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077" autoAdjust="0"/>
    <p:restoredTop sz="63460" autoAdjust="0"/>
  </p:normalViewPr>
  <p:slideViewPr>
    <p:cSldViewPr snapToGrid="0" snapToObjects="1">
      <p:cViewPr varScale="1">
        <p:scale>
          <a:sx n="79" d="100"/>
          <a:sy n="79" d="100"/>
        </p:scale>
        <p:origin x="2286" y="90"/>
      </p:cViewPr>
      <p:guideLst/>
    </p:cSldViewPr>
  </p:slideViewPr>
  <p:notesTextViewPr>
    <p:cViewPr>
      <p:scale>
        <a:sx n="3" d="2"/>
        <a:sy n="3" d="2"/>
      </p:scale>
      <p:origin x="0" y="-1626"/>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5/15/2023</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5/15/2023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b="0" dirty="0">
                <a:solidFill>
                  <a:schemeClr val="tx1"/>
                </a:solidFill>
                <a:latin typeface="+mn-lt"/>
              </a:rPr>
              <a:t>Bloodworm jaws are composites of protein, melanin, and both mineral and ionic copper. To date, nanomechanical tests have correlated the ionic copper and melanin with hardness and wear resistance, but the function of protein is uncertain. In this work, a protein that carries out six distinct functions critical for jaw formation and performance, namely (1) recruiting copper ions, (2) mediating a liquid-liquid phase separation of the protein-copper complex, (3) catalyzing the oxidation of 3,4-dihydroxyphenylalanine (Dopa) to melanin, (4) templating the interfacial polymerization of melanin, (5) integrating melanin and itself into thin films and fibers, and (6) providing intermolecular cohesion through copper bridging. The protein achieves all these by assuming unprecedented roles as a building block, organizer, and fabricator — a processing feat of considerable relevance to the autonomous production of other polymer composites, blends, and/or networks.</a:t>
            </a:r>
          </a:p>
          <a:p>
            <a:pPr defTabSz="914400">
              <a:defRPr sz="1400">
                <a:latin typeface="Helvetica Neue"/>
                <a:ea typeface="Helvetica Neue"/>
                <a:cs typeface="Helvetica Neue"/>
                <a:sym typeface="Helvetica Neue"/>
              </a:defRPr>
            </a:pPr>
            <a:endParaRPr lang="en-US" sz="1200" b="1" dirty="0">
              <a:solidFill>
                <a:schemeClr val="tx1"/>
              </a:solidFill>
              <a:latin typeface="+mn-lt"/>
            </a:endParaRPr>
          </a:p>
          <a:p>
            <a:pPr algn="l"/>
            <a:r>
              <a:rPr lang="en-US" sz="1200" b="1" dirty="0">
                <a:solidFill>
                  <a:schemeClr val="tx1"/>
                </a:solidFill>
                <a:latin typeface="+mn-lt"/>
              </a:rPr>
              <a:t>Importance of the Achievement: </a:t>
            </a:r>
            <a:r>
              <a:rPr lang="en-US" sz="1600" b="0" i="0" u="none" strike="noStrike" dirty="0">
                <a:solidFill>
                  <a:srgbClr val="2E2E2E"/>
                </a:solidFill>
                <a:effectLst/>
                <a:latin typeface="ElsevierGulliver"/>
              </a:rPr>
              <a:t>High-performance natural materials play a critical role in informing modern material design and development. Bloodworm jaws, used for hunting and defense, are lightweight but with impressive impact and wear properties. The jaw composition is exotic at ∼10% copper and a blend of equal parts of protein and melanin, a pigment rarely used in load-bearing functions. Much of jaw material production is dependent on the properties of the protein, which include binding copper, phase separation, catalyzing melanin formation, and assembling the protein-copper-melanin blend. For effective technological translation, research needs to scrutinize the mechanisms of each of these properties and how they relate to one another. Copper binding underpins the formation of a dense protein liquid phase and enables melanin synthesis but later provides self-healing cohesive bridges between the proteins. The research has the potential to change the way we design, make, use, and dispose of our materials.</a:t>
            </a:r>
          </a:p>
          <a:p>
            <a:pPr defTabSz="914400">
              <a:defRPr sz="1400">
                <a:latin typeface="Helvetica Neue"/>
                <a:ea typeface="Helvetica Neue"/>
                <a:cs typeface="Helvetica Neue"/>
                <a:sym typeface="Helvetica Neue"/>
              </a:defRPr>
            </a:pPr>
            <a:endParaRPr lang="en-US" sz="1600" b="0" i="0" u="none" strike="noStrike" dirty="0">
              <a:solidFill>
                <a:srgbClr val="222222"/>
              </a:solidFill>
              <a:effectLst/>
              <a:latin typeface="Helvetica Neue" panose="02000503000000020004" pitchFamily="2" charset="0"/>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IRG-3 is all learning the processes by which nature exquisitely controls the creation of materials from simple ingredients and under mild conditions. This work is central to addressing some of the questions originally posed by IRG-3.</a:t>
            </a:r>
          </a:p>
          <a:p>
            <a:pPr defTabSz="914400">
              <a:defRPr sz="1400">
                <a:latin typeface="Helvetica Neue"/>
                <a:ea typeface="Helvetica Neue"/>
                <a:cs typeface="Helvetica Neue"/>
                <a:sym typeface="Helvetica Neue"/>
              </a:defRPr>
            </a:pP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sz="1200" b="0" dirty="0">
                <a:solidFill>
                  <a:schemeClr val="tx1"/>
                </a:solidFill>
                <a:latin typeface="+mn-lt"/>
              </a:rPr>
              <a:t>W. R. </a:t>
            </a:r>
            <a:r>
              <a:rPr lang="en-US" sz="1200" b="0" dirty="0" err="1">
                <a:solidFill>
                  <a:schemeClr val="tx1"/>
                </a:solidFill>
                <a:latin typeface="+mn-lt"/>
              </a:rPr>
              <a:t>Wonderly</a:t>
            </a:r>
            <a:r>
              <a:rPr lang="en-US" sz="1200" b="0" dirty="0">
                <a:solidFill>
                  <a:schemeClr val="tx1"/>
                </a:solidFill>
                <a:latin typeface="+mn-lt"/>
              </a:rPr>
              <a:t>, T. T. D. Nguyen, K. G. </a:t>
            </a:r>
            <a:r>
              <a:rPr lang="en-US" sz="1200" b="0" dirty="0" err="1">
                <a:solidFill>
                  <a:schemeClr val="tx1"/>
                </a:solidFill>
                <a:latin typeface="+mn-lt"/>
              </a:rPr>
              <a:t>Malollari</a:t>
            </a:r>
            <a:r>
              <a:rPr lang="en-US" sz="1200" b="0" dirty="0">
                <a:solidFill>
                  <a:schemeClr val="tx1"/>
                </a:solidFill>
                <a:latin typeface="+mn-lt"/>
              </a:rPr>
              <a:t>, D. DeMartini, P. </a:t>
            </a:r>
            <a:r>
              <a:rPr lang="en-US" sz="1200" b="0" dirty="0" err="1">
                <a:solidFill>
                  <a:schemeClr val="tx1"/>
                </a:solidFill>
                <a:latin typeface="+mn-lt"/>
              </a:rPr>
              <a:t>Delparastan</a:t>
            </a:r>
            <a:r>
              <a:rPr lang="en-US" sz="1200" b="0" dirty="0">
                <a:solidFill>
                  <a:schemeClr val="tx1"/>
                </a:solidFill>
                <a:latin typeface="+mn-lt"/>
              </a:rPr>
              <a:t>, E. Valois, P. B. Messersmith, M. E. Helgeson, and J. H. Waite, A Multi-tasking Polypeptide from Bloodworm Jaws: Catalyst, Template, and Copolymer In Film Formation, </a:t>
            </a:r>
            <a:r>
              <a:rPr lang="en-US" sz="1200" b="0" i="1" dirty="0">
                <a:solidFill>
                  <a:schemeClr val="tx1"/>
                </a:solidFill>
                <a:latin typeface="+mn-lt"/>
              </a:rPr>
              <a:t>Matter</a:t>
            </a:r>
            <a:r>
              <a:rPr lang="en-US" sz="1200" b="0" dirty="0">
                <a:solidFill>
                  <a:schemeClr val="tx1"/>
                </a:solidFill>
                <a:latin typeface="+mn-lt"/>
              </a:rPr>
              <a:t> </a:t>
            </a:r>
            <a:r>
              <a:rPr lang="en-US" sz="1200" b="1" dirty="0">
                <a:solidFill>
                  <a:schemeClr val="tx1"/>
                </a:solidFill>
                <a:latin typeface="+mn-lt"/>
              </a:rPr>
              <a:t>5</a:t>
            </a:r>
            <a:r>
              <a:rPr lang="en-US" sz="1200" b="0" dirty="0">
                <a:solidFill>
                  <a:schemeClr val="tx1"/>
                </a:solidFill>
                <a:latin typeface="+mn-lt"/>
              </a:rPr>
              <a:t> (2022) 1890–1908. DOI: 10.1016/j.matt.2022.04.001</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u="none" strike="noStrike" dirty="0">
              <a:effectLst/>
              <a:latin typeface="nyt-cheltenham"/>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i="0" u="none" strike="noStrike" dirty="0">
                <a:effectLst/>
                <a:latin typeface="nyt-cheltenham"/>
              </a:rPr>
              <a:t>Also: These Bloodworms Grow Copper Fangs and Have Bad Attitudes [NY Times article by By Veronique Greenwood April 30, 2022]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u="none" strike="noStrike" dirty="0">
              <a:effectLst/>
              <a:latin typeface="nyt-cheltenham"/>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u="none" strike="noStrike" dirty="0">
              <a:effectLst/>
              <a:latin typeface="nyt-cheltenham"/>
            </a:endParaRPr>
          </a:p>
          <a:p>
            <a:pPr algn="l"/>
            <a:endParaRPr lang="en-US" b="0"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5/15/2023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4432892" y="157895"/>
            <a:ext cx="7759108" cy="56671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000" b="1" dirty="0">
                <a:solidFill>
                  <a:srgbClr val="C00000"/>
                </a:solidFill>
                <a:latin typeface="Arial" panose="020B0604020202020204" pitchFamily="34" charset="0"/>
                <a:cs typeface="Arial" panose="020B0604020202020204" pitchFamily="34" charset="0"/>
              </a:rPr>
              <a:t>A Multi-tasking Polypeptide from Bloodworm Jaws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UC Santa Barbara MRSEC </a:t>
            </a:r>
          </a:p>
          <a:p>
            <a:pPr algn="ctr"/>
            <a:r>
              <a:rPr lang="en-US" sz="1400" b="1" dirty="0">
                <a:latin typeface="Arial" panose="020B0604020202020204" pitchFamily="34" charset="0"/>
                <a:cs typeface="Arial" panose="020B0604020202020204" pitchFamily="34" charset="0"/>
              </a:rPr>
              <a:t>DMR-1720256</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061955" y="868893"/>
            <a:ext cx="7130045" cy="338554"/>
          </a:xfrm>
          <a:prstGeom prst="rect">
            <a:avLst/>
          </a:prstGeom>
          <a:noFill/>
        </p:spPr>
        <p:txBody>
          <a:bodyPr wrap="square" rtlCol="0">
            <a:spAutoFit/>
          </a:bodyPr>
          <a:lstStyle/>
          <a:p>
            <a:pPr algn="ctr"/>
            <a:r>
              <a:rPr lang="en-US" sz="1600" b="1" i="0" u="none" strike="noStrike" dirty="0">
                <a:solidFill>
                  <a:srgbClr val="000000"/>
                </a:solidFill>
                <a:effectLst/>
                <a:latin typeface="Roboto" panose="02000000000000000000" pitchFamily="2" charset="0"/>
              </a:rPr>
              <a:t>Matthew </a:t>
            </a:r>
            <a:r>
              <a:rPr lang="en-US" sz="1600" b="1" i="0" u="none" strike="noStrike" dirty="0" err="1">
                <a:solidFill>
                  <a:srgbClr val="000000"/>
                </a:solidFill>
                <a:effectLst/>
                <a:latin typeface="Roboto" panose="02000000000000000000" pitchFamily="2" charset="0"/>
              </a:rPr>
              <a:t>Helgesen</a:t>
            </a:r>
            <a:r>
              <a:rPr lang="en-US" sz="1600" b="1" i="0" u="none" strike="noStrike" dirty="0">
                <a:solidFill>
                  <a:srgbClr val="000000"/>
                </a:solidFill>
                <a:effectLst/>
                <a:latin typeface="Roboto" panose="02000000000000000000" pitchFamily="2" charset="0"/>
              </a:rPr>
              <a:t> and J. Herbert Waite (IRG-3)</a:t>
            </a:r>
            <a:endParaRPr lang="en-US" sz="1600" b="1" dirty="0">
              <a:latin typeface="Arial" panose="020B0604020202020204" pitchFamily="34" charset="0"/>
              <a:cs typeface="Arial" panose="020B0604020202020204" pitchFamily="34" charset="0"/>
            </a:endParaRPr>
          </a:p>
        </p:txBody>
      </p:sp>
      <p:sp>
        <p:nvSpPr>
          <p:cNvPr id="11" name="Text Box 28">
            <a:extLst>
              <a:ext uri="{FF2B5EF4-FFF2-40B4-BE49-F238E27FC236}">
                <a16:creationId xmlns:a16="http://schemas.microsoft.com/office/drawing/2014/main" id="{497B452A-7E74-750D-1BF9-14450F9B5C39}"/>
              </a:ext>
            </a:extLst>
          </p:cNvPr>
          <p:cNvSpPr txBox="1">
            <a:spLocks noChangeArrowheads="1"/>
          </p:cNvSpPr>
          <p:nvPr/>
        </p:nvSpPr>
        <p:spPr bwMode="auto">
          <a:xfrm>
            <a:off x="121187" y="1317248"/>
            <a:ext cx="4940768"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600" dirty="0"/>
              <a:t>The key protein that helps bloodworms form copper-based mineral composites to make very strong jaws has been identified along with the several functions that it serves. </a:t>
            </a:r>
          </a:p>
          <a:p>
            <a:pPr eaLnBrk="1" hangingPunct="1"/>
            <a:endParaRPr lang="en-US" sz="1600" dirty="0"/>
          </a:p>
          <a:p>
            <a:pPr eaLnBrk="1" hangingPunct="1"/>
            <a:r>
              <a:rPr lang="en-US" sz="1600" dirty="0"/>
              <a:t>High-performance natural materials play a critical role in informing modern material design and development. For effective technological translation, research needs to scrutinize the mechanisms of each of these properties and how they relate to one another which is accomplished here. Copper binding underpins the formation of a dense protein liquid phase and enables melanin synthesis but later provides self-healing cohesive bridges between the proteins.</a:t>
            </a:r>
          </a:p>
          <a:p>
            <a:pPr eaLnBrk="1" hangingPunct="1">
              <a:buClr>
                <a:srgbClr val="C00000"/>
              </a:buClr>
            </a:pPr>
            <a:endParaRPr lang="en-US" sz="1600" dirty="0"/>
          </a:p>
          <a:p>
            <a:pPr eaLnBrk="1" hangingPunct="1">
              <a:buClr>
                <a:srgbClr val="C00000"/>
              </a:buClr>
            </a:pPr>
            <a:r>
              <a:rPr lang="en-US" sz="1600" dirty="0"/>
              <a:t>The results directly support the goals of IRG-3 as they develop an understanding of the processing pathways that nature uses to make useful materials. </a:t>
            </a:r>
          </a:p>
        </p:txBody>
      </p:sp>
      <p:sp>
        <p:nvSpPr>
          <p:cNvPr id="13" name="Rectangle 37">
            <a:extLst>
              <a:ext uri="{FF2B5EF4-FFF2-40B4-BE49-F238E27FC236}">
                <a16:creationId xmlns:a16="http://schemas.microsoft.com/office/drawing/2014/main" id="{42533880-C9A3-31C5-2550-1719D9FB82EC}"/>
              </a:ext>
            </a:extLst>
          </p:cNvPr>
          <p:cNvSpPr>
            <a:spLocks noChangeArrowheads="1"/>
          </p:cNvSpPr>
          <p:nvPr/>
        </p:nvSpPr>
        <p:spPr bwMode="auto">
          <a:xfrm>
            <a:off x="5229432" y="1603856"/>
            <a:ext cx="6778792" cy="43396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5" name="TextBox 4">
            <a:extLst>
              <a:ext uri="{FF2B5EF4-FFF2-40B4-BE49-F238E27FC236}">
                <a16:creationId xmlns:a16="http://schemas.microsoft.com/office/drawing/2014/main" id="{63EDCD08-E0A4-89AB-3F80-A6BBFC8B2DF2}"/>
              </a:ext>
            </a:extLst>
          </p:cNvPr>
          <p:cNvSpPr txBox="1"/>
          <p:nvPr/>
        </p:nvSpPr>
        <p:spPr>
          <a:xfrm>
            <a:off x="5292023" y="5284886"/>
            <a:ext cx="6716202" cy="523220"/>
          </a:xfrm>
          <a:prstGeom prst="rect">
            <a:avLst/>
          </a:prstGeom>
          <a:noFill/>
        </p:spPr>
        <p:txBody>
          <a:bodyPr wrap="square">
            <a:spAutoFit/>
          </a:bodyPr>
          <a:lstStyle/>
          <a:p>
            <a:pPr eaLnBrk="1" hangingPunct="1"/>
            <a:r>
              <a:rPr lang="en-US" sz="1400" dirty="0">
                <a:latin typeface="Arial" panose="020B0604020202020204" pitchFamily="34" charset="0"/>
                <a:cs typeface="Arial" panose="020B0604020202020204" pitchFamily="34" charset="0"/>
              </a:rPr>
              <a:t>The four exposed </a:t>
            </a:r>
            <a:r>
              <a:rPr lang="en-US" sz="1400" dirty="0" err="1">
                <a:latin typeface="Arial" panose="020B0604020202020204" pitchFamily="34" charset="0"/>
                <a:cs typeface="Arial" panose="020B0604020202020204" pitchFamily="34" charset="0"/>
              </a:rPr>
              <a:t>probosces</a:t>
            </a:r>
            <a:r>
              <a:rPr lang="en-US" sz="1400" dirty="0">
                <a:latin typeface="Arial" panose="020B0604020202020204" pitchFamily="34" charset="0"/>
                <a:cs typeface="Arial" panose="020B0604020202020204" pitchFamily="34" charset="0"/>
              </a:rPr>
              <a:t> that comprise the jaws of bloodworms. On the right is a scanning electron micrograph of a single jaw. </a:t>
            </a:r>
          </a:p>
        </p:txBody>
      </p:sp>
      <p:pic>
        <p:nvPicPr>
          <p:cNvPr id="7" name="Picture 6" descr="Optical image of four exposed probosces that comprise the jaws of bloodworms shown on the left. On the right is a scanning electron micrograph of a single jaw. &#10;">
            <a:extLst>
              <a:ext uri="{FF2B5EF4-FFF2-40B4-BE49-F238E27FC236}">
                <a16:creationId xmlns:a16="http://schemas.microsoft.com/office/drawing/2014/main" id="{82C99211-F428-CCFB-5055-194F27194D39}"/>
              </a:ext>
            </a:extLst>
          </p:cNvPr>
          <p:cNvPicPr>
            <a:picLocks noChangeAspect="1"/>
          </p:cNvPicPr>
          <p:nvPr/>
        </p:nvPicPr>
        <p:blipFill>
          <a:blip r:embed="rId4"/>
          <a:stretch>
            <a:fillRect/>
          </a:stretch>
        </p:blipFill>
        <p:spPr>
          <a:xfrm>
            <a:off x="5358696" y="1969522"/>
            <a:ext cx="6520263" cy="2918955"/>
          </a:xfrm>
          <a:prstGeom prst="rect">
            <a:avLst/>
          </a:prstGeom>
        </p:spPr>
      </p:pic>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3140</TotalTime>
  <Words>689</Words>
  <Application>Microsoft Office PowerPoint</Application>
  <PresentationFormat>Widescreen</PresentationFormat>
  <Paragraphs>22</Paragraphs>
  <Slides>1</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vt:i4>
      </vt:variant>
    </vt:vector>
  </HeadingPairs>
  <TitlesOfParts>
    <vt:vector size="13" baseType="lpstr">
      <vt:lpstr>Arial</vt:lpstr>
      <vt:lpstr>Calibri</vt:lpstr>
      <vt:lpstr>Calibri Light</vt:lpstr>
      <vt:lpstr>ElsevierGulliver</vt:lpstr>
      <vt:lpstr>Helvetica Neue</vt:lpstr>
      <vt:lpstr>Microsoft Sans Serif</vt:lpstr>
      <vt:lpstr>nyt-cheltenham</vt:lpstr>
      <vt:lpstr>Roboto</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Chris</cp:lastModifiedBy>
  <cp:revision>284</cp:revision>
  <cp:lastPrinted>2018-03-20T12:31:18Z</cp:lastPrinted>
  <dcterms:created xsi:type="dcterms:W3CDTF">2017-10-05T17:34:54Z</dcterms:created>
  <dcterms:modified xsi:type="dcterms:W3CDTF">2023-05-15T16:44:13Z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