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90"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E69"/>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2323" autoAdjust="0"/>
  </p:normalViewPr>
  <p:slideViewPr>
    <p:cSldViewPr snapToGrid="0" snapToObjects="1">
      <p:cViewPr varScale="1">
        <p:scale>
          <a:sx n="65" d="100"/>
          <a:sy n="65" d="100"/>
        </p:scale>
        <p:origin x="1402" y="53"/>
      </p:cViewPr>
      <p:guideLst/>
    </p:cSldViewPr>
  </p:slideViewPr>
  <p:notesTextViewPr>
    <p:cViewPr>
      <p:scale>
        <a:sx n="3" d="2"/>
        <a:sy n="3" d="2"/>
      </p:scale>
      <p:origin x="0" y="-3245"/>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5/8/2025</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6B619-B309-49D2-D48B-5CD6533A8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841DD0-5447-80F6-2A7F-00C1C0AB0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7677A4-6933-A173-C797-889BEFD4E648}"/>
              </a:ext>
            </a:extLst>
          </p:cNvPr>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i="0" dirty="0">
                <a:solidFill>
                  <a:schemeClr val="tx1"/>
                </a:solidFill>
                <a:latin typeface="+mn-lt"/>
              </a:rPr>
              <a:t>What Has Been Achieved: </a:t>
            </a:r>
            <a:endParaRPr lang="en-US" sz="1200" i="0" dirty="0">
              <a:solidFill>
                <a:schemeClr val="tx1"/>
              </a:solidFill>
              <a:latin typeface="+mn-lt"/>
            </a:endParaRPr>
          </a:p>
          <a:p>
            <a:pPr defTabSz="914400">
              <a:defRPr sz="1400">
                <a:latin typeface="Helvetica Neue"/>
                <a:ea typeface="Helvetica Neue"/>
                <a:cs typeface="Helvetica Neue"/>
                <a:sym typeface="Helvetica Neue"/>
              </a:defRPr>
            </a:pPr>
            <a:r>
              <a:rPr lang="en-US" sz="1200" b="0" i="0" dirty="0">
                <a:solidFill>
                  <a:schemeClr val="tx1"/>
                </a:solidFill>
                <a:latin typeface="+mn-lt"/>
              </a:rPr>
              <a:t>The team developed a temperature-dependent diffusion-based methodology for preparing ELMs that exploits the innate temperature-responsiveness of the nanocomposite hydrogel </a:t>
            </a:r>
            <a:r>
              <a:rPr lang="en-US" sz="1200" b="0" i="0" dirty="0" err="1">
                <a:solidFill>
                  <a:schemeClr val="tx1"/>
                </a:solidFill>
                <a:latin typeface="+mn-lt"/>
              </a:rPr>
              <a:t>nanoclay</a:t>
            </a:r>
            <a:r>
              <a:rPr lang="en-US" sz="1200" b="0" i="0" dirty="0">
                <a:solidFill>
                  <a:schemeClr val="tx1"/>
                </a:solidFill>
                <a:latin typeface="+mn-lt"/>
              </a:rPr>
              <a:t> poly(N-isopropylacrylamide). Secondly, the team developed non-equilibrium engineered living materials as the cyanobacteria (</a:t>
            </a:r>
            <a:r>
              <a:rPr lang="en-US" sz="1200" b="0" i="0" dirty="0" err="1">
                <a:solidFill>
                  <a:schemeClr val="tx1"/>
                </a:solidFill>
                <a:latin typeface="+mn-lt"/>
              </a:rPr>
              <a:t>Synechococcus</a:t>
            </a:r>
            <a:r>
              <a:rPr lang="en-US" sz="1200" b="0" i="0" dirty="0">
                <a:solidFill>
                  <a:schemeClr val="tx1"/>
                </a:solidFill>
                <a:latin typeface="+mn-lt"/>
              </a:rPr>
              <a:t> elongatus) within the hydrogel was allowed to proliferate for 28-days. Lastly, by observing an engineered living material in non-equilibrium conditions the team witnessed a decrease in the local Young’s modulus, which led to the characterization of a previously undescribed extracellular enzyme, </a:t>
            </a:r>
            <a:r>
              <a:rPr lang="en-US" sz="1200" b="0" i="0" dirty="0" err="1">
                <a:solidFill>
                  <a:schemeClr val="tx1"/>
                </a:solidFill>
                <a:latin typeface="+mn-lt"/>
              </a:rPr>
              <a:t>AmiX</a:t>
            </a:r>
            <a:r>
              <a:rPr lang="en-US" sz="1200" b="0" i="0" dirty="0">
                <a:solidFill>
                  <a:schemeClr val="tx1"/>
                </a:solidFill>
                <a:latin typeface="+mn-lt"/>
              </a:rPr>
              <a:t>.</a:t>
            </a:r>
          </a:p>
          <a:p>
            <a:pPr defTabSz="914400">
              <a:defRPr sz="1400">
                <a:latin typeface="Helvetica Neue"/>
                <a:ea typeface="Helvetica Neue"/>
                <a:cs typeface="Helvetica Neue"/>
                <a:sym typeface="Helvetica Neue"/>
              </a:defRPr>
            </a:pPr>
            <a:endParaRPr lang="en-US" sz="1200" b="0" i="0" dirty="0">
              <a:solidFill>
                <a:schemeClr val="tx1"/>
              </a:solidFill>
              <a:latin typeface="+mn-lt"/>
            </a:endParaRPr>
          </a:p>
          <a:p>
            <a:pPr defTabSz="914400">
              <a:defRPr sz="1400">
                <a:latin typeface="Helvetica Neue"/>
                <a:ea typeface="Helvetica Neue"/>
                <a:cs typeface="Helvetica Neue"/>
                <a:sym typeface="Helvetica Neue"/>
              </a:defRPr>
            </a:pPr>
            <a:r>
              <a:rPr lang="en-US" sz="1200" b="1" i="0" dirty="0">
                <a:solidFill>
                  <a:schemeClr val="tx1"/>
                </a:solidFill>
                <a:latin typeface="+mn-lt"/>
              </a:rPr>
              <a:t>Importance of the Achievement: </a:t>
            </a:r>
          </a:p>
          <a:p>
            <a:pPr defTabSz="914400">
              <a:defRPr sz="1400">
                <a:latin typeface="Helvetica Neue"/>
                <a:ea typeface="Helvetica Neue"/>
                <a:cs typeface="Helvetica Neue"/>
                <a:sym typeface="Helvetica Neue"/>
              </a:defRPr>
            </a:pPr>
            <a:r>
              <a:rPr lang="en-US" sz="1200" b="0" i="0" dirty="0">
                <a:solidFill>
                  <a:schemeClr val="tx1"/>
                </a:solidFill>
                <a:latin typeface="+mn-lt"/>
              </a:rPr>
              <a:t>Firstly, developing a diffusion-based methodology for preparing engineered living materials is important because it can allow for the addition most microorganisms or other sensitive biological materials to be added into biocompatible polymer scaffolds that are polymerized from cytotoxic precursors. This expands the number of polymer scaffolds that can be used in ELMs. Secondly, observing materials under non-equilibrium conditions is of importance because it can lead to an improved understanding of the biotic/abiotic interface. In this case, studying an ELM under non-equilibrium conditions led to to the characterization of </a:t>
            </a:r>
            <a:r>
              <a:rPr lang="en-US" sz="1200" b="0" i="0" dirty="0" err="1">
                <a:solidFill>
                  <a:schemeClr val="tx1"/>
                </a:solidFill>
                <a:latin typeface="+mn-lt"/>
              </a:rPr>
              <a:t>AmiX</a:t>
            </a:r>
            <a:r>
              <a:rPr lang="en-US" sz="1200" b="0" i="0" dirty="0">
                <a:solidFill>
                  <a:schemeClr val="tx1"/>
                </a:solidFill>
                <a:latin typeface="+mn-lt"/>
              </a:rPr>
              <a:t>, an extracellular amidase secreted by </a:t>
            </a:r>
            <a:r>
              <a:rPr lang="en-US" sz="1200" b="0" i="0" dirty="0" err="1">
                <a:solidFill>
                  <a:schemeClr val="tx1"/>
                </a:solidFill>
                <a:latin typeface="+mn-lt"/>
              </a:rPr>
              <a:t>Synechococcus</a:t>
            </a:r>
            <a:r>
              <a:rPr lang="en-US" sz="1200" b="0" i="0" dirty="0">
                <a:solidFill>
                  <a:schemeClr val="tx1"/>
                </a:solidFill>
                <a:latin typeface="+mn-lt"/>
              </a:rPr>
              <a:t> elongatus which modulated activity of the ELM. Thirdly, characterization of </a:t>
            </a:r>
            <a:r>
              <a:rPr lang="en-US" sz="1200" b="0" i="0" dirty="0" err="1">
                <a:solidFill>
                  <a:schemeClr val="tx1"/>
                </a:solidFill>
                <a:latin typeface="+mn-lt"/>
              </a:rPr>
              <a:t>AmiX</a:t>
            </a:r>
            <a:r>
              <a:rPr lang="en-US" sz="1200" b="0" i="0" dirty="0">
                <a:solidFill>
                  <a:schemeClr val="tx1"/>
                </a:solidFill>
                <a:latin typeface="+mn-lt"/>
              </a:rPr>
              <a:t> is important because it prompts further studies in understanding this extracellular amidase and its role in </a:t>
            </a:r>
            <a:r>
              <a:rPr lang="en-US" sz="1200" b="0" i="0" dirty="0" err="1">
                <a:solidFill>
                  <a:schemeClr val="tx1"/>
                </a:solidFill>
                <a:latin typeface="+mn-lt"/>
              </a:rPr>
              <a:t>Synechococcus</a:t>
            </a:r>
            <a:r>
              <a:rPr lang="en-US" sz="1200" b="0" i="0" dirty="0">
                <a:solidFill>
                  <a:schemeClr val="tx1"/>
                </a:solidFill>
                <a:latin typeface="+mn-lt"/>
              </a:rPr>
              <a:t> elongatus, a model cyanobacterium. Ultimately, the team envisions these results paving the way for development of more complex engineered living materials capable of responding to multiple stimuli.</a:t>
            </a:r>
          </a:p>
          <a:p>
            <a:pPr defTabSz="914400">
              <a:defRPr sz="1400">
                <a:latin typeface="Helvetica Neue"/>
                <a:ea typeface="Helvetica Neue"/>
                <a:cs typeface="Helvetica Neue"/>
                <a:sym typeface="Helvetica Neue"/>
              </a:defRPr>
            </a:pPr>
            <a:endParaRPr lang="en-US" sz="1200" b="1" i="0" dirty="0">
              <a:solidFill>
                <a:schemeClr val="tx1"/>
              </a:solidFill>
              <a:latin typeface="+mn-lt"/>
            </a:endParaRPr>
          </a:p>
          <a:p>
            <a:pPr defTabSz="914400">
              <a:defRPr sz="1400">
                <a:latin typeface="Helvetica Neue"/>
                <a:ea typeface="Helvetica Neue"/>
                <a:cs typeface="Helvetica Neue"/>
                <a:sym typeface="Helvetica Neue"/>
              </a:defRPr>
            </a:pPr>
            <a:r>
              <a:rPr lang="en-US" sz="1200" b="1" i="0" dirty="0">
                <a:solidFill>
                  <a:schemeClr val="tx1"/>
                </a:solidFill>
                <a:latin typeface="+mn-lt"/>
              </a:rPr>
              <a:t>How is the achievement related to the IRG, and how does it help it achieve its goals? </a:t>
            </a:r>
          </a:p>
          <a:p>
            <a:pPr defTabSz="914400">
              <a:defRPr sz="1400">
                <a:latin typeface="Helvetica Neue"/>
                <a:ea typeface="Helvetica Neue"/>
                <a:cs typeface="Helvetica Neue"/>
                <a:sym typeface="Helvetica Neue"/>
              </a:defRPr>
            </a:pPr>
            <a:r>
              <a:rPr lang="en-US" sz="1200" i="0" dirty="0"/>
              <a:t>One of the research goals of UCSD MRSEC IRG2 included developing shape-shifting materials driven by asymmetric forces. In this paper the team demonstrated an ELM capable of shape-shifting driven by both a temperature stimulus and enzymatic mediated partial degradation of the composite material. The team concluded the shape-shifting mechanism demonstrated in this paper is a result of an asymmetric mismatch of the Young’s moduli within the ELM. This moduli mismatch is driven by partial enzymatic degradation at the surface of the ELM where cell populations are high.</a:t>
            </a:r>
          </a:p>
          <a:p>
            <a:pPr defTabSz="914400">
              <a:defRPr sz="1400">
                <a:latin typeface="Helvetica Neue"/>
                <a:ea typeface="Helvetica Neue"/>
                <a:cs typeface="Helvetica Neue"/>
                <a:sym typeface="Helvetica Neue"/>
              </a:defRPr>
            </a:pPr>
            <a:endParaRPr lang="en-US" sz="1200" i="0" dirty="0">
              <a:solidFill>
                <a:schemeClr val="tx1"/>
              </a:solidFill>
              <a:latin typeface="+mn-lt"/>
            </a:endParaRPr>
          </a:p>
          <a:p>
            <a:r>
              <a:rPr lang="en-US" sz="1200" b="1" i="0" dirty="0">
                <a:solidFill>
                  <a:schemeClr val="tx1"/>
                </a:solidFill>
                <a:latin typeface="+mn-lt"/>
              </a:rPr>
              <a:t>Where the findings are published: </a:t>
            </a:r>
            <a:r>
              <a:rPr lang="en-US" i="1" dirty="0"/>
              <a:t>Proc. Natl. </a:t>
            </a:r>
            <a:r>
              <a:rPr lang="en-US" i="1" dirty="0" err="1"/>
              <a:t>Acd</a:t>
            </a:r>
            <a:r>
              <a:rPr lang="en-US" i="1" dirty="0"/>
              <a:t>. Sci</a:t>
            </a:r>
            <a:r>
              <a:rPr lang="en-US" dirty="0"/>
              <a:t>. </a:t>
            </a:r>
            <a:r>
              <a:rPr lang="en-US" b="1" dirty="0"/>
              <a:t>2025</a:t>
            </a:r>
            <a:r>
              <a:rPr lang="en-US" dirty="0"/>
              <a:t>, </a:t>
            </a:r>
            <a:r>
              <a:rPr lang="en-US" i="1" dirty="0"/>
              <a:t>DOI: </a:t>
            </a:r>
            <a:r>
              <a:rPr lang="en-US" b="0" i="0" dirty="0">
                <a:solidFill>
                  <a:srgbClr val="222222"/>
                </a:solidFill>
                <a:effectLst/>
                <a:latin typeface="arial" panose="020B0604020202020204" pitchFamily="34" charset="0"/>
              </a:rPr>
              <a:t>10.1073/pnas.2424405122</a:t>
            </a: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chemeClr val="tx1"/>
              </a:solidFill>
              <a:latin typeface="+mn-lt"/>
            </a:endParaRPr>
          </a:p>
          <a:p>
            <a:endParaRPr lang="en-US" i="0" dirty="0"/>
          </a:p>
        </p:txBody>
      </p:sp>
      <p:sp>
        <p:nvSpPr>
          <p:cNvPr id="4" name="Slide Number Placeholder 3">
            <a:extLst>
              <a:ext uri="{FF2B5EF4-FFF2-40B4-BE49-F238E27FC236}">
                <a16:creationId xmlns:a16="http://schemas.microsoft.com/office/drawing/2014/main" id="{202E422D-434C-6757-95DC-7DF2D212229F}"/>
              </a:ext>
            </a:extLst>
          </p:cNvPr>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097717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ti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492D5-4956-2DAE-3D76-74BAD342E288}"/>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DBE4180E-F2AD-8740-7B57-0B65E1F4850A}"/>
              </a:ext>
            </a:extLst>
          </p:cNvPr>
          <p:cNvSpPr txBox="1">
            <a:spLocks/>
          </p:cNvSpPr>
          <p:nvPr/>
        </p:nvSpPr>
        <p:spPr>
          <a:xfrm>
            <a:off x="3818375" y="151087"/>
            <a:ext cx="7759108" cy="56671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A responsive living material prepared by diffusion reveals extracellular enzyme activity of cyanobacteria</a:t>
            </a:r>
          </a:p>
        </p:txBody>
      </p:sp>
      <p:sp>
        <p:nvSpPr>
          <p:cNvPr id="9" name="TextBox 8">
            <a:extLst>
              <a:ext uri="{FF2B5EF4-FFF2-40B4-BE49-F238E27FC236}">
                <a16:creationId xmlns:a16="http://schemas.microsoft.com/office/drawing/2014/main" id="{DA4A12A8-0F52-A6A2-9FDA-2B90AE5B9CEA}"/>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UC San Diego MRSEC </a:t>
            </a:r>
          </a:p>
          <a:p>
            <a:r>
              <a:rPr lang="en-US" sz="1400" b="1" dirty="0">
                <a:latin typeface="Arial" panose="020B0604020202020204" pitchFamily="34" charset="0"/>
                <a:cs typeface="Arial" panose="020B0604020202020204" pitchFamily="34" charset="0"/>
              </a:rPr>
              <a:t>DMR-2011921</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F80A8874-3937-0ECB-4B8E-1B4C8C347FED}"/>
              </a:ext>
            </a:extLst>
          </p:cNvPr>
          <p:cNvSpPr txBox="1"/>
          <p:nvPr/>
        </p:nvSpPr>
        <p:spPr>
          <a:xfrm>
            <a:off x="5087169" y="816414"/>
            <a:ext cx="7067439" cy="430887"/>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Lisa Tang, Nathan Soulier, Rebecca Wheeler, Jonathan K. Pokorski, James W. Golden, Susan S. Golden, </a:t>
            </a:r>
            <a:r>
              <a:rPr lang="en-US" sz="1100" b="1" dirty="0" err="1">
                <a:latin typeface="Arial" panose="020B0604020202020204" pitchFamily="34" charset="0"/>
                <a:cs typeface="Arial" panose="020B0604020202020204" pitchFamily="34" charset="0"/>
              </a:rPr>
              <a:t>Jinhye</a:t>
            </a:r>
            <a:r>
              <a:rPr lang="en-US" sz="1100" b="1" dirty="0">
                <a:latin typeface="Arial" panose="020B0604020202020204" pitchFamily="34" charset="0"/>
                <a:cs typeface="Arial" panose="020B0604020202020204" pitchFamily="34" charset="0"/>
              </a:rPr>
              <a:t> Bae: UC San Diego</a:t>
            </a:r>
            <a:endParaRPr lang="en-US" sz="1100" b="1" baseline="30000" dirty="0">
              <a:latin typeface="Arial" panose="020B0604020202020204" pitchFamily="34" charset="0"/>
              <a:cs typeface="Arial" panose="020B0604020202020204" pitchFamily="34" charset="0"/>
            </a:endParaRPr>
          </a:p>
        </p:txBody>
      </p:sp>
      <p:sp>
        <p:nvSpPr>
          <p:cNvPr id="11" name="Text Box 28">
            <a:extLst>
              <a:ext uri="{FF2B5EF4-FFF2-40B4-BE49-F238E27FC236}">
                <a16:creationId xmlns:a16="http://schemas.microsoft.com/office/drawing/2014/main" id="{004216DD-0E5C-FB5D-3C97-D648A076667E}"/>
              </a:ext>
            </a:extLst>
          </p:cNvPr>
          <p:cNvSpPr txBox="1">
            <a:spLocks noChangeArrowheads="1"/>
          </p:cNvSpPr>
          <p:nvPr/>
        </p:nvSpPr>
        <p:spPr bwMode="auto">
          <a:xfrm>
            <a:off x="87275" y="1330521"/>
            <a:ext cx="444405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hangingPunct="1">
              <a:spcAft>
                <a:spcPts val="1200"/>
              </a:spcAft>
              <a:buClr>
                <a:schemeClr val="tx1"/>
              </a:buClr>
              <a:buFont typeface="Arial" panose="020B0604020202020204" pitchFamily="34" charset="0"/>
              <a:buChar char="•"/>
            </a:pPr>
            <a:r>
              <a:rPr lang="en-US" sz="2000" dirty="0"/>
              <a:t>New methods have been developed to load cyanobacteria into shape-shifting materials</a:t>
            </a:r>
          </a:p>
          <a:p>
            <a:pPr marL="342900" indent="-342900" eaLnBrk="1" hangingPunct="1">
              <a:spcAft>
                <a:spcPts val="1200"/>
              </a:spcAft>
              <a:buClr>
                <a:schemeClr val="tx1"/>
              </a:buClr>
              <a:buFont typeface="Arial" panose="020B0604020202020204" pitchFamily="34" charset="0"/>
              <a:buChar char="•"/>
            </a:pPr>
            <a:r>
              <a:rPr lang="en-US" sz="2000" dirty="0"/>
              <a:t>A fundamental understanding of the cyanobacterial interaction with the polymer was gained</a:t>
            </a:r>
          </a:p>
          <a:p>
            <a:pPr marL="342900" indent="-342900" eaLnBrk="1" hangingPunct="1">
              <a:spcAft>
                <a:spcPts val="1200"/>
              </a:spcAft>
              <a:buClr>
                <a:schemeClr val="tx1"/>
              </a:buClr>
              <a:buFont typeface="Arial" panose="020B0604020202020204" pitchFamily="34" charset="0"/>
              <a:buChar char="•"/>
            </a:pPr>
            <a:r>
              <a:rPr lang="en-US" sz="2000" dirty="0"/>
              <a:t>These materials can yield biologically programmable plastics (e.g. self-strengthening, self-healing, therapeutic, </a:t>
            </a:r>
            <a:r>
              <a:rPr lang="en-US" sz="2000" dirty="0" err="1"/>
              <a:t>etc</a:t>
            </a:r>
            <a:r>
              <a:rPr lang="en-US" sz="2000" dirty="0"/>
              <a:t>)</a:t>
            </a:r>
          </a:p>
        </p:txBody>
      </p:sp>
      <p:pic>
        <p:nvPicPr>
          <p:cNvPr id="19" name="Picture 18">
            <a:extLst>
              <a:ext uri="{FF2B5EF4-FFF2-40B4-BE49-F238E27FC236}">
                <a16:creationId xmlns:a16="http://schemas.microsoft.com/office/drawing/2014/main" id="{9AD6DEF6-79E1-7C1E-643B-ABE46B8E9E11}"/>
              </a:ext>
            </a:extLst>
          </p:cNvPr>
          <p:cNvPicPr>
            <a:picLocks noChangeAspect="1"/>
          </p:cNvPicPr>
          <p:nvPr/>
        </p:nvPicPr>
        <p:blipFill>
          <a:blip r:embed="rId3"/>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38E7912D-502A-E8A0-39AF-742FD0363854}"/>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8484EAF9-5F2C-4B07-10CA-6E92EAB3AC48}"/>
              </a:ext>
            </a:extLst>
          </p:cNvPr>
          <p:cNvSpPr txBox="1"/>
          <p:nvPr/>
        </p:nvSpPr>
        <p:spPr>
          <a:xfrm>
            <a:off x="5994400" y="0"/>
            <a:ext cx="184731" cy="369332"/>
          </a:xfrm>
          <a:prstGeom prst="rect">
            <a:avLst/>
          </a:prstGeom>
          <a:noFill/>
        </p:spPr>
        <p:txBody>
          <a:bodyPr vert="horz" wrap="none" rtlCol="0">
            <a:spAutoFit/>
          </a:bodyPr>
          <a:lstStyle/>
          <a:p>
            <a:endParaRPr lang="en-US"/>
          </a:p>
        </p:txBody>
      </p:sp>
      <p:grpSp>
        <p:nvGrpSpPr>
          <p:cNvPr id="13" name="Group 12" descr="(Left) Image of Cyanobacteria infiltration into a temperature-responsive 3Dprinted polymer scaffold. (Right) Scanning electron micrograph of Cyanboacteria growing within the polymer scaffold">
            <a:extLst>
              <a:ext uri="{FF2B5EF4-FFF2-40B4-BE49-F238E27FC236}">
                <a16:creationId xmlns:a16="http://schemas.microsoft.com/office/drawing/2014/main" id="{09D8531F-5292-2494-69CF-0AC908CD8844}"/>
              </a:ext>
            </a:extLst>
          </p:cNvPr>
          <p:cNvGrpSpPr/>
          <p:nvPr/>
        </p:nvGrpSpPr>
        <p:grpSpPr>
          <a:xfrm>
            <a:off x="4679079" y="1330521"/>
            <a:ext cx="7228295" cy="4706798"/>
            <a:chOff x="4679079" y="1330521"/>
            <a:chExt cx="7228295" cy="4706798"/>
          </a:xfrm>
        </p:grpSpPr>
        <p:pic>
          <p:nvPicPr>
            <p:cNvPr id="3" name="Picture 2" descr="A collage of different shapes - demonstrating the process of loading cyanobacteria into shape shifting materials.">
              <a:extLst>
                <a:ext uri="{FF2B5EF4-FFF2-40B4-BE49-F238E27FC236}">
                  <a16:creationId xmlns:a16="http://schemas.microsoft.com/office/drawing/2014/main" id="{548220D6-C3B0-2436-702F-E028CF73A2B0}"/>
                </a:ext>
              </a:extLst>
            </p:cNvPr>
            <p:cNvPicPr>
              <a:picLocks noChangeAspect="1"/>
            </p:cNvPicPr>
            <p:nvPr/>
          </p:nvPicPr>
          <p:blipFill>
            <a:blip r:embed="rId4"/>
            <a:srcRect r="42594"/>
            <a:stretch/>
          </p:blipFill>
          <p:spPr>
            <a:xfrm>
              <a:off x="4679079" y="1330521"/>
              <a:ext cx="3941810" cy="2423774"/>
            </a:xfrm>
            <a:prstGeom prst="rect">
              <a:avLst/>
            </a:prstGeom>
          </p:spPr>
        </p:pic>
        <p:pic>
          <p:nvPicPr>
            <p:cNvPr id="4" name="Picture 3" descr="A close-up of a layer of green (Cyanobacteria) and grey (Polymer)&#10;&#10;">
              <a:extLst>
                <a:ext uri="{FF2B5EF4-FFF2-40B4-BE49-F238E27FC236}">
                  <a16:creationId xmlns:a16="http://schemas.microsoft.com/office/drawing/2014/main" id="{8F767267-C4A8-64C4-B06F-068AC05EB280}"/>
                </a:ext>
              </a:extLst>
            </p:cNvPr>
            <p:cNvPicPr>
              <a:picLocks noChangeAspect="1"/>
            </p:cNvPicPr>
            <p:nvPr/>
          </p:nvPicPr>
          <p:blipFill>
            <a:blip r:embed="rId5"/>
            <a:stretch>
              <a:fillRect/>
            </a:stretch>
          </p:blipFill>
          <p:spPr>
            <a:xfrm>
              <a:off x="8984455" y="1783284"/>
              <a:ext cx="2922919" cy="3942021"/>
            </a:xfrm>
            <a:prstGeom prst="rect">
              <a:avLst/>
            </a:prstGeom>
          </p:spPr>
        </p:pic>
        <p:pic>
          <p:nvPicPr>
            <p:cNvPr id="5" name="Picture 4" descr="A collage of different shapes - demonstrating the process of loading cyanobacteria into shape shifting materials.">
              <a:extLst>
                <a:ext uri="{FF2B5EF4-FFF2-40B4-BE49-F238E27FC236}">
                  <a16:creationId xmlns:a16="http://schemas.microsoft.com/office/drawing/2014/main" id="{350EDC21-5988-DB15-8292-8D663CFD7E37}"/>
                </a:ext>
              </a:extLst>
            </p:cNvPr>
            <p:cNvPicPr>
              <a:picLocks noChangeAspect="1"/>
            </p:cNvPicPr>
            <p:nvPr/>
          </p:nvPicPr>
          <p:blipFill>
            <a:blip r:embed="rId4"/>
            <a:srcRect l="60642"/>
            <a:stretch/>
          </p:blipFill>
          <p:spPr>
            <a:xfrm>
              <a:off x="5298716" y="3613545"/>
              <a:ext cx="2702536" cy="2423774"/>
            </a:xfrm>
            <a:prstGeom prst="rect">
              <a:avLst/>
            </a:prstGeom>
          </p:spPr>
        </p:pic>
        <p:sp>
          <p:nvSpPr>
            <p:cNvPr id="7" name="Oval 6">
              <a:extLst>
                <a:ext uri="{FF2B5EF4-FFF2-40B4-BE49-F238E27FC236}">
                  <a16:creationId xmlns:a16="http://schemas.microsoft.com/office/drawing/2014/main" id="{D6EE54CA-69AC-9814-BA39-181C20247066}"/>
                </a:ext>
              </a:extLst>
            </p:cNvPr>
            <p:cNvSpPr/>
            <p:nvPr/>
          </p:nvSpPr>
          <p:spPr>
            <a:xfrm>
              <a:off x="8470833" y="2381865"/>
              <a:ext cx="221226" cy="5973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9263338-2599-78BA-DB20-4588E9E2FEE5}"/>
                </a:ext>
              </a:extLst>
            </p:cNvPr>
            <p:cNvSpPr/>
            <p:nvPr/>
          </p:nvSpPr>
          <p:spPr>
            <a:xfrm>
              <a:off x="4704425" y="4700391"/>
              <a:ext cx="896187" cy="5973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FE649A3-FC59-E8D2-6D31-0C867424F6C5}"/>
                </a:ext>
              </a:extLst>
            </p:cNvPr>
            <p:cNvSpPr/>
            <p:nvPr/>
          </p:nvSpPr>
          <p:spPr>
            <a:xfrm>
              <a:off x="4709944" y="4526777"/>
              <a:ext cx="896187" cy="59730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4E55089D-8FDC-27CE-B636-2B459F3D563D}"/>
              </a:ext>
            </a:extLst>
          </p:cNvPr>
          <p:cNvSpPr txBox="1"/>
          <p:nvPr/>
        </p:nvSpPr>
        <p:spPr>
          <a:xfrm>
            <a:off x="10651527" y="5214048"/>
            <a:ext cx="1244123" cy="461665"/>
          </a:xfrm>
          <a:prstGeom prst="rect">
            <a:avLst/>
          </a:prstGeom>
          <a:noFill/>
        </p:spPr>
        <p:txBody>
          <a:bodyPr wrap="none" rtlCol="0">
            <a:spAutoFit/>
          </a:bodyPr>
          <a:lstStyle/>
          <a:p>
            <a:r>
              <a:rPr lang="en-US" sz="2400" b="1" dirty="0">
                <a:solidFill>
                  <a:schemeClr val="bg1"/>
                </a:solidFill>
              </a:rPr>
              <a:t>Polymer</a:t>
            </a:r>
          </a:p>
        </p:txBody>
      </p:sp>
      <p:sp>
        <p:nvSpPr>
          <p:cNvPr id="18" name="TextBox 17">
            <a:extLst>
              <a:ext uri="{FF2B5EF4-FFF2-40B4-BE49-F238E27FC236}">
                <a16:creationId xmlns:a16="http://schemas.microsoft.com/office/drawing/2014/main" id="{C89B07E7-4846-6E39-EDF6-2DD61A92038A}"/>
              </a:ext>
            </a:extLst>
          </p:cNvPr>
          <p:cNvSpPr txBox="1"/>
          <p:nvPr/>
        </p:nvSpPr>
        <p:spPr>
          <a:xfrm>
            <a:off x="9894131" y="1787705"/>
            <a:ext cx="2013243" cy="461665"/>
          </a:xfrm>
          <a:prstGeom prst="rect">
            <a:avLst/>
          </a:prstGeom>
          <a:noFill/>
        </p:spPr>
        <p:txBody>
          <a:bodyPr wrap="none" rtlCol="0">
            <a:spAutoFit/>
          </a:bodyPr>
          <a:lstStyle/>
          <a:p>
            <a:r>
              <a:rPr lang="en-US" sz="2400" b="1" dirty="0">
                <a:solidFill>
                  <a:srgbClr val="459E69"/>
                </a:solidFill>
              </a:rPr>
              <a:t>Cyanobacteria</a:t>
            </a:r>
          </a:p>
        </p:txBody>
      </p:sp>
      <p:sp>
        <p:nvSpPr>
          <p:cNvPr id="20" name="TextBox 19">
            <a:extLst>
              <a:ext uri="{FF2B5EF4-FFF2-40B4-BE49-F238E27FC236}">
                <a16:creationId xmlns:a16="http://schemas.microsoft.com/office/drawing/2014/main" id="{B9131546-BE4D-9FAE-CAE0-A0BDBD27608B}"/>
              </a:ext>
            </a:extLst>
          </p:cNvPr>
          <p:cNvSpPr txBox="1"/>
          <p:nvPr/>
        </p:nvSpPr>
        <p:spPr>
          <a:xfrm>
            <a:off x="456915" y="5069815"/>
            <a:ext cx="3430971" cy="646331"/>
          </a:xfrm>
          <a:prstGeom prst="rect">
            <a:avLst/>
          </a:prstGeom>
          <a:noFill/>
        </p:spPr>
        <p:txBody>
          <a:bodyPr wrap="square">
            <a:spAutoFit/>
          </a:bodyPr>
          <a:lstStyle/>
          <a:p>
            <a:r>
              <a:rPr lang="en-US" i="1" dirty="0"/>
              <a:t>Proc. Natl. </a:t>
            </a:r>
            <a:r>
              <a:rPr lang="en-US" i="1" dirty="0" err="1"/>
              <a:t>Acd</a:t>
            </a:r>
            <a:r>
              <a:rPr lang="en-US" i="1" dirty="0"/>
              <a:t>. Sci</a:t>
            </a:r>
            <a:r>
              <a:rPr lang="en-US" dirty="0"/>
              <a:t>. </a:t>
            </a:r>
            <a:r>
              <a:rPr lang="en-US" b="1" dirty="0"/>
              <a:t>2025</a:t>
            </a:r>
            <a:r>
              <a:rPr lang="en-US" dirty="0"/>
              <a:t>, </a:t>
            </a:r>
          </a:p>
          <a:p>
            <a:r>
              <a:rPr lang="en-US" i="1" dirty="0"/>
              <a:t>DOI: </a:t>
            </a:r>
            <a:r>
              <a:rPr lang="en-US" b="0" i="0" dirty="0">
                <a:solidFill>
                  <a:srgbClr val="222222"/>
                </a:solidFill>
                <a:effectLst/>
                <a:latin typeface="arial" panose="020B0604020202020204" pitchFamily="34" charset="0"/>
              </a:rPr>
              <a:t>10.1073/pnas.2424405122</a:t>
            </a:r>
            <a:endParaRPr lang="en-US" dirty="0">
              <a:highlight>
                <a:srgbClr val="FFFF00"/>
              </a:highlight>
            </a:endParaRPr>
          </a:p>
        </p:txBody>
      </p:sp>
    </p:spTree>
    <p:extLst>
      <p:ext uri="{BB962C8B-B14F-4D97-AF65-F5344CB8AC3E}">
        <p14:creationId xmlns:p14="http://schemas.microsoft.com/office/powerpoint/2010/main" val="28693876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4928</TotalTime>
  <Words>507</Words>
  <Application>Microsoft Office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arial</vt:lpstr>
      <vt:lpstr>Calibri</vt:lpstr>
      <vt:lpstr>Calibri Light</vt:lpstr>
      <vt:lpstr>Microsoft Sans Serif</vt:lpstr>
      <vt:lpstr>Sitka Subheading</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Bond, Janka</cp:lastModifiedBy>
  <cp:revision>281</cp:revision>
  <cp:lastPrinted>2018-03-20T12:31:18Z</cp:lastPrinted>
  <dcterms:created xsi:type="dcterms:W3CDTF">2017-10-05T17:34:54Z</dcterms:created>
  <dcterms:modified xsi:type="dcterms:W3CDTF">2025-05-08T23:24:23Z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