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83226" autoAdjust="0"/>
  </p:normalViewPr>
  <p:slideViewPr>
    <p:cSldViewPr snapToGrid="0" snapToObjects="1">
      <p:cViewPr varScale="1">
        <p:scale>
          <a:sx n="66" d="100"/>
          <a:sy n="66" d="100"/>
        </p:scale>
        <p:origin x="1368" y="48"/>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5/11/2023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800" b="1" dirty="0">
                <a:solidFill>
                  <a:schemeClr val="tx1"/>
                </a:solidFill>
                <a:latin typeface="+mn-lt"/>
              </a:rPr>
              <a:t>What Has Been Achieved: </a:t>
            </a:r>
            <a:r>
              <a:rPr lang="en-US" sz="800" dirty="0">
                <a:solidFill>
                  <a:schemeClr val="tx1"/>
                </a:solidFill>
                <a:latin typeface="+mn-lt"/>
              </a:rPr>
              <a:t>Plant leaves have been patterned using direct ink write 3D printing to covalently append a LCST polymer and appropriate fillers. When the polymer undergoes the LCST transition, in response to temperature, the leaves can change shape based on the pattern that is printed on the leaves. The shape changing effect can be achieved through a change in temperature or irradiation, if a photo-responsive filler is included in the gel component. </a:t>
            </a:r>
          </a:p>
          <a:p>
            <a:pPr defTabSz="914400">
              <a:defRPr sz="1400">
                <a:latin typeface="Helvetica Neue"/>
                <a:ea typeface="Helvetica Neue"/>
                <a:cs typeface="Helvetica Neue"/>
                <a:sym typeface="Helvetica Neue"/>
              </a:defRPr>
            </a:pPr>
            <a:r>
              <a:rPr lang="en-US" sz="800" b="1" dirty="0">
                <a:solidFill>
                  <a:schemeClr val="tx1"/>
                </a:solidFill>
                <a:latin typeface="+mn-lt"/>
              </a:rPr>
              <a:t>Importance of the Achievement: </a:t>
            </a:r>
            <a:r>
              <a:rPr lang="en-US" sz="800" dirty="0">
                <a:solidFill>
                  <a:schemeClr val="tx1"/>
                </a:solidFill>
                <a:latin typeface="+mn-lt"/>
              </a:rPr>
              <a:t>Plants are essential for a wide variety of technology that supports human life (e.g. agriculture, building materials, O2 production, </a:t>
            </a:r>
            <a:r>
              <a:rPr lang="en-US" sz="800" dirty="0" err="1">
                <a:solidFill>
                  <a:schemeClr val="tx1"/>
                </a:solidFill>
                <a:latin typeface="+mn-lt"/>
              </a:rPr>
              <a:t>etc</a:t>
            </a:r>
            <a:r>
              <a:rPr lang="en-US" sz="800" dirty="0">
                <a:solidFill>
                  <a:schemeClr val="tx1"/>
                </a:solidFill>
                <a:latin typeface="+mn-lt"/>
              </a:rPr>
              <a:t>), however, little effort is given to using materials science and engineering tools to improve plant quality. The results of the work presented offer the potential for use in water retention, fire retardancy, biosensing, amongst many others. </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800" b="1" dirty="0">
                <a:solidFill>
                  <a:schemeClr val="tx1"/>
                </a:solidFill>
                <a:latin typeface="+mn-lt"/>
              </a:rPr>
              <a:t>How is the achievement related to the IRG, and how does it help it achieve its goals? </a:t>
            </a:r>
            <a:r>
              <a:rPr lang="en-US" sz="800" dirty="0">
                <a:solidFill>
                  <a:schemeClr val="tx1"/>
                </a:solidFill>
                <a:latin typeface="+mn-lt"/>
              </a:rPr>
              <a:t>Main thrust of IRG2 is shape-shifting materials that mimic actuation in living systems. This clearly falls in this realm and is the first example of what </a:t>
            </a:r>
            <a:r>
              <a:rPr lang="en-US" sz="800">
                <a:solidFill>
                  <a:schemeClr val="tx1"/>
                </a:solidFill>
                <a:latin typeface="+mn-lt"/>
              </a:rPr>
              <a:t>is known of </a:t>
            </a:r>
            <a:r>
              <a:rPr lang="en-US" sz="800" dirty="0">
                <a:solidFill>
                  <a:schemeClr val="tx1"/>
                </a:solidFill>
                <a:latin typeface="+mn-lt"/>
              </a:rPr>
              <a:t>that utilizes materials science to modulate leaf morphology.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mn-lt"/>
              </a:rPr>
              <a:t>Where the findings are published: </a:t>
            </a:r>
            <a:r>
              <a:rPr lang="es-ES" sz="800" b="0" i="1" dirty="0">
                <a:solidFill>
                  <a:srgbClr val="000000"/>
                </a:solidFill>
                <a:effectLst/>
                <a:latin typeface="+mn-lt"/>
              </a:rPr>
              <a:t>ACS Macro </a:t>
            </a:r>
            <a:r>
              <a:rPr lang="es-ES" sz="800" b="0" i="1" dirty="0" err="1">
                <a:solidFill>
                  <a:srgbClr val="000000"/>
                </a:solidFill>
                <a:effectLst/>
                <a:latin typeface="+mn-lt"/>
              </a:rPr>
              <a:t>Lett</a:t>
            </a:r>
            <a:r>
              <a:rPr lang="es-ES" sz="800" b="0" i="1" dirty="0">
                <a:solidFill>
                  <a:srgbClr val="000000"/>
                </a:solidFill>
                <a:effectLst/>
                <a:latin typeface="+mn-lt"/>
              </a:rPr>
              <a:t>.</a:t>
            </a:r>
            <a:r>
              <a:rPr lang="es-ES" sz="800" b="0" i="0" dirty="0">
                <a:solidFill>
                  <a:srgbClr val="000000"/>
                </a:solidFill>
                <a:effectLst/>
                <a:latin typeface="+mn-lt"/>
              </a:rPr>
              <a:t> 2022, 11, 8, 961–966: </a:t>
            </a:r>
            <a:r>
              <a:rPr lang="en-US" sz="800" b="0" dirty="0">
                <a:solidFill>
                  <a:schemeClr val="tx1"/>
                </a:solidFill>
                <a:latin typeface="+mn-lt"/>
              </a:rPr>
              <a:t>https://doi.org/10.1021/acsmacrolett.2c00282.</a:t>
            </a: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331779" y="151087"/>
            <a:ext cx="8245704" cy="56671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Plant Leaf ELMs Undergo Shape Shifting Driven by External Stimuli</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UC San Diego MRSEC </a:t>
            </a:r>
          </a:p>
          <a:p>
            <a:r>
              <a:rPr lang="en-US" sz="1400" b="1" dirty="0">
                <a:latin typeface="Arial" panose="020B0604020202020204" pitchFamily="34" charset="0"/>
                <a:cs typeface="Arial" panose="020B0604020202020204" pitchFamily="34" charset="0"/>
              </a:rPr>
              <a:t>DMR-2011921</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147560" y="845156"/>
            <a:ext cx="6863738"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Jiayu</a:t>
            </a:r>
            <a:r>
              <a:rPr lang="en-US" sz="1600" b="1" dirty="0">
                <a:latin typeface="Arial" panose="020B0604020202020204" pitchFamily="34" charset="0"/>
                <a:cs typeface="Arial" panose="020B0604020202020204" pitchFamily="34" charset="0"/>
              </a:rPr>
              <a:t> Zhao, Yvonne Ma, Nicole Steinmetz, </a:t>
            </a:r>
            <a:r>
              <a:rPr lang="en-US" sz="1600" b="1" dirty="0" err="1">
                <a:latin typeface="Arial" panose="020B0604020202020204" pitchFamily="34" charset="0"/>
                <a:cs typeface="Arial" panose="020B0604020202020204" pitchFamily="34" charset="0"/>
              </a:rPr>
              <a:t>Jinhye</a:t>
            </a:r>
            <a:r>
              <a:rPr lang="en-US" sz="1600" b="1" dirty="0">
                <a:latin typeface="Arial" panose="020B0604020202020204" pitchFamily="34" charset="0"/>
                <a:cs typeface="Arial" panose="020B0604020202020204" pitchFamily="34" charset="0"/>
              </a:rPr>
              <a:t> Bae, UC </a:t>
            </a:r>
            <a:r>
              <a:rPr lang="en-US" sz="1600" b="1">
                <a:latin typeface="Arial" panose="020B0604020202020204" pitchFamily="34" charset="0"/>
                <a:cs typeface="Arial" panose="020B0604020202020204" pitchFamily="34" charset="0"/>
              </a:rPr>
              <a:t>San Diego</a:t>
            </a:r>
            <a:endParaRPr lang="en-US" sz="1600" b="1" dirty="0">
              <a:latin typeface="Arial" panose="020B0604020202020204" pitchFamily="34" charset="0"/>
              <a:cs typeface="Arial" panose="020B0604020202020204" pitchFamily="34" charset="0"/>
            </a:endParaRP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278524" y="1536010"/>
            <a:ext cx="49911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lgn="just" eaLnBrk="1" hangingPunct="1">
              <a:buFont typeface="Arial" panose="020B0604020202020204" pitchFamily="34" charset="0"/>
              <a:buChar char="•"/>
            </a:pPr>
            <a:r>
              <a:rPr lang="en-US" sz="2000" dirty="0"/>
              <a:t>Plant/polymer composite materials have been fabricated</a:t>
            </a:r>
          </a:p>
          <a:p>
            <a:pPr marL="285750" indent="-285750" algn="just" eaLnBrk="1" hangingPunct="1">
              <a:buFont typeface="Arial" panose="020B0604020202020204" pitchFamily="34" charset="0"/>
              <a:buChar char="•"/>
            </a:pPr>
            <a:r>
              <a:rPr lang="en-US" sz="2000" dirty="0"/>
              <a:t>These composite materials are stimuli responsive and can undergo shape-shifting behavior in response to temperature or light</a:t>
            </a:r>
          </a:p>
          <a:p>
            <a:pPr marL="285750" indent="-285750" algn="just" eaLnBrk="1" hangingPunct="1">
              <a:buFont typeface="Arial" panose="020B0604020202020204" pitchFamily="34" charset="0"/>
              <a:buChar char="•"/>
            </a:pPr>
            <a:r>
              <a:rPr lang="en-US" sz="2000" dirty="0"/>
              <a:t>Agriculture is essential to life, yet very few examples of ELMs involving plants have been achieved</a:t>
            </a:r>
          </a:p>
          <a:p>
            <a:pPr marL="285750" indent="-285750" algn="just" eaLnBrk="1" hangingPunct="1">
              <a:buFont typeface="Arial" panose="020B0604020202020204" pitchFamily="34" charset="0"/>
              <a:buChar char="•"/>
            </a:pPr>
            <a:r>
              <a:rPr lang="en-US" sz="2000" dirty="0"/>
              <a:t>This example supports one thrust of IRG 2: Shape shifting Engineered Living Materials</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pic>
        <p:nvPicPr>
          <p:cNvPr id="1026" name="Picture 2" descr="Photograph of the cartoon depicted in Image #1, in which a plant leaf is patterned with a responsive hydrogel. Upon changes in temperature, the leaf folds and unfolds. ">
            <a:extLst>
              <a:ext uri="{FF2B5EF4-FFF2-40B4-BE49-F238E27FC236}">
                <a16:creationId xmlns:a16="http://schemas.microsoft.com/office/drawing/2014/main" id="{4EE96FBA-8BBE-E075-67A1-2CA8C27D35F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0903"/>
          <a:stretch/>
        </p:blipFill>
        <p:spPr bwMode="auto">
          <a:xfrm>
            <a:off x="5622122" y="3872604"/>
            <a:ext cx="6324723" cy="21402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rtoon depiction of a 3D-printed pattern being deposited onto the surface of a plant leaf in a spatially controlled way. Once deposited, the polymer causes the leaf to change its shape in the presence of an external stimulus, like heat or light. ">
            <a:extLst>
              <a:ext uri="{FF2B5EF4-FFF2-40B4-BE49-F238E27FC236}">
                <a16:creationId xmlns:a16="http://schemas.microsoft.com/office/drawing/2014/main" id="{6304E75F-EF8E-549F-9F72-DF4D4896503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4400" y="1227657"/>
            <a:ext cx="4991100" cy="243587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E74F25D-4CA3-3DB6-3F5D-6CE510C9A270}"/>
              </a:ext>
            </a:extLst>
          </p:cNvPr>
          <p:cNvSpPr txBox="1"/>
          <p:nvPr/>
        </p:nvSpPr>
        <p:spPr>
          <a:xfrm>
            <a:off x="278524" y="5718453"/>
            <a:ext cx="6106510" cy="369332"/>
          </a:xfrm>
          <a:prstGeom prst="rect">
            <a:avLst/>
          </a:prstGeom>
          <a:noFill/>
        </p:spPr>
        <p:txBody>
          <a:bodyPr wrap="square">
            <a:spAutoFit/>
          </a:bodyPr>
          <a:lstStyle/>
          <a:p>
            <a:r>
              <a:rPr lang="es-ES" b="0" i="1" dirty="0">
                <a:solidFill>
                  <a:srgbClr val="000000"/>
                </a:solidFill>
                <a:effectLst/>
                <a:latin typeface="Arial" panose="020B0604020202020204" pitchFamily="34" charset="0"/>
                <a:cs typeface="Arial" panose="020B0604020202020204" pitchFamily="34" charset="0"/>
              </a:rPr>
              <a:t>ACS Macro </a:t>
            </a:r>
            <a:r>
              <a:rPr lang="es-ES" b="0" i="1" dirty="0" err="1">
                <a:solidFill>
                  <a:srgbClr val="000000"/>
                </a:solidFill>
                <a:effectLst/>
                <a:latin typeface="Arial" panose="020B0604020202020204" pitchFamily="34" charset="0"/>
                <a:cs typeface="Arial" panose="020B0604020202020204" pitchFamily="34" charset="0"/>
              </a:rPr>
              <a:t>Lett</a:t>
            </a:r>
            <a:r>
              <a:rPr lang="es-ES" b="0" i="1" dirty="0">
                <a:solidFill>
                  <a:srgbClr val="000000"/>
                </a:solidFill>
                <a:effectLst/>
                <a:latin typeface="Arial" panose="020B0604020202020204" pitchFamily="34" charset="0"/>
                <a:cs typeface="Arial" panose="020B0604020202020204" pitchFamily="34" charset="0"/>
              </a:rPr>
              <a:t>.</a:t>
            </a:r>
            <a:r>
              <a:rPr lang="es-ES" b="0" i="0" dirty="0">
                <a:solidFill>
                  <a:srgbClr val="000000"/>
                </a:solidFill>
                <a:effectLst/>
                <a:latin typeface="Arial" panose="020B0604020202020204" pitchFamily="34" charset="0"/>
                <a:cs typeface="Arial" panose="020B0604020202020204" pitchFamily="34" charset="0"/>
              </a:rPr>
              <a:t> 2022, 11, 8, 961–966.</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8317</TotalTime>
  <Words>345</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Bond, Janka</cp:lastModifiedBy>
  <cp:revision>287</cp:revision>
  <cp:lastPrinted>2018-03-20T12:31:18Z</cp:lastPrinted>
  <dcterms:created xsi:type="dcterms:W3CDTF">2017-10-05T17:34:54Z</dcterms:created>
  <dcterms:modified xsi:type="dcterms:W3CDTF">2023-05-11T23:43:14Z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