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3"/>
  </p:notesMasterIdLst>
  <p:handoutMasterIdLst>
    <p:handoutMasterId r:id="rId4"/>
  </p:handoutMasterIdLst>
  <p:sldIdLst>
    <p:sldId id="387" r:id="rId2"/>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00"/>
    <a:srgbClr val="CFAEC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500" autoAdjust="0"/>
    <p:restoredTop sz="83226" autoAdjust="0"/>
  </p:normalViewPr>
  <p:slideViewPr>
    <p:cSldViewPr snapToGrid="0" snapToObjects="1">
      <p:cViewPr varScale="1">
        <p:scale>
          <a:sx n="66" d="100"/>
          <a:sy n="66" d="100"/>
        </p:scale>
        <p:origin x="1368" y="48"/>
      </p:cViewPr>
      <p:guideLst/>
    </p:cSldViewPr>
  </p:slideViewPr>
  <p:notesTextViewPr>
    <p:cViewPr>
      <p:scale>
        <a:sx n="3" d="2"/>
        <a:sy n="3" d="2"/>
      </p:scale>
      <p:origin x="0" y="0"/>
    </p:cViewPr>
  </p:notesTextViewPr>
  <p:sorterViewPr>
    <p:cViewPr>
      <p:scale>
        <a:sx n="70" d="100"/>
        <a:sy n="70" d="100"/>
      </p:scale>
      <p:origin x="0" y="-408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E0CAD82-A0C8-4D0A-ABD4-C7506DA867C4}"/>
              </a:ext>
            </a:extLst>
          </p:cNvPr>
          <p:cNvSpPr>
            <a:spLocks noGrp="1"/>
          </p:cNvSpPr>
          <p:nvPr>
            <p:ph type="hdr" sz="quarter"/>
          </p:nvPr>
        </p:nvSpPr>
        <p:spPr>
          <a:xfrm>
            <a:off x="1" y="0"/>
            <a:ext cx="3038475" cy="466726"/>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E30B8966-CA86-4F8B-A1DC-E4B27EA05F1C}"/>
              </a:ext>
            </a:extLst>
          </p:cNvPr>
          <p:cNvSpPr>
            <a:spLocks noGrp="1"/>
          </p:cNvSpPr>
          <p:nvPr>
            <p:ph type="dt" sz="quarter" idx="1"/>
          </p:nvPr>
        </p:nvSpPr>
        <p:spPr>
          <a:xfrm>
            <a:off x="3970338" y="0"/>
            <a:ext cx="3038475" cy="466726"/>
          </a:xfrm>
          <a:prstGeom prst="rect">
            <a:avLst/>
          </a:prstGeom>
        </p:spPr>
        <p:txBody>
          <a:bodyPr vert="horz" lIns="91440" tIns="45720" rIns="91440" bIns="45720" rtlCol="0"/>
          <a:lstStyle>
            <a:lvl1pPr algn="r">
              <a:defRPr sz="1200"/>
            </a:lvl1pPr>
          </a:lstStyle>
          <a:p>
            <a:fld id="{0C772AFE-C766-4234-802D-4743A0E558C8}" type="datetimeFigureOut">
              <a:rPr lang="en-US" smtClean="0"/>
              <a:t>5/11/2023</a:t>
            </a:fld>
            <a:endParaRPr lang="en-US"/>
          </a:p>
        </p:txBody>
      </p:sp>
      <p:sp>
        <p:nvSpPr>
          <p:cNvPr id="4" name="Footer Placeholder 3">
            <a:extLst>
              <a:ext uri="{FF2B5EF4-FFF2-40B4-BE49-F238E27FC236}">
                <a16:creationId xmlns:a16="http://schemas.microsoft.com/office/drawing/2014/main" id="{2CF46503-97A3-4D9E-9B73-906CF497EAD5}"/>
              </a:ext>
            </a:extLst>
          </p:cNvPr>
          <p:cNvSpPr>
            <a:spLocks noGrp="1"/>
          </p:cNvSpPr>
          <p:nvPr>
            <p:ph type="ftr" sz="quarter" idx="2"/>
          </p:nvPr>
        </p:nvSpPr>
        <p:spPr>
          <a:xfrm>
            <a:off x="1" y="8829676"/>
            <a:ext cx="3038475" cy="466726"/>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6424FD7-5E8B-4800-B492-5643BF03B6C9}"/>
              </a:ext>
            </a:extLst>
          </p:cNvPr>
          <p:cNvSpPr>
            <a:spLocks noGrp="1"/>
          </p:cNvSpPr>
          <p:nvPr>
            <p:ph type="sldNum" sz="quarter" idx="3"/>
          </p:nvPr>
        </p:nvSpPr>
        <p:spPr>
          <a:xfrm>
            <a:off x="3970338" y="8829676"/>
            <a:ext cx="3038475" cy="466726"/>
          </a:xfrm>
          <a:prstGeom prst="rect">
            <a:avLst/>
          </a:prstGeom>
        </p:spPr>
        <p:txBody>
          <a:bodyPr vert="horz" lIns="91440" tIns="45720" rIns="91440" bIns="45720" rtlCol="0" anchor="b"/>
          <a:lstStyle>
            <a:lvl1pPr algn="r">
              <a:defRPr sz="1200"/>
            </a:lvl1pPr>
          </a:lstStyle>
          <a:p>
            <a:fld id="{C91CB36C-FB73-4403-8335-B2E006F35C81}" type="slidenum">
              <a:rPr lang="en-US" smtClean="0"/>
              <a:t>‹#›</a:t>
            </a:fld>
            <a:endParaRPr lang="en-US"/>
          </a:p>
        </p:txBody>
      </p:sp>
    </p:spTree>
    <p:extLst>
      <p:ext uri="{BB962C8B-B14F-4D97-AF65-F5344CB8AC3E}">
        <p14:creationId xmlns:p14="http://schemas.microsoft.com/office/powerpoint/2010/main" val="29589279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1"/>
            <a:ext cx="3037840" cy="466434"/>
          </a:xfrm>
          <a:prstGeom prst="rect">
            <a:avLst/>
          </a:prstGeom>
        </p:spPr>
        <p:txBody>
          <a:bodyPr vert="horz" lIns="93177" tIns="46589" rIns="93177" bIns="46589" rtlCol="0"/>
          <a:lstStyle>
            <a:lvl1pPr algn="r">
              <a:defRPr sz="1200"/>
            </a:lvl1pPr>
          </a:lstStyle>
          <a:p>
            <a:fld id="{18FB3966-F140-43F2-BB90-69495BF7B5CD}" type="datetimeFigureOut">
              <a:rPr lang="en-US" smtClean="0"/>
              <a:t>5/11/2023</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3"/>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17D0DCA-A90A-4D9A-9651-03AC7085FB63}" type="slidenum">
              <a:rPr lang="en-US" smtClean="0"/>
              <a:t>‹#›</a:t>
            </a:fld>
            <a:endParaRPr lang="en-US"/>
          </a:p>
        </p:txBody>
      </p:sp>
    </p:spTree>
    <p:extLst>
      <p:ext uri="{BB962C8B-B14F-4D97-AF65-F5344CB8AC3E}">
        <p14:creationId xmlns:p14="http://schemas.microsoft.com/office/powerpoint/2010/main" val="40548231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400">
              <a:defRPr sz="1400">
                <a:latin typeface="Helvetica Neue"/>
                <a:ea typeface="Helvetica Neue"/>
                <a:cs typeface="Helvetica Neue"/>
                <a:sym typeface="Helvetica Neue"/>
              </a:defRPr>
            </a:pPr>
            <a:r>
              <a:rPr lang="en-US" sz="800" b="1" dirty="0">
                <a:solidFill>
                  <a:schemeClr val="tx1"/>
                </a:solidFill>
                <a:latin typeface="+mn-lt"/>
              </a:rPr>
              <a:t>What Has Been Achieved: </a:t>
            </a:r>
            <a:r>
              <a:rPr lang="en-US" sz="800" dirty="0">
                <a:solidFill>
                  <a:schemeClr val="tx1"/>
                </a:solidFill>
                <a:latin typeface="+mn-lt"/>
              </a:rPr>
              <a:t>Plant leaves have been patterned using direct ink write 3D printing to covalently append a LCST polymer and appropriate fillers. When the polymer undergoes the LCST transition, in response to temperature, the leaves can change shape based on the pattern that is printed on the leaves. The shape changing effect can be achieved through a change in temperature or irradiation, if a photo-responsive filler is included in the gel component. </a:t>
            </a:r>
          </a:p>
          <a:p>
            <a:pPr defTabSz="914400">
              <a:defRPr sz="1400">
                <a:latin typeface="Helvetica Neue"/>
                <a:ea typeface="Helvetica Neue"/>
                <a:cs typeface="Helvetica Neue"/>
                <a:sym typeface="Helvetica Neue"/>
              </a:defRPr>
            </a:pPr>
            <a:r>
              <a:rPr lang="en-US" sz="800" b="1" dirty="0">
                <a:solidFill>
                  <a:schemeClr val="tx1"/>
                </a:solidFill>
                <a:latin typeface="+mn-lt"/>
              </a:rPr>
              <a:t>Importance of the Achievement: </a:t>
            </a:r>
            <a:r>
              <a:rPr lang="en-US" sz="800" dirty="0">
                <a:solidFill>
                  <a:schemeClr val="tx1"/>
                </a:solidFill>
                <a:latin typeface="+mn-lt"/>
              </a:rPr>
              <a:t>Plants are essential for a wide variety of technology that supports human life (e.g. agriculture, building materials, O2 production, </a:t>
            </a:r>
            <a:r>
              <a:rPr lang="en-US" sz="800" dirty="0" err="1">
                <a:solidFill>
                  <a:schemeClr val="tx1"/>
                </a:solidFill>
                <a:latin typeface="+mn-lt"/>
              </a:rPr>
              <a:t>etc</a:t>
            </a:r>
            <a:r>
              <a:rPr lang="en-US" sz="800" dirty="0">
                <a:solidFill>
                  <a:schemeClr val="tx1"/>
                </a:solidFill>
                <a:latin typeface="+mn-lt"/>
              </a:rPr>
              <a:t>), however, little effort is given to using materials science and engineering tools to improve plant quality. The results of the work presented offer the potential for use in water retention, fire retardancy, biosensing, amongst many others. </a:t>
            </a:r>
          </a:p>
          <a:p>
            <a:pPr marL="0" marR="0" lvl="0" indent="0" algn="l" defTabSz="914400" rtl="0" eaLnBrk="1" fontAlgn="auto" latinLnBrk="0" hangingPunct="1">
              <a:lnSpc>
                <a:spcPct val="100000"/>
              </a:lnSpc>
              <a:spcBef>
                <a:spcPts val="0"/>
              </a:spcBef>
              <a:spcAft>
                <a:spcPts val="0"/>
              </a:spcAft>
              <a:buClrTx/>
              <a:buSzTx/>
              <a:buFontTx/>
              <a:buNone/>
              <a:tabLst/>
              <a:defRPr sz="1400">
                <a:latin typeface="Helvetica Neue"/>
                <a:ea typeface="Helvetica Neue"/>
                <a:cs typeface="Helvetica Neue"/>
                <a:sym typeface="Helvetica Neue"/>
              </a:defRPr>
            </a:pPr>
            <a:r>
              <a:rPr lang="en-US" sz="800" b="1" dirty="0">
                <a:solidFill>
                  <a:schemeClr val="tx1"/>
                </a:solidFill>
                <a:latin typeface="+mn-lt"/>
              </a:rPr>
              <a:t>How is the achievement related to the IRG, and how does it help it achieve its goals? </a:t>
            </a:r>
            <a:r>
              <a:rPr lang="en-US" sz="800" dirty="0">
                <a:solidFill>
                  <a:schemeClr val="tx1"/>
                </a:solidFill>
                <a:latin typeface="+mn-lt"/>
              </a:rPr>
              <a:t>Main thrust of IRG2 is shape-shifting materials that mimic actuation in living systems. This clearly falls in this realm and is the first example of what </a:t>
            </a:r>
            <a:r>
              <a:rPr lang="en-US" sz="800">
                <a:solidFill>
                  <a:schemeClr val="tx1"/>
                </a:solidFill>
                <a:latin typeface="+mn-lt"/>
              </a:rPr>
              <a:t>is known of </a:t>
            </a:r>
            <a:r>
              <a:rPr lang="en-US" sz="800" dirty="0">
                <a:solidFill>
                  <a:schemeClr val="tx1"/>
                </a:solidFill>
                <a:latin typeface="+mn-lt"/>
              </a:rPr>
              <a:t>that utilizes materials science to modulate leaf morphology.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dirty="0">
                <a:solidFill>
                  <a:schemeClr val="tx1"/>
                </a:solidFill>
                <a:latin typeface="+mn-lt"/>
              </a:rPr>
              <a:t>Where the findings are published: </a:t>
            </a:r>
            <a:r>
              <a:rPr lang="es-ES" sz="800" b="0" i="1" dirty="0">
                <a:solidFill>
                  <a:srgbClr val="000000"/>
                </a:solidFill>
                <a:effectLst/>
                <a:latin typeface="+mn-lt"/>
              </a:rPr>
              <a:t>ACS Macro </a:t>
            </a:r>
            <a:r>
              <a:rPr lang="es-ES" sz="800" b="0" i="1" dirty="0" err="1">
                <a:solidFill>
                  <a:srgbClr val="000000"/>
                </a:solidFill>
                <a:effectLst/>
                <a:latin typeface="+mn-lt"/>
              </a:rPr>
              <a:t>Lett</a:t>
            </a:r>
            <a:r>
              <a:rPr lang="es-ES" sz="800" b="0" i="1" dirty="0">
                <a:solidFill>
                  <a:srgbClr val="000000"/>
                </a:solidFill>
                <a:effectLst/>
                <a:latin typeface="+mn-lt"/>
              </a:rPr>
              <a:t>.</a:t>
            </a:r>
            <a:r>
              <a:rPr lang="es-ES" sz="800" b="0" i="0" dirty="0">
                <a:solidFill>
                  <a:srgbClr val="000000"/>
                </a:solidFill>
                <a:effectLst/>
                <a:latin typeface="+mn-lt"/>
              </a:rPr>
              <a:t> 2022, 11, 8, 961–966: </a:t>
            </a:r>
            <a:r>
              <a:rPr lang="en-US" sz="800" b="0" dirty="0">
                <a:solidFill>
                  <a:schemeClr val="tx1"/>
                </a:solidFill>
                <a:latin typeface="+mn-lt"/>
              </a:rPr>
              <a:t>https://doi.org/10.1021/acsmacrolett.2c00282.</a:t>
            </a:r>
          </a:p>
          <a:p>
            <a:endParaRPr lang="en-US" dirty="0"/>
          </a:p>
        </p:txBody>
      </p:sp>
      <p:sp>
        <p:nvSpPr>
          <p:cNvPr id="4" name="Slide Number Placeholder 3"/>
          <p:cNvSpPr>
            <a:spLocks noGrp="1"/>
          </p:cNvSpPr>
          <p:nvPr>
            <p:ph type="sldNum" sz="quarter" idx="5"/>
          </p:nvPr>
        </p:nvSpPr>
        <p:spPr/>
        <p:txBody>
          <a:bodyPr/>
          <a:lstStyle/>
          <a:p>
            <a:fld id="{B17D0DCA-A90A-4D9A-9651-03AC7085FB63}" type="slidenum">
              <a:rPr lang="en-US" smtClean="0"/>
              <a:t>1</a:t>
            </a:fld>
            <a:endParaRPr lang="en-US"/>
          </a:p>
        </p:txBody>
      </p:sp>
    </p:spTree>
    <p:extLst>
      <p:ext uri="{BB962C8B-B14F-4D97-AF65-F5344CB8AC3E}">
        <p14:creationId xmlns:p14="http://schemas.microsoft.com/office/powerpoint/2010/main" val="24870042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B1FBA00-CEC0-FF45-A57B-8470651015F1}" type="datetimeFigureOut">
              <a:rPr lang="en-US" smtClean="0"/>
              <a:t>5/11/2023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sz="2000"/>
            </a:lvl1pPr>
          </a:lstStyle>
          <a:p>
            <a:fld id="{A3C91C77-9858-7D47-A426-16DA4062646D}" type="slidenum">
              <a:rPr lang="en-US" smtClean="0"/>
              <a:pPr/>
              <a:t>‹#›</a:t>
            </a:fld>
            <a:endParaRPr lang="en-US" dirty="0"/>
          </a:p>
        </p:txBody>
      </p:sp>
      <p:sp>
        <p:nvSpPr>
          <p:cNvPr id="7" name="hcSlideMaster.Title SlideHeader">
            <a:extLst>
              <a:ext uri="{FF2B5EF4-FFF2-40B4-BE49-F238E27FC236}">
                <a16:creationId xmlns:a16="http://schemas.microsoft.com/office/drawing/2014/main" id="{D55EAFC1-6677-C402-F523-AA055515E857}"/>
              </a:ext>
            </a:extLst>
          </p:cNvPr>
          <p:cNvSpPr txBox="1"/>
          <p:nvPr userDrawn="1"/>
        </p:nvSpPr>
        <p:spPr>
          <a:xfrm>
            <a:off x="0" y="0"/>
            <a:ext cx="12192000" cy="369332"/>
          </a:xfrm>
          <a:prstGeom prst="rect">
            <a:avLst/>
          </a:prstGeom>
          <a:noFill/>
        </p:spPr>
        <p:txBody>
          <a:bodyPr vert="horz" rtlCol="0">
            <a:spAutoFit/>
          </a:bodyPr>
          <a:lstStyle/>
          <a:p>
            <a:endParaRPr lang="en-US"/>
          </a:p>
        </p:txBody>
      </p:sp>
      <p:sp>
        <p:nvSpPr>
          <p:cNvPr id="8" name="hcTitle SlideHeader">
            <a:extLst>
              <a:ext uri="{FF2B5EF4-FFF2-40B4-BE49-F238E27FC236}">
                <a16:creationId xmlns:a16="http://schemas.microsoft.com/office/drawing/2014/main" id="{9B41BAF7-2C55-9AAA-EA0B-CFCEEDA335E1}"/>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4044680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67172BC-940E-4A2E-8CD8-C0B883DE9C6B}"/>
              </a:ext>
            </a:extLst>
          </p:cNvPr>
          <p:cNvSpPr txBox="1"/>
          <p:nvPr userDrawn="1"/>
        </p:nvSpPr>
        <p:spPr>
          <a:xfrm>
            <a:off x="1" y="3483"/>
            <a:ext cx="12217051" cy="805955"/>
          </a:xfrm>
          <a:prstGeom prst="rect">
            <a:avLst/>
          </a:prstGeom>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400" b="1" dirty="0">
              <a:solidFill>
                <a:srgbClr val="0BC564"/>
              </a:solidFill>
              <a:latin typeface="Sitka Subheading" panose="02000505000000020004" pitchFamily="2" charset="0"/>
            </a:endParaRPr>
          </a:p>
        </p:txBody>
      </p:sp>
      <p:sp>
        <p:nvSpPr>
          <p:cNvPr id="3" name="Content Placeholder 2"/>
          <p:cNvSpPr>
            <a:spLocks noGrp="1"/>
          </p:cNvSpPr>
          <p:nvPr>
            <p:ph idx="1"/>
          </p:nvPr>
        </p:nvSpPr>
        <p:spPr>
          <a:xfrm>
            <a:off x="505332" y="1334133"/>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5/11/2023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243697"/>
            <a:ext cx="12192000" cy="653979"/>
            <a:chOff x="0" y="6243697"/>
            <a:chExt cx="12192000" cy="653979"/>
          </a:xfrm>
        </p:grpSpPr>
        <p:sp>
          <p:nvSpPr>
            <p:cNvPr id="9" name="Rectangle 8">
              <a:extLst>
                <a:ext uri="{FF2B5EF4-FFF2-40B4-BE49-F238E27FC236}">
                  <a16:creationId xmlns:a16="http://schemas.microsoft.com/office/drawing/2014/main" id="{CB81B90C-32BC-4424-9FC3-8820F4F831FD}"/>
                </a:ext>
              </a:extLst>
            </p:cNvPr>
            <p:cNvSpPr/>
            <p:nvPr/>
          </p:nvSpPr>
          <p:spPr>
            <a:xfrm>
              <a:off x="0" y="6243697"/>
              <a:ext cx="12192000" cy="653979"/>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8326" y="6272178"/>
              <a:ext cx="2200675" cy="547540"/>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640136" y="6470393"/>
              <a:ext cx="4693357" cy="230832"/>
            </a:xfrm>
            <a:prstGeom prst="rect">
              <a:avLst/>
            </a:prstGeom>
            <a:noFill/>
          </p:spPr>
          <p:txBody>
            <a:bodyPr wrap="square" lIns="91440" tIns="45720" rIns="91440" bIns="45720">
              <a:spAutoFit/>
            </a:bodyPr>
            <a:lstStyle/>
            <a:p>
              <a:pPr algn="ctr"/>
              <a:r>
                <a:rPr lang="en-US" sz="900" b="0" i="1" dirty="0">
                  <a:ln w="0"/>
                  <a:solidFill>
                    <a:schemeClr val="accent1"/>
                  </a:solidFill>
                  <a:effectLst/>
                  <a:latin typeface="Arial" panose="020B0604020202020204" pitchFamily="34" charset="0"/>
                  <a:cs typeface="Arial" panose="020B0604020202020204" pitchFamily="34" charset="0"/>
                </a:rPr>
                <a:t>Where Materials Begin and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80999" y="6257889"/>
              <a:ext cx="616493" cy="61993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2000" dirty="0">
              <a:solidFill>
                <a:schemeClr val="tx1"/>
              </a:solidFill>
            </a:endParaRPr>
          </a:p>
        </p:txBody>
      </p:sp>
      <p:sp>
        <p:nvSpPr>
          <p:cNvPr id="18" name="Rectangle 17">
            <a:extLst>
              <a:ext uri="{FF2B5EF4-FFF2-40B4-BE49-F238E27FC236}">
                <a16:creationId xmlns:a16="http://schemas.microsoft.com/office/drawing/2014/main" id="{6DB8D7F3-969C-475E-B572-7EC9EB537821}"/>
              </a:ext>
            </a:extLst>
          </p:cNvPr>
          <p:cNvSpPr/>
          <p:nvPr userDrawn="1"/>
        </p:nvSpPr>
        <p:spPr>
          <a:xfrm>
            <a:off x="0" y="262753"/>
            <a:ext cx="2765425" cy="41641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ight Triangle 18">
            <a:extLst>
              <a:ext uri="{FF2B5EF4-FFF2-40B4-BE49-F238E27FC236}">
                <a16:creationId xmlns:a16="http://schemas.microsoft.com/office/drawing/2014/main" id="{5DB0C155-8A7C-43CC-9880-AC3AE5A1C484}"/>
              </a:ext>
            </a:extLst>
          </p:cNvPr>
          <p:cNvSpPr/>
          <p:nvPr userDrawn="1"/>
        </p:nvSpPr>
        <p:spPr>
          <a:xfrm>
            <a:off x="2762250" y="261462"/>
            <a:ext cx="457269" cy="417701"/>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5D4ECD3F-7969-485E-B278-53AC0106BB8A}"/>
              </a:ext>
            </a:extLst>
          </p:cNvPr>
          <p:cNvGrpSpPr/>
          <p:nvPr userDrawn="1"/>
        </p:nvGrpSpPr>
        <p:grpSpPr>
          <a:xfrm>
            <a:off x="4707584" y="807282"/>
            <a:ext cx="7484416" cy="444970"/>
            <a:chOff x="4707584" y="910048"/>
            <a:chExt cx="7484416" cy="444970"/>
          </a:xfrm>
          <a:solidFill>
            <a:schemeClr val="accent4">
              <a:lumMod val="40000"/>
              <a:lumOff val="60000"/>
            </a:schemeClr>
          </a:solidFill>
        </p:grpSpPr>
        <p:sp>
          <p:nvSpPr>
            <p:cNvPr id="21" name="Rectangle 20">
              <a:extLst>
                <a:ext uri="{FF2B5EF4-FFF2-40B4-BE49-F238E27FC236}">
                  <a16:creationId xmlns:a16="http://schemas.microsoft.com/office/drawing/2014/main" id="{025E91AE-8319-479A-ADB1-63FB2919E1FE}"/>
                </a:ext>
              </a:extLst>
            </p:cNvPr>
            <p:cNvSpPr/>
            <p:nvPr/>
          </p:nvSpPr>
          <p:spPr>
            <a:xfrm>
              <a:off x="5164853" y="910048"/>
              <a:ext cx="7027147" cy="4449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ight Triangle 21">
              <a:extLst>
                <a:ext uri="{FF2B5EF4-FFF2-40B4-BE49-F238E27FC236}">
                  <a16:creationId xmlns:a16="http://schemas.microsoft.com/office/drawing/2014/main" id="{F552B3A4-7B10-43CC-A171-543453CE49FF}"/>
                </a:ext>
              </a:extLst>
            </p:cNvPr>
            <p:cNvSpPr/>
            <p:nvPr/>
          </p:nvSpPr>
          <p:spPr>
            <a:xfrm rot="10800000">
              <a:off x="4707584" y="910048"/>
              <a:ext cx="457269" cy="44497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hcSlideMaster.Title and ContentHeader">
            <a:extLst>
              <a:ext uri="{FF2B5EF4-FFF2-40B4-BE49-F238E27FC236}">
                <a16:creationId xmlns:a16="http://schemas.microsoft.com/office/drawing/2014/main" id="{935B9966-9F10-34D3-B98C-E010585E9047}"/>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3607707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TITUS">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67172BC-940E-4A2E-8CD8-C0B883DE9C6B}"/>
              </a:ext>
            </a:extLst>
          </p:cNvPr>
          <p:cNvSpPr txBox="1"/>
          <p:nvPr userDrawn="1"/>
        </p:nvSpPr>
        <p:spPr>
          <a:xfrm>
            <a:off x="1" y="3483"/>
            <a:ext cx="12217051" cy="805955"/>
          </a:xfrm>
          <a:prstGeom prst="rect">
            <a:avLst/>
          </a:prstGeom>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400" b="1" dirty="0">
              <a:solidFill>
                <a:srgbClr val="0BC564"/>
              </a:solidFill>
              <a:latin typeface="Sitka Subheading" panose="02000505000000020004" pitchFamily="2" charset="0"/>
            </a:endParaRPr>
          </a:p>
        </p:txBody>
      </p:sp>
      <p:sp>
        <p:nvSpPr>
          <p:cNvPr id="3" name="Content Placeholder 2"/>
          <p:cNvSpPr>
            <a:spLocks noGrp="1"/>
          </p:cNvSpPr>
          <p:nvPr>
            <p:ph idx="1"/>
          </p:nvPr>
        </p:nvSpPr>
        <p:spPr>
          <a:xfrm>
            <a:off x="505332" y="1334133"/>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5/11/2023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243697"/>
            <a:ext cx="12192000" cy="653979"/>
            <a:chOff x="0" y="6243697"/>
            <a:chExt cx="12192000" cy="653979"/>
          </a:xfrm>
        </p:grpSpPr>
        <p:sp>
          <p:nvSpPr>
            <p:cNvPr id="9" name="Rectangle 8">
              <a:extLst>
                <a:ext uri="{FF2B5EF4-FFF2-40B4-BE49-F238E27FC236}">
                  <a16:creationId xmlns:a16="http://schemas.microsoft.com/office/drawing/2014/main" id="{CB81B90C-32BC-4424-9FC3-8820F4F831FD}"/>
                </a:ext>
              </a:extLst>
            </p:cNvPr>
            <p:cNvSpPr/>
            <p:nvPr/>
          </p:nvSpPr>
          <p:spPr>
            <a:xfrm>
              <a:off x="0" y="6243697"/>
              <a:ext cx="12192000" cy="653979"/>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8326" y="6272178"/>
              <a:ext cx="2200675" cy="547540"/>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640136" y="6470393"/>
              <a:ext cx="4693357" cy="230832"/>
            </a:xfrm>
            <a:prstGeom prst="rect">
              <a:avLst/>
            </a:prstGeom>
            <a:noFill/>
          </p:spPr>
          <p:txBody>
            <a:bodyPr wrap="square" lIns="91440" tIns="45720" rIns="91440" bIns="45720">
              <a:spAutoFit/>
            </a:bodyPr>
            <a:lstStyle/>
            <a:p>
              <a:pPr algn="ctr"/>
              <a:r>
                <a:rPr lang="en-US" sz="900" b="0" i="1" dirty="0">
                  <a:ln w="0"/>
                  <a:solidFill>
                    <a:schemeClr val="accent1"/>
                  </a:solidFill>
                  <a:effectLst/>
                  <a:latin typeface="Arial" panose="020B0604020202020204" pitchFamily="34" charset="0"/>
                  <a:cs typeface="Arial" panose="020B0604020202020204" pitchFamily="34" charset="0"/>
                </a:rPr>
                <a:t>Where Materials Begin and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80999" y="6257889"/>
              <a:ext cx="616493" cy="61993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2000" dirty="0">
              <a:solidFill>
                <a:schemeClr val="tx1"/>
              </a:solidFill>
            </a:endParaRPr>
          </a:p>
        </p:txBody>
      </p:sp>
      <p:sp>
        <p:nvSpPr>
          <p:cNvPr id="18" name="Rectangle 17">
            <a:extLst>
              <a:ext uri="{FF2B5EF4-FFF2-40B4-BE49-F238E27FC236}">
                <a16:creationId xmlns:a16="http://schemas.microsoft.com/office/drawing/2014/main" id="{6DB8D7F3-969C-475E-B572-7EC9EB537821}"/>
              </a:ext>
            </a:extLst>
          </p:cNvPr>
          <p:cNvSpPr/>
          <p:nvPr userDrawn="1"/>
        </p:nvSpPr>
        <p:spPr>
          <a:xfrm>
            <a:off x="0" y="262753"/>
            <a:ext cx="2765425" cy="41641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ight Triangle 18">
            <a:extLst>
              <a:ext uri="{FF2B5EF4-FFF2-40B4-BE49-F238E27FC236}">
                <a16:creationId xmlns:a16="http://schemas.microsoft.com/office/drawing/2014/main" id="{5DB0C155-8A7C-43CC-9880-AC3AE5A1C484}"/>
              </a:ext>
            </a:extLst>
          </p:cNvPr>
          <p:cNvSpPr/>
          <p:nvPr userDrawn="1"/>
        </p:nvSpPr>
        <p:spPr>
          <a:xfrm>
            <a:off x="2762250" y="261462"/>
            <a:ext cx="457269" cy="417701"/>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5D4ECD3F-7969-485E-B278-53AC0106BB8A}"/>
              </a:ext>
            </a:extLst>
          </p:cNvPr>
          <p:cNvGrpSpPr/>
          <p:nvPr userDrawn="1"/>
        </p:nvGrpSpPr>
        <p:grpSpPr>
          <a:xfrm>
            <a:off x="4707584" y="807282"/>
            <a:ext cx="7484416" cy="444970"/>
            <a:chOff x="4707584" y="910048"/>
            <a:chExt cx="7484416" cy="444970"/>
          </a:xfrm>
          <a:solidFill>
            <a:schemeClr val="accent4">
              <a:lumMod val="40000"/>
              <a:lumOff val="60000"/>
            </a:schemeClr>
          </a:solidFill>
        </p:grpSpPr>
        <p:sp>
          <p:nvSpPr>
            <p:cNvPr id="21" name="Rectangle 20">
              <a:extLst>
                <a:ext uri="{FF2B5EF4-FFF2-40B4-BE49-F238E27FC236}">
                  <a16:creationId xmlns:a16="http://schemas.microsoft.com/office/drawing/2014/main" id="{025E91AE-8319-479A-ADB1-63FB2919E1FE}"/>
                </a:ext>
              </a:extLst>
            </p:cNvPr>
            <p:cNvSpPr/>
            <p:nvPr/>
          </p:nvSpPr>
          <p:spPr>
            <a:xfrm>
              <a:off x="5164853" y="910048"/>
              <a:ext cx="7027147" cy="4449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ight Triangle 21">
              <a:extLst>
                <a:ext uri="{FF2B5EF4-FFF2-40B4-BE49-F238E27FC236}">
                  <a16:creationId xmlns:a16="http://schemas.microsoft.com/office/drawing/2014/main" id="{F552B3A4-7B10-43CC-A171-543453CE49FF}"/>
                </a:ext>
              </a:extLst>
            </p:cNvPr>
            <p:cNvSpPr/>
            <p:nvPr/>
          </p:nvSpPr>
          <p:spPr>
            <a:xfrm rot="10800000">
              <a:off x="4707584" y="910048"/>
              <a:ext cx="457269" cy="44497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3839075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4515" y="152008"/>
            <a:ext cx="10962967" cy="566719"/>
          </a:xfrm>
        </p:spPr>
        <p:txBody>
          <a:bodyPr>
            <a:normAutofit/>
          </a:bodyPr>
          <a:lstStyle>
            <a:lvl1pPr algn="ctr">
              <a:defRPr sz="2800" b="0">
                <a:solidFill>
                  <a:srgbClr val="C00000"/>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a:xfrm>
            <a:off x="614514" y="1211301"/>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5/11/2023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163799"/>
            <a:ext cx="12192000" cy="733878"/>
            <a:chOff x="0" y="6163799"/>
            <a:chExt cx="12192000" cy="733878"/>
          </a:xfrm>
        </p:grpSpPr>
        <p:sp>
          <p:nvSpPr>
            <p:cNvPr id="9" name="Rectangle 8">
              <a:extLst>
                <a:ext uri="{FF2B5EF4-FFF2-40B4-BE49-F238E27FC236}">
                  <a16:creationId xmlns:a16="http://schemas.microsoft.com/office/drawing/2014/main" id="{CB81B90C-32BC-4424-9FC3-8820F4F831FD}"/>
                </a:ext>
              </a:extLst>
            </p:cNvPr>
            <p:cNvSpPr/>
            <p:nvPr/>
          </p:nvSpPr>
          <p:spPr>
            <a:xfrm>
              <a:off x="0" y="6163799"/>
              <a:ext cx="12192000" cy="733878"/>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04694" y="6201502"/>
              <a:ext cx="2445810" cy="608531"/>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921219" y="6374350"/>
              <a:ext cx="4693357" cy="369332"/>
            </a:xfrm>
            <a:prstGeom prst="rect">
              <a:avLst/>
            </a:prstGeom>
            <a:noFill/>
          </p:spPr>
          <p:txBody>
            <a:bodyPr wrap="square" lIns="91440" tIns="45720" rIns="91440" bIns="45720">
              <a:spAutoFit/>
            </a:bodyPr>
            <a:lstStyle/>
            <a:p>
              <a:pPr algn="ctr"/>
              <a:r>
                <a:rPr lang="en-US" b="1"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Where Materials Begin &amp;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50381" y="6201502"/>
              <a:ext cx="647112" cy="65072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B52E7C3-15CD-4B7F-B5C0-8618139B0E1C}" type="slidenum">
              <a:rPr lang="en-US" sz="2000" smtClean="0">
                <a:solidFill>
                  <a:schemeClr val="tx1"/>
                </a:solidFill>
              </a:rPr>
              <a:t>‹#›</a:t>
            </a:fld>
            <a:endParaRPr lang="en-US" sz="2000" dirty="0">
              <a:solidFill>
                <a:schemeClr val="tx1"/>
              </a:solidFill>
            </a:endParaRPr>
          </a:p>
        </p:txBody>
      </p:sp>
      <p:sp>
        <p:nvSpPr>
          <p:cNvPr id="15" name="TextBox 14">
            <a:extLst>
              <a:ext uri="{FF2B5EF4-FFF2-40B4-BE49-F238E27FC236}">
                <a16:creationId xmlns:a16="http://schemas.microsoft.com/office/drawing/2014/main" id="{DC6F2311-A370-47F6-8671-AADFADC6F053}"/>
              </a:ext>
            </a:extLst>
          </p:cNvPr>
          <p:cNvSpPr txBox="1"/>
          <p:nvPr userDrawn="1"/>
        </p:nvSpPr>
        <p:spPr>
          <a:xfrm>
            <a:off x="25052" y="-3562"/>
            <a:ext cx="12192000" cy="131031"/>
          </a:xfrm>
          <a:prstGeom prst="rect">
            <a:avLst/>
          </a:prstGeom>
          <a:gradFill>
            <a:gsLst>
              <a:gs pos="0">
                <a:schemeClr val="accent6"/>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00" dirty="0"/>
          </a:p>
        </p:txBody>
      </p:sp>
      <p:sp>
        <p:nvSpPr>
          <p:cNvPr id="7" name="hcSlideMaster.1_Title and ContentHeader">
            <a:extLst>
              <a:ext uri="{FF2B5EF4-FFF2-40B4-BE49-F238E27FC236}">
                <a16:creationId xmlns:a16="http://schemas.microsoft.com/office/drawing/2014/main" id="{0F10F7D9-9545-70EC-36A7-C1567C3AB29E}"/>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594305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1FBA00-CEC0-FF45-A57B-8470651015F1}" type="datetimeFigureOut">
              <a:rPr lang="en-US" smtClean="0"/>
              <a:t>5/11/2023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C91C77-9858-7D47-A426-16DA4062646D}" type="slidenum">
              <a:rPr lang="en-US" smtClean="0"/>
              <a:t>‹#›</a:t>
            </a:fld>
            <a:endParaRPr lang="en-US"/>
          </a:p>
        </p:txBody>
      </p:sp>
      <p:sp>
        <p:nvSpPr>
          <p:cNvPr id="5" name="hcSlideMaster.BlankHeader">
            <a:extLst>
              <a:ext uri="{FF2B5EF4-FFF2-40B4-BE49-F238E27FC236}">
                <a16:creationId xmlns:a16="http://schemas.microsoft.com/office/drawing/2014/main" id="{F41EB265-4203-FF1B-9937-8E54D3A8607C}"/>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59318070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1FBA00-CEC0-FF45-A57B-8470651015F1}" type="datetimeFigureOut">
              <a:rPr lang="en-US" smtClean="0"/>
              <a:t>5/11/2023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C91C77-9858-7D47-A426-16DA4062646D}" type="slidenum">
              <a:rPr lang="en-US" smtClean="0"/>
              <a:t>‹#›</a:t>
            </a:fld>
            <a:endParaRPr lang="en-US"/>
          </a:p>
        </p:txBody>
      </p:sp>
    </p:spTree>
    <p:extLst>
      <p:ext uri="{BB962C8B-B14F-4D97-AF65-F5344CB8AC3E}">
        <p14:creationId xmlns:p14="http://schemas.microsoft.com/office/powerpoint/2010/main" val="158463274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85" r:id="rId3"/>
    <p:sldLayoutId id="2147483684" r:id="rId4"/>
    <p:sldLayoutId id="2147483679"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xml"/><Relationship Id="rId5" Type="http://schemas.openxmlformats.org/officeDocument/2006/relationships/image" Target="../media/image5.jpe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6F59F56C-CEF7-F252-EC1B-9B65C3815178}"/>
              </a:ext>
            </a:extLst>
          </p:cNvPr>
          <p:cNvSpPr txBox="1">
            <a:spLocks/>
          </p:cNvSpPr>
          <p:nvPr/>
        </p:nvSpPr>
        <p:spPr>
          <a:xfrm>
            <a:off x="3331779" y="151087"/>
            <a:ext cx="8245704" cy="566719"/>
          </a:xfrm>
          <a:prstGeom prst="rect">
            <a:avLst/>
          </a:prstGeom>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000" b="1" dirty="0">
                <a:solidFill>
                  <a:srgbClr val="C00000"/>
                </a:solidFill>
                <a:latin typeface="Arial" panose="020B0604020202020204" pitchFamily="34" charset="0"/>
                <a:cs typeface="Arial" panose="020B0604020202020204" pitchFamily="34" charset="0"/>
              </a:rPr>
              <a:t>Plant Leaf ELMs Undergo Shape Shifting Driven by External Stimuli</a:t>
            </a:r>
          </a:p>
        </p:txBody>
      </p:sp>
      <p:sp>
        <p:nvSpPr>
          <p:cNvPr id="9" name="TextBox 8">
            <a:extLst>
              <a:ext uri="{FF2B5EF4-FFF2-40B4-BE49-F238E27FC236}">
                <a16:creationId xmlns:a16="http://schemas.microsoft.com/office/drawing/2014/main" id="{7AC7D99B-1EFC-61F2-9703-F085A3591D9E}"/>
              </a:ext>
            </a:extLst>
          </p:cNvPr>
          <p:cNvSpPr txBox="1"/>
          <p:nvPr/>
        </p:nvSpPr>
        <p:spPr>
          <a:xfrm>
            <a:off x="147781" y="200554"/>
            <a:ext cx="2666780" cy="553998"/>
          </a:xfrm>
          <a:prstGeom prst="rect">
            <a:avLst/>
          </a:prstGeom>
          <a:noFill/>
        </p:spPr>
        <p:txBody>
          <a:bodyPr wrap="square" rtlCol="0">
            <a:spAutoFit/>
          </a:bodyPr>
          <a:lstStyle/>
          <a:p>
            <a:r>
              <a:rPr lang="en-US" sz="1400" b="1" dirty="0">
                <a:latin typeface="Arial" panose="020B0604020202020204" pitchFamily="34" charset="0"/>
                <a:cs typeface="Arial" panose="020B0604020202020204" pitchFamily="34" charset="0"/>
              </a:rPr>
              <a:t>UC San Diego MRSEC </a:t>
            </a:r>
          </a:p>
          <a:p>
            <a:r>
              <a:rPr lang="en-US" sz="1400" b="1" dirty="0">
                <a:latin typeface="Arial" panose="020B0604020202020204" pitchFamily="34" charset="0"/>
                <a:cs typeface="Arial" panose="020B0604020202020204" pitchFamily="34" charset="0"/>
              </a:rPr>
              <a:t>DMR-2011921</a:t>
            </a:r>
            <a:r>
              <a:rPr lang="en-US" sz="1600" b="1" dirty="0">
                <a:latin typeface="Arial" panose="020B0604020202020204" pitchFamily="34" charset="0"/>
                <a:cs typeface="Arial" panose="020B0604020202020204" pitchFamily="34" charset="0"/>
              </a:rPr>
              <a:t>	</a:t>
            </a:r>
          </a:p>
        </p:txBody>
      </p:sp>
      <p:sp>
        <p:nvSpPr>
          <p:cNvPr id="10" name="TextBox 9">
            <a:extLst>
              <a:ext uri="{FF2B5EF4-FFF2-40B4-BE49-F238E27FC236}">
                <a16:creationId xmlns:a16="http://schemas.microsoft.com/office/drawing/2014/main" id="{A3FA201F-7E38-222E-3666-0F5295187A8C}"/>
              </a:ext>
            </a:extLst>
          </p:cNvPr>
          <p:cNvSpPr txBox="1"/>
          <p:nvPr/>
        </p:nvSpPr>
        <p:spPr>
          <a:xfrm>
            <a:off x="5147560" y="845156"/>
            <a:ext cx="6863738" cy="338554"/>
          </a:xfrm>
          <a:prstGeom prst="rect">
            <a:avLst/>
          </a:prstGeom>
          <a:noFill/>
        </p:spPr>
        <p:txBody>
          <a:bodyPr wrap="none" rtlCol="0">
            <a:spAutoFit/>
          </a:bodyPr>
          <a:lstStyle/>
          <a:p>
            <a:r>
              <a:rPr lang="en-US" sz="1600" b="1" dirty="0" err="1">
                <a:latin typeface="Arial" panose="020B0604020202020204" pitchFamily="34" charset="0"/>
                <a:cs typeface="Arial" panose="020B0604020202020204" pitchFamily="34" charset="0"/>
              </a:rPr>
              <a:t>Jiayu</a:t>
            </a:r>
            <a:r>
              <a:rPr lang="en-US" sz="1600" b="1" dirty="0">
                <a:latin typeface="Arial" panose="020B0604020202020204" pitchFamily="34" charset="0"/>
                <a:cs typeface="Arial" panose="020B0604020202020204" pitchFamily="34" charset="0"/>
              </a:rPr>
              <a:t> Zhao, Yvonne Ma, Nicole Steinmetz, </a:t>
            </a:r>
            <a:r>
              <a:rPr lang="en-US" sz="1600" b="1" dirty="0" err="1">
                <a:latin typeface="Arial" panose="020B0604020202020204" pitchFamily="34" charset="0"/>
                <a:cs typeface="Arial" panose="020B0604020202020204" pitchFamily="34" charset="0"/>
              </a:rPr>
              <a:t>Jinhye</a:t>
            </a:r>
            <a:r>
              <a:rPr lang="en-US" sz="1600" b="1" dirty="0">
                <a:latin typeface="Arial" panose="020B0604020202020204" pitchFamily="34" charset="0"/>
                <a:cs typeface="Arial" panose="020B0604020202020204" pitchFamily="34" charset="0"/>
              </a:rPr>
              <a:t> Bae, UC </a:t>
            </a:r>
            <a:r>
              <a:rPr lang="en-US" sz="1600" b="1">
                <a:latin typeface="Arial" panose="020B0604020202020204" pitchFamily="34" charset="0"/>
                <a:cs typeface="Arial" panose="020B0604020202020204" pitchFamily="34" charset="0"/>
              </a:rPr>
              <a:t>San Diego</a:t>
            </a:r>
            <a:endParaRPr lang="en-US" sz="1600" b="1" dirty="0">
              <a:latin typeface="Arial" panose="020B0604020202020204" pitchFamily="34" charset="0"/>
              <a:cs typeface="Arial" panose="020B0604020202020204" pitchFamily="34" charset="0"/>
            </a:endParaRPr>
          </a:p>
        </p:txBody>
      </p:sp>
      <p:sp>
        <p:nvSpPr>
          <p:cNvPr id="11" name="Text Box 28">
            <a:extLst>
              <a:ext uri="{FF2B5EF4-FFF2-40B4-BE49-F238E27FC236}">
                <a16:creationId xmlns:a16="http://schemas.microsoft.com/office/drawing/2014/main" id="{497B452A-7E74-750D-1BF9-14450F9B5C39}"/>
              </a:ext>
            </a:extLst>
          </p:cNvPr>
          <p:cNvSpPr txBox="1">
            <a:spLocks noChangeArrowheads="1"/>
          </p:cNvSpPr>
          <p:nvPr/>
        </p:nvSpPr>
        <p:spPr bwMode="auto">
          <a:xfrm>
            <a:off x="278524" y="1536010"/>
            <a:ext cx="4991100"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285750" indent="-285750" algn="just" eaLnBrk="1" hangingPunct="1">
              <a:buFont typeface="Arial" panose="020B0604020202020204" pitchFamily="34" charset="0"/>
              <a:buChar char="•"/>
            </a:pPr>
            <a:r>
              <a:rPr lang="en-US" sz="2000" dirty="0"/>
              <a:t>Plant/polymer composite materials have been fabricated</a:t>
            </a:r>
          </a:p>
          <a:p>
            <a:pPr marL="285750" indent="-285750" algn="just" eaLnBrk="1" hangingPunct="1">
              <a:buFont typeface="Arial" panose="020B0604020202020204" pitchFamily="34" charset="0"/>
              <a:buChar char="•"/>
            </a:pPr>
            <a:r>
              <a:rPr lang="en-US" sz="2000" dirty="0"/>
              <a:t>These composite materials are stimuli responsive and can undergo shape-shifting behavior in response to temperature or light</a:t>
            </a:r>
          </a:p>
          <a:p>
            <a:pPr marL="285750" indent="-285750" algn="just" eaLnBrk="1" hangingPunct="1">
              <a:buFont typeface="Arial" panose="020B0604020202020204" pitchFamily="34" charset="0"/>
              <a:buChar char="•"/>
            </a:pPr>
            <a:r>
              <a:rPr lang="en-US" sz="2000" dirty="0"/>
              <a:t>Agriculture is essential to life, yet very few examples of ELMs involving plants have been achieved</a:t>
            </a:r>
          </a:p>
          <a:p>
            <a:pPr marL="285750" indent="-285750" algn="just" eaLnBrk="1" hangingPunct="1">
              <a:buFont typeface="Arial" panose="020B0604020202020204" pitchFamily="34" charset="0"/>
              <a:buChar char="•"/>
            </a:pPr>
            <a:r>
              <a:rPr lang="en-US" sz="2000" dirty="0"/>
              <a:t>This example supports one thrust of IRG 2: Shape shifting Engineered Living Materials</a:t>
            </a:r>
          </a:p>
        </p:txBody>
      </p:sp>
      <p:pic>
        <p:nvPicPr>
          <p:cNvPr id="19" name="Picture 18">
            <a:extLst>
              <a:ext uri="{FF2B5EF4-FFF2-40B4-BE49-F238E27FC236}">
                <a16:creationId xmlns:a16="http://schemas.microsoft.com/office/drawing/2014/main" id="{3807BB26-4F6B-EEA1-E89E-33CFB931E873}"/>
              </a:ext>
            </a:extLst>
          </p:cNvPr>
          <p:cNvPicPr>
            <a:picLocks noChangeAspect="1"/>
          </p:cNvPicPr>
          <p:nvPr/>
        </p:nvPicPr>
        <p:blipFill>
          <a:blip r:embed="rId3"/>
          <a:stretch>
            <a:fillRect/>
          </a:stretch>
        </p:blipFill>
        <p:spPr>
          <a:xfrm rot="5400000">
            <a:off x="10076981" y="5449001"/>
            <a:ext cx="811215" cy="2088783"/>
          </a:xfrm>
          <a:prstGeom prst="rect">
            <a:avLst/>
          </a:prstGeom>
        </p:spPr>
      </p:pic>
      <p:sp>
        <p:nvSpPr>
          <p:cNvPr id="24" name="flSlide132Footer" descr="  ">
            <a:extLst>
              <a:ext uri="{FF2B5EF4-FFF2-40B4-BE49-F238E27FC236}">
                <a16:creationId xmlns:a16="http://schemas.microsoft.com/office/drawing/2014/main" id="{B923A301-1B35-76BE-D5D0-B71DB711A487}"/>
              </a:ext>
            </a:extLst>
          </p:cNvPr>
          <p:cNvSpPr txBox="1"/>
          <p:nvPr/>
        </p:nvSpPr>
        <p:spPr>
          <a:xfrm>
            <a:off x="0" y="6537960"/>
            <a:ext cx="242374" cy="223138"/>
          </a:xfrm>
          <a:prstGeom prst="rect">
            <a:avLst/>
          </a:prstGeom>
          <a:noFill/>
        </p:spPr>
        <p:txBody>
          <a:bodyPr vert="horz" wrap="none" rtlCol="0">
            <a:spAutoFit/>
          </a:bodyPr>
          <a:lstStyle/>
          <a:p>
            <a:r>
              <a:rPr lang="en-US" sz="850">
                <a:solidFill>
                  <a:srgbClr val="000000"/>
                </a:solidFill>
                <a:latin typeface="Microsoft Sans Serif" panose="020B0604020202020204" pitchFamily="34" charset="0"/>
              </a:rPr>
              <a:t>  </a:t>
            </a:r>
          </a:p>
        </p:txBody>
      </p:sp>
      <p:sp>
        <p:nvSpPr>
          <p:cNvPr id="25" name="hcSlide132Header">
            <a:extLst>
              <a:ext uri="{FF2B5EF4-FFF2-40B4-BE49-F238E27FC236}">
                <a16:creationId xmlns:a16="http://schemas.microsoft.com/office/drawing/2014/main" id="{D1B9DD72-0991-8E27-8B97-CE240360EC1C}"/>
              </a:ext>
            </a:extLst>
          </p:cNvPr>
          <p:cNvSpPr txBox="1"/>
          <p:nvPr/>
        </p:nvSpPr>
        <p:spPr>
          <a:xfrm>
            <a:off x="5994400" y="0"/>
            <a:ext cx="184731" cy="369332"/>
          </a:xfrm>
          <a:prstGeom prst="rect">
            <a:avLst/>
          </a:prstGeom>
          <a:noFill/>
        </p:spPr>
        <p:txBody>
          <a:bodyPr vert="horz" wrap="none" rtlCol="0">
            <a:spAutoFit/>
          </a:bodyPr>
          <a:lstStyle/>
          <a:p>
            <a:endParaRPr lang="en-US"/>
          </a:p>
        </p:txBody>
      </p:sp>
      <p:pic>
        <p:nvPicPr>
          <p:cNvPr id="1026" name="Picture 2" descr="Photograph of the cartoon depicted in Image #1, in which a plant leaf is patterned with a responsive hydrogel. Upon changes in temperature, the leaf folds and unfolds. ">
            <a:extLst>
              <a:ext uri="{FF2B5EF4-FFF2-40B4-BE49-F238E27FC236}">
                <a16:creationId xmlns:a16="http://schemas.microsoft.com/office/drawing/2014/main" id="{4EE96FBA-8BBE-E075-67A1-2CA8C27D35F0}"/>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b="50903"/>
          <a:stretch/>
        </p:blipFill>
        <p:spPr bwMode="auto">
          <a:xfrm>
            <a:off x="5622122" y="3872604"/>
            <a:ext cx="6324723" cy="214024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artoon depiction of a 3D-printed pattern being deposited onto the surface of a plant leaf in a spatially controlled way. Once deposited, the polymer causes the leaf to change its shape in the presence of an external stimulus, like heat or light. ">
            <a:extLst>
              <a:ext uri="{FF2B5EF4-FFF2-40B4-BE49-F238E27FC236}">
                <a16:creationId xmlns:a16="http://schemas.microsoft.com/office/drawing/2014/main" id="{6304E75F-EF8E-549F-9F72-DF4D4896503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94400" y="1227657"/>
            <a:ext cx="4991100" cy="2435874"/>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9E74F25D-4CA3-3DB6-3F5D-6CE510C9A270}"/>
              </a:ext>
            </a:extLst>
          </p:cNvPr>
          <p:cNvSpPr txBox="1"/>
          <p:nvPr/>
        </p:nvSpPr>
        <p:spPr>
          <a:xfrm>
            <a:off x="278524" y="5718453"/>
            <a:ext cx="6106510" cy="369332"/>
          </a:xfrm>
          <a:prstGeom prst="rect">
            <a:avLst/>
          </a:prstGeom>
          <a:noFill/>
        </p:spPr>
        <p:txBody>
          <a:bodyPr wrap="square">
            <a:spAutoFit/>
          </a:bodyPr>
          <a:lstStyle/>
          <a:p>
            <a:r>
              <a:rPr lang="es-ES" b="0" i="1" dirty="0">
                <a:solidFill>
                  <a:srgbClr val="000000"/>
                </a:solidFill>
                <a:effectLst/>
                <a:latin typeface="Arial" panose="020B0604020202020204" pitchFamily="34" charset="0"/>
                <a:cs typeface="Arial" panose="020B0604020202020204" pitchFamily="34" charset="0"/>
              </a:rPr>
              <a:t>ACS Macro </a:t>
            </a:r>
            <a:r>
              <a:rPr lang="es-ES" b="0" i="1" dirty="0" err="1">
                <a:solidFill>
                  <a:srgbClr val="000000"/>
                </a:solidFill>
                <a:effectLst/>
                <a:latin typeface="Arial" panose="020B0604020202020204" pitchFamily="34" charset="0"/>
                <a:cs typeface="Arial" panose="020B0604020202020204" pitchFamily="34" charset="0"/>
              </a:rPr>
              <a:t>Lett</a:t>
            </a:r>
            <a:r>
              <a:rPr lang="es-ES" b="0" i="1" dirty="0">
                <a:solidFill>
                  <a:srgbClr val="000000"/>
                </a:solidFill>
                <a:effectLst/>
                <a:latin typeface="Arial" panose="020B0604020202020204" pitchFamily="34" charset="0"/>
                <a:cs typeface="Arial" panose="020B0604020202020204" pitchFamily="34" charset="0"/>
              </a:rPr>
              <a:t>.</a:t>
            </a:r>
            <a:r>
              <a:rPr lang="es-ES" b="0" i="0" dirty="0">
                <a:solidFill>
                  <a:srgbClr val="000000"/>
                </a:solidFill>
                <a:effectLst/>
                <a:latin typeface="Arial" panose="020B0604020202020204" pitchFamily="34" charset="0"/>
                <a:cs typeface="Arial" panose="020B0604020202020204" pitchFamily="34" charset="0"/>
              </a:rPr>
              <a:t> 2022, 11, 8, 961–966.</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6602603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8317</TotalTime>
  <Words>345</Words>
  <Application>Microsoft Office PowerPoint</Application>
  <PresentationFormat>Widescreen</PresentationFormat>
  <Paragraphs>15</Paragraphs>
  <Slides>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Calibri</vt:lpstr>
      <vt:lpstr>Calibri Light</vt:lpstr>
      <vt:lpstr>Microsoft Sans Serif</vt:lpstr>
      <vt:lpstr>Sitka Subheading</vt:lpstr>
      <vt:lpstr>Times New Roman</vt:lpstr>
      <vt:lpstr>Wingdings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TD</dc:creator>
  <cp:lastModifiedBy>Bond, Janka</cp:lastModifiedBy>
  <cp:revision>287</cp:revision>
  <cp:lastPrinted>2018-03-20T12:31:18Z</cp:lastPrinted>
  <dcterms:created xsi:type="dcterms:W3CDTF">2017-10-05T17:34:54Z</dcterms:created>
  <dcterms:modified xsi:type="dcterms:W3CDTF">2023-05-11T23:43:14Z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9b3d174c-23b2-471b-a915-ef0585a807c5</vt:lpwstr>
  </property>
  <property fmtid="{D5CDD505-2E9C-101B-9397-08002B2CF9AE}" pid="3" name="ContainsCUI">
    <vt:lpwstr>No</vt:lpwstr>
  </property>
</Properties>
</file>