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8"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8" autoAdjust="0"/>
    <p:restoredTop sz="83197" autoAdjust="0"/>
  </p:normalViewPr>
  <p:slideViewPr>
    <p:cSldViewPr snapToGrid="0" snapToObjects="1">
      <p:cViewPr varScale="1">
        <p:scale>
          <a:sx n="101" d="100"/>
          <a:sy n="101" d="100"/>
        </p:scale>
        <p:origin x="1640" y="184"/>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5/14/23</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5/14/23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dirty="0">
                <a:solidFill>
                  <a:schemeClr val="tx1"/>
                </a:solidFill>
                <a:latin typeface="+mn-lt"/>
              </a:rPr>
              <a:t>This is the first example of controlled ROMP polymerization from a biological substrate. The polymerization proceeds rapidly (~10 minutes) which is critical for biological stability. The types of polymers that can be incorporated are vast and we have demonstrated biological activity of the polymers. </a:t>
            </a: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b="0" dirty="0">
                <a:solidFill>
                  <a:schemeClr val="tx1"/>
                </a:solidFill>
                <a:latin typeface="+mn-lt"/>
              </a:rPr>
              <a:t>There is a desperate need for alternatives to polyethylene glycol in the bioconjugate world. This technique gives a bevy of options because it is living and functional group tolerant, meaning that the polymer length can be controlled, and complex monomers can be introduced to augment function. </a:t>
            </a:r>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solidFill>
                  <a:schemeClr val="tx1"/>
                </a:solidFill>
                <a:latin typeface="+mn-lt"/>
              </a:rPr>
              <a:t>A core tenet to IRG 2 is incorporating polymers with living matter. This technology is a simple and expeditious way to do so. It is now being applied to leaf-based systems in conjunction with highlight #1.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i="1" dirty="0">
                <a:latin typeface="Arial" panose="020B0604020202020204" pitchFamily="34" charset="0"/>
                <a:cs typeface="Arial" panose="020B0604020202020204" pitchFamily="34" charset="0"/>
              </a:rPr>
              <a:t>Cell Reports Physical Science</a:t>
            </a:r>
            <a:r>
              <a:rPr lang="en-US" dirty="0">
                <a:latin typeface="Arial" panose="020B0604020202020204" pitchFamily="34" charset="0"/>
                <a:cs typeface="Arial" panose="020B0604020202020204" pitchFamily="34" charset="0"/>
              </a:rPr>
              <a:t>, 2022, 3, 10, 101067.</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mn-lt"/>
              </a:rPr>
              <a:t>https://doi.org/10.1016/j.xcrp.2022.101067.</a:t>
            </a:r>
          </a:p>
          <a:p>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3705576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5/14/23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5/14/23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hyperlink" Target="https://www.sciencedirect.com/journal/cell-reports-physical-science" TargetMode="Externa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312600" y="143268"/>
            <a:ext cx="8270967" cy="566719"/>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First Demonstration of Controlled Grafting-from ROMP Bioconjugates</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UC San Diego MRSEC </a:t>
            </a:r>
          </a:p>
          <a:p>
            <a:r>
              <a:rPr lang="en-US" sz="1400" b="1" dirty="0">
                <a:latin typeface="Arial" panose="020B0604020202020204" pitchFamily="34" charset="0"/>
                <a:cs typeface="Arial" panose="020B0604020202020204" pitchFamily="34" charset="0"/>
              </a:rPr>
              <a:t>DMR-2011921</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594620" y="766737"/>
            <a:ext cx="6379977" cy="553998"/>
          </a:xfrm>
          <a:prstGeom prst="rect">
            <a:avLst/>
          </a:prstGeom>
          <a:noFill/>
        </p:spPr>
        <p:txBody>
          <a:bodyPr wrap="square" rtlCol="0">
            <a:spAutoFit/>
          </a:bodyPr>
          <a:lstStyle/>
          <a:p>
            <a:r>
              <a:rPr lang="en-US" sz="1500" b="1" dirty="0">
                <a:latin typeface="Arial" panose="020B0604020202020204" pitchFamily="34" charset="0"/>
                <a:cs typeface="Arial" panose="020B0604020202020204" pitchFamily="34" charset="0"/>
              </a:rPr>
              <a:t>Derek Church, </a:t>
            </a:r>
            <a:r>
              <a:rPr lang="en-US" sz="1500" b="1" dirty="0" err="1">
                <a:latin typeface="Arial" panose="020B0604020202020204" pitchFamily="34" charset="0"/>
                <a:cs typeface="Arial" panose="020B0604020202020204" pitchFamily="34" charset="0"/>
              </a:rPr>
              <a:t>Elizabathe</a:t>
            </a:r>
            <a:r>
              <a:rPr lang="en-US" sz="1500" b="1" dirty="0">
                <a:latin typeface="Arial" panose="020B0604020202020204" pitchFamily="34" charset="0"/>
                <a:cs typeface="Arial" panose="020B0604020202020204" pitchFamily="34" charset="0"/>
              </a:rPr>
              <a:t> Davis, Adam </a:t>
            </a:r>
            <a:r>
              <a:rPr lang="en-US" sz="1500" b="1" dirty="0" err="1">
                <a:latin typeface="Arial" panose="020B0604020202020204" pitchFamily="34" charset="0"/>
                <a:cs typeface="Arial" panose="020B0604020202020204" pitchFamily="34" charset="0"/>
              </a:rPr>
              <a:t>Caparco</a:t>
            </a:r>
            <a:r>
              <a:rPr lang="en-US" sz="1500" b="1" dirty="0">
                <a:latin typeface="Arial" panose="020B0604020202020204" pitchFamily="34" charset="0"/>
                <a:cs typeface="Arial" panose="020B0604020202020204" pitchFamily="34" charset="0"/>
              </a:rPr>
              <a:t>, Nicole Steinmetz, </a:t>
            </a:r>
          </a:p>
          <a:p>
            <a:r>
              <a:rPr lang="en-US" sz="1500" b="1" dirty="0">
                <a:latin typeface="Arial" panose="020B0604020202020204" pitchFamily="34" charset="0"/>
                <a:cs typeface="Arial" panose="020B0604020202020204" pitchFamily="34" charset="0"/>
              </a:rPr>
              <a:t>Jon </a:t>
            </a:r>
            <a:r>
              <a:rPr lang="en-US" sz="1500" b="1" dirty="0" err="1">
                <a:latin typeface="Arial" panose="020B0604020202020204" pitchFamily="34" charset="0"/>
                <a:cs typeface="Arial" panose="020B0604020202020204" pitchFamily="34" charset="0"/>
              </a:rPr>
              <a:t>Pokorski</a:t>
            </a:r>
            <a:r>
              <a:rPr lang="en-US" sz="1500" b="1">
                <a:latin typeface="Arial" panose="020B0604020202020204" pitchFamily="34" charset="0"/>
                <a:cs typeface="Arial" panose="020B0604020202020204" pitchFamily="34" charset="0"/>
              </a:rPr>
              <a:t>, UC San Diego</a:t>
            </a:r>
            <a:endParaRPr lang="en-US" sz="1500" b="1" dirty="0">
              <a:latin typeface="Arial" panose="020B0604020202020204" pitchFamily="34" charset="0"/>
              <a:cs typeface="Arial" panose="020B0604020202020204" pitchFamily="34" charset="0"/>
            </a:endParaRP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269163" y="1412515"/>
            <a:ext cx="4680275"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indent="-285750" algn="just" eaLnBrk="1" hangingPunct="1">
              <a:buFont typeface="Arial" panose="020B0604020202020204" pitchFamily="34" charset="0"/>
              <a:buChar char="•"/>
            </a:pPr>
            <a:r>
              <a:rPr lang="en-US" dirty="0"/>
              <a:t>This is the first demonstration of living ring opening metathesis polymerization (ROMP) from a biological substrate</a:t>
            </a:r>
          </a:p>
          <a:p>
            <a:pPr marL="285750" indent="-285750" algn="just" eaLnBrk="1" hangingPunct="1">
              <a:buFont typeface="Arial" panose="020B0604020202020204" pitchFamily="34" charset="0"/>
              <a:buChar char="•"/>
            </a:pPr>
            <a:r>
              <a:rPr lang="en-US" dirty="0"/>
              <a:t>Molecular weight control and complex monomer composition could be achieved</a:t>
            </a:r>
          </a:p>
          <a:p>
            <a:pPr marL="285750" indent="-285750" algn="just" eaLnBrk="1" hangingPunct="1">
              <a:buFont typeface="Arial" panose="020B0604020202020204" pitchFamily="34" charset="0"/>
              <a:buChar char="•"/>
            </a:pPr>
            <a:r>
              <a:rPr lang="en-US" dirty="0"/>
              <a:t>Adding new and complex polymers greatly advances the field of ELMs, especially because the polymerization is completed rapidly</a:t>
            </a:r>
          </a:p>
          <a:p>
            <a:pPr marL="285750" indent="-285750" algn="just" eaLnBrk="1" hangingPunct="1">
              <a:buFont typeface="Arial" panose="020B0604020202020204" pitchFamily="34" charset="0"/>
              <a:buChar char="•"/>
            </a:pPr>
            <a:r>
              <a:rPr lang="en-US" dirty="0"/>
              <a:t>The ability to easily incorporate and control complex polymer hybrids is at the core of IRG2 and is now being implemented for cell and plant- based ELMs </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pic>
        <p:nvPicPr>
          <p:cNvPr id="2050" name="Picture 2" descr="Top Panel of Images:  Cartoon depiction of growing a polymer from a protein. &#10;Bottom Panel of Images: Indicates the utility of the polymer component, indicating that the polymer reduces immune recognition of the protein and limits the ability of prior polymer recognizing immune molecules to interact with the polymer.  ">
            <a:extLst>
              <a:ext uri="{FF2B5EF4-FFF2-40B4-BE49-F238E27FC236}">
                <a16:creationId xmlns:a16="http://schemas.microsoft.com/office/drawing/2014/main" id="{D9AAB898-4789-692F-9C55-FA1619DC5AB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5109"/>
          <a:stretch/>
        </p:blipFill>
        <p:spPr bwMode="auto">
          <a:xfrm>
            <a:off x="6239802" y="1326544"/>
            <a:ext cx="5089614" cy="4829616"/>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4" descr="Cell Reports Physical Science">
            <a:hlinkClick r:id="rId5" tooltip="Go to Cell Reports Physical Science on ScienceDirect"/>
            <a:extLst>
              <a:ext uri="{FF2B5EF4-FFF2-40B4-BE49-F238E27FC236}">
                <a16:creationId xmlns:a16="http://schemas.microsoft.com/office/drawing/2014/main" id="{A110B67C-4143-93C5-CD80-2E2805E2DDA8}"/>
              </a:ext>
            </a:extLst>
          </p:cNvPr>
          <p:cNvSpPr>
            <a:spLocks noChangeAspect="1" noChangeArrowheads="1"/>
          </p:cNvSpPr>
          <p:nvPr/>
        </p:nvSpPr>
        <p:spPr bwMode="auto">
          <a:xfrm>
            <a:off x="557784" y="536949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TextBox 3">
            <a:extLst>
              <a:ext uri="{FF2B5EF4-FFF2-40B4-BE49-F238E27FC236}">
                <a16:creationId xmlns:a16="http://schemas.microsoft.com/office/drawing/2014/main" id="{7AD3380C-B389-B7AB-ECC6-183E9F5A4A32}"/>
              </a:ext>
            </a:extLst>
          </p:cNvPr>
          <p:cNvSpPr txBox="1"/>
          <p:nvPr/>
        </p:nvSpPr>
        <p:spPr>
          <a:xfrm flipH="1">
            <a:off x="247943" y="5624886"/>
            <a:ext cx="5495545" cy="369332"/>
          </a:xfrm>
          <a:prstGeom prst="rect">
            <a:avLst/>
          </a:prstGeom>
          <a:noFill/>
        </p:spPr>
        <p:txBody>
          <a:bodyPr wrap="square" rtlCol="0">
            <a:spAutoFit/>
          </a:bodyPr>
          <a:lstStyle/>
          <a:p>
            <a:r>
              <a:rPr lang="en-US" i="1" dirty="0">
                <a:latin typeface="Arial" panose="020B0604020202020204" pitchFamily="34" charset="0"/>
                <a:cs typeface="Arial" panose="020B0604020202020204" pitchFamily="34" charset="0"/>
              </a:rPr>
              <a:t>Cell Reports Physical Science</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2022</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 101067.</a:t>
            </a:r>
          </a:p>
        </p:txBody>
      </p:sp>
    </p:spTree>
    <p:extLst>
      <p:ext uri="{BB962C8B-B14F-4D97-AF65-F5344CB8AC3E}">
        <p14:creationId xmlns:p14="http://schemas.microsoft.com/office/powerpoint/2010/main" val="36943190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8287</TotalTime>
  <Words>319</Words>
  <Application>Microsoft Macintosh PowerPoint</Application>
  <PresentationFormat>Widescreen</PresentationFormat>
  <Paragraphs>17</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Sailor, Michael</cp:lastModifiedBy>
  <cp:revision>284</cp:revision>
  <cp:lastPrinted>2018-03-20T12:31:18Z</cp:lastPrinted>
  <dcterms:created xsi:type="dcterms:W3CDTF">2017-10-05T17:34:54Z</dcterms:created>
  <dcterms:modified xsi:type="dcterms:W3CDTF">2023-05-15T04:42:02Z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