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15" autoAdjust="0"/>
    <p:restoredTop sz="93080" autoAdjust="0"/>
  </p:normalViewPr>
  <p:slideViewPr>
    <p:cSldViewPr snapToGrid="0" snapToObjects="1">
      <p:cViewPr>
        <p:scale>
          <a:sx n="148" d="100"/>
          <a:sy n="148" d="100"/>
        </p:scale>
        <p:origin x="856" y="-2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CD261C3-91FD-B34C-9335-731A610C6CB4}" type="datetimeFigureOut">
              <a:rPr lang="en-US" smtClean="0"/>
              <a:t>5/1/18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6FD2D69-3CFB-0E4A-A0DB-E1FEB3E612EC}" type="slidenum">
              <a:rPr lang="en-US" smtClean="0"/>
              <a:t>‹#›</a:t>
            </a:fld>
            <a:endParaRPr lang="en-US"/>
          </a:p>
        </p:txBody>
      </p:sp>
    </p:spTree>
    <p:extLst>
      <p:ext uri="{BB962C8B-B14F-4D97-AF65-F5344CB8AC3E}">
        <p14:creationId xmlns:p14="http://schemas.microsoft.com/office/powerpoint/2010/main" val="34170243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Published in Sciences Advances:</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a:cs typeface="Arial"/>
              </a:rPr>
              <a:t>Alan She, </a:t>
            </a:r>
            <a:r>
              <a:rPr lang="en-US" sz="1200" dirty="0" err="1">
                <a:latin typeface="Arial"/>
                <a:cs typeface="Arial"/>
              </a:rPr>
              <a:t>Shuyan</a:t>
            </a:r>
            <a:r>
              <a:rPr lang="en-US" sz="1200" dirty="0">
                <a:latin typeface="Arial"/>
                <a:cs typeface="Arial"/>
              </a:rPr>
              <a:t> Zhang, Samuel </a:t>
            </a:r>
            <a:r>
              <a:rPr lang="en-US" sz="1200" dirty="0" err="1">
                <a:latin typeface="Arial"/>
                <a:cs typeface="Arial"/>
              </a:rPr>
              <a:t>Shian</a:t>
            </a:r>
            <a:r>
              <a:rPr lang="en-US" sz="1200" dirty="0">
                <a:latin typeface="Arial"/>
                <a:cs typeface="Arial"/>
              </a:rPr>
              <a:t>, David R. Clarke, and Federico </a:t>
            </a:r>
            <a:r>
              <a:rPr lang="en-US" sz="1200" dirty="0" err="1">
                <a:latin typeface="Arial"/>
                <a:cs typeface="Arial"/>
              </a:rPr>
              <a:t>Capasso</a:t>
            </a:r>
            <a:r>
              <a:rPr lang="en-US" sz="1200" dirty="0">
                <a:latin typeface="Arial"/>
                <a:cs typeface="Arial"/>
              </a:rPr>
              <a:t>, “Adaptive </a:t>
            </a:r>
            <a:r>
              <a:rPr lang="en-US" sz="1200" dirty="0" err="1">
                <a:latin typeface="Arial"/>
                <a:cs typeface="Arial"/>
              </a:rPr>
              <a:t>metalenses</a:t>
            </a:r>
            <a:r>
              <a:rPr lang="en-US" sz="1200" dirty="0">
                <a:latin typeface="Arial"/>
                <a:cs typeface="Arial"/>
              </a:rPr>
              <a:t> with simultaneous electrical control of focal length, astigmatism, and shift,” </a:t>
            </a:r>
            <a:r>
              <a:rPr lang="en-US" sz="1200" i="1" dirty="0">
                <a:latin typeface="Arial"/>
                <a:cs typeface="Arial"/>
              </a:rPr>
              <a:t>Sci. Adv. </a:t>
            </a:r>
            <a:r>
              <a:rPr lang="en-US" sz="1200" b="1" dirty="0">
                <a:latin typeface="Arial"/>
                <a:cs typeface="Arial"/>
              </a:rPr>
              <a:t>4</a:t>
            </a:r>
            <a:r>
              <a:rPr lang="en-US" sz="1200" i="1" dirty="0">
                <a:latin typeface="Arial"/>
                <a:cs typeface="Arial"/>
              </a:rPr>
              <a:t>, eaap9957 </a:t>
            </a:r>
            <a:r>
              <a:rPr lang="en-US" sz="1200" dirty="0">
                <a:latin typeface="Arial"/>
                <a:cs typeface="Arial"/>
              </a:rPr>
              <a:t>(2018) [DOI: 10.1126/sciadv.aap9957]</a:t>
            </a:r>
          </a:p>
          <a:p>
            <a:endParaRPr lang="en-US" dirty="0"/>
          </a:p>
          <a:p>
            <a:r>
              <a:rPr lang="en-US" sz="1200" b="0" i="0" u="none" strike="noStrike" kern="1200" baseline="0" dirty="0">
                <a:solidFill>
                  <a:schemeClr val="tx1"/>
                </a:solidFill>
                <a:latin typeface="+mn-lt"/>
                <a:ea typeface="+mn-ea"/>
                <a:cs typeface="+mn-cs"/>
              </a:rPr>
              <a:t>Focal adjustment and zooming are universal features of cameras and advanced optical systems. Such tuning is usually performed longitudinally along the optical axis by mechanical or electrical control of focal length. However,</a:t>
            </a:r>
          </a:p>
          <a:p>
            <a:r>
              <a:rPr lang="en-US" sz="1200" b="0" i="0" u="none" strike="noStrike" kern="1200" baseline="0" dirty="0">
                <a:solidFill>
                  <a:schemeClr val="tx1"/>
                </a:solidFill>
                <a:latin typeface="+mn-lt"/>
                <a:ea typeface="+mn-ea"/>
                <a:cs typeface="+mn-cs"/>
              </a:rPr>
              <a:t>the recent advent of ultrathin planar lenses based on </a:t>
            </a:r>
            <a:r>
              <a:rPr lang="en-US" sz="1200" b="0" i="0" u="none" strike="noStrike" kern="1200" baseline="0" dirty="0" err="1">
                <a:solidFill>
                  <a:schemeClr val="tx1"/>
                </a:solidFill>
                <a:latin typeface="+mn-lt"/>
                <a:ea typeface="+mn-ea"/>
                <a:cs typeface="+mn-cs"/>
              </a:rPr>
              <a:t>metasurfaces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metalenses</a:t>
            </a:r>
            <a:r>
              <a:rPr lang="en-US" sz="1200" b="0" i="0" u="none" strike="noStrike" kern="1200" baseline="0" dirty="0">
                <a:solidFill>
                  <a:schemeClr val="tx1"/>
                </a:solidFill>
                <a:latin typeface="+mn-lt"/>
                <a:ea typeface="+mn-ea"/>
                <a:cs typeface="+mn-cs"/>
              </a:rPr>
              <a:t>), which opens the door to future drastic miniaturization of mobile devices such as cell phones and wearable displays, mandates fundamentally</a:t>
            </a:r>
          </a:p>
          <a:p>
            <a:r>
              <a:rPr lang="en-US" sz="1200" b="0" i="0" u="none" strike="noStrike" kern="1200" baseline="0" dirty="0">
                <a:solidFill>
                  <a:schemeClr val="tx1"/>
                </a:solidFill>
                <a:latin typeface="+mn-lt"/>
                <a:ea typeface="+mn-ea"/>
                <a:cs typeface="+mn-cs"/>
              </a:rPr>
              <a:t>different forms of tuning based on lateral motion rather than longitudinal motion. Theory shows that the strain field of a </a:t>
            </a:r>
            <a:r>
              <a:rPr lang="en-US" sz="1200" b="0" i="0" u="none" strike="noStrike" kern="1200" baseline="0" dirty="0" err="1">
                <a:solidFill>
                  <a:schemeClr val="tx1"/>
                </a:solidFill>
                <a:latin typeface="+mn-lt"/>
                <a:ea typeface="+mn-ea"/>
                <a:cs typeface="+mn-cs"/>
              </a:rPr>
              <a:t>metalens</a:t>
            </a:r>
            <a:r>
              <a:rPr lang="en-US" sz="1200" b="0" i="0" u="none" strike="noStrike" kern="1200" baseline="0" dirty="0">
                <a:solidFill>
                  <a:schemeClr val="tx1"/>
                </a:solidFill>
                <a:latin typeface="+mn-lt"/>
                <a:ea typeface="+mn-ea"/>
                <a:cs typeface="+mn-cs"/>
              </a:rPr>
              <a:t> substrate can be directly mapped into the outgoing optical </a:t>
            </a:r>
            <a:r>
              <a:rPr lang="en-US" sz="1200" b="0" i="0" u="none" strike="noStrike" kern="1200" baseline="0" dirty="0" err="1">
                <a:solidFill>
                  <a:schemeClr val="tx1"/>
                </a:solidFill>
                <a:latin typeface="+mn-lt"/>
                <a:ea typeface="+mn-ea"/>
                <a:cs typeface="+mn-cs"/>
              </a:rPr>
              <a:t>wavefront</a:t>
            </a:r>
            <a:r>
              <a:rPr lang="en-US" sz="1200" b="0" i="0" u="none" strike="noStrike" kern="1200" baseline="0" dirty="0">
                <a:solidFill>
                  <a:schemeClr val="tx1"/>
                </a:solidFill>
                <a:latin typeface="+mn-lt"/>
                <a:ea typeface="+mn-ea"/>
                <a:cs typeface="+mn-cs"/>
              </a:rPr>
              <a:t> to achieve large diffraction-limited</a:t>
            </a:r>
          </a:p>
          <a:p>
            <a:r>
              <a:rPr lang="en-US" sz="1200" b="0" i="0" u="none" strike="noStrike" kern="1200" baseline="0" dirty="0">
                <a:solidFill>
                  <a:schemeClr val="tx1"/>
                </a:solidFill>
                <a:latin typeface="+mn-lt"/>
                <a:ea typeface="+mn-ea"/>
                <a:cs typeface="+mn-cs"/>
              </a:rPr>
              <a:t>focal length tuning and control of aberrations. A team led by </a:t>
            </a:r>
            <a:r>
              <a:rPr lang="en-US" sz="1200" b="1" i="0" u="none" strike="noStrike" kern="1200" baseline="0" dirty="0">
                <a:solidFill>
                  <a:schemeClr val="tx1"/>
                </a:solidFill>
                <a:latin typeface="+mn-lt"/>
                <a:ea typeface="+mn-ea"/>
                <a:cs typeface="+mn-cs"/>
              </a:rPr>
              <a:t>Clarke</a:t>
            </a:r>
            <a:r>
              <a:rPr lang="en-US" sz="1200" b="0" i="0" u="none" strike="noStrike" kern="1200" baseline="0" dirty="0">
                <a:solidFill>
                  <a:schemeClr val="tx1"/>
                </a:solidFill>
                <a:latin typeface="+mn-lt"/>
                <a:ea typeface="+mn-ea"/>
                <a:cs typeface="+mn-cs"/>
              </a:rPr>
              <a:t> and Harvard MRSEC researchers have recently demonstrated electrically tunable large-area </a:t>
            </a:r>
            <a:r>
              <a:rPr lang="en-US" sz="1200" b="0" i="0" u="none" strike="noStrike" kern="1200" baseline="0" dirty="0" err="1">
                <a:solidFill>
                  <a:schemeClr val="tx1"/>
                </a:solidFill>
                <a:latin typeface="+mn-lt"/>
                <a:ea typeface="+mn-ea"/>
                <a:cs typeface="+mn-cs"/>
              </a:rPr>
              <a:t>metalenses</a:t>
            </a:r>
            <a:r>
              <a:rPr lang="en-US" sz="1200" b="0" i="0" u="none" strike="noStrike" kern="1200" baseline="0" dirty="0">
                <a:solidFill>
                  <a:schemeClr val="tx1"/>
                </a:solidFill>
                <a:latin typeface="+mn-lt"/>
                <a:ea typeface="+mn-ea"/>
                <a:cs typeface="+mn-cs"/>
              </a:rPr>
              <a:t> controlled by artificial muscles capable of simultaneously performing focal length tuning (&gt;100%) as well as on the-fly astigmatism and image shift corrections, which until now were only possible in electron optics. The device thickness is only 30 </a:t>
            </a:r>
            <a:r>
              <a:rPr lang="en-US" sz="1200" b="1" i="0" u="none" strike="noStrike" kern="1200" baseline="0" dirty="0">
                <a:solidFill>
                  <a:schemeClr val="tx1"/>
                </a:solidFill>
                <a:latin typeface="+mn-lt"/>
                <a:ea typeface="+mn-ea"/>
                <a:cs typeface="+mn-cs"/>
              </a:rPr>
              <a:t>u</a:t>
            </a:r>
            <a:r>
              <a:rPr lang="en-US" sz="1200" b="0" i="0" u="none" strike="noStrike" kern="1200" baseline="0" dirty="0">
                <a:solidFill>
                  <a:schemeClr val="tx1"/>
                </a:solidFill>
                <a:latin typeface="+mn-lt"/>
                <a:ea typeface="+mn-ea"/>
                <a:cs typeface="+mn-cs"/>
              </a:rPr>
              <a:t>m. Their results demonstrate the possibility of future optical microscopes that fully operate electronically, as well as compact optical systems that use the principles of adaptive optics to correct many orders of aberrations simultaneously.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Leah Burrows, Harvard Science of Engineering and Applied Sciences contributed to the narrative.</a:t>
            </a:r>
          </a:p>
          <a:p>
            <a:endParaRPr lang="en-US" sz="1200" b="0" i="0" u="none" strike="noStrike" kern="1200" baseline="0" dirty="0">
              <a:solidFill>
                <a:schemeClr val="tx1"/>
              </a:solidFill>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66FD2D69-3CFB-0E4A-A0DB-E1FEB3E612EC}" type="slidenum">
              <a:rPr lang="en-US" smtClean="0"/>
              <a:t>1</a:t>
            </a:fld>
            <a:endParaRPr lang="en-US"/>
          </a:p>
        </p:txBody>
      </p:sp>
    </p:spTree>
    <p:extLst>
      <p:ext uri="{BB962C8B-B14F-4D97-AF65-F5344CB8AC3E}">
        <p14:creationId xmlns:p14="http://schemas.microsoft.com/office/powerpoint/2010/main" val="2439917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5/1/18</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333" y="110532"/>
            <a:ext cx="5926667" cy="803867"/>
          </a:xfrm>
        </p:spPr>
        <p:txBody>
          <a:bodyPr anchor="ctr"/>
          <a:lstStyle/>
          <a:p>
            <a:pPr algn="ctr"/>
            <a:r>
              <a:rPr lang="en-US" sz="1800" b="1" dirty="0">
                <a:solidFill>
                  <a:schemeClr val="tx1"/>
                </a:solidFill>
              </a:rPr>
              <a:t>Forward-looking Metalens</a:t>
            </a:r>
          </a:p>
        </p:txBody>
      </p:sp>
      <p:sp>
        <p:nvSpPr>
          <p:cNvPr id="7" name="Rectangle 6"/>
          <p:cNvSpPr/>
          <p:nvPr/>
        </p:nvSpPr>
        <p:spPr>
          <a:xfrm>
            <a:off x="4371035" y="1106993"/>
            <a:ext cx="4692577" cy="276999"/>
          </a:xfrm>
          <a:prstGeom prst="rect">
            <a:avLst/>
          </a:prstGeom>
        </p:spPr>
        <p:txBody>
          <a:bodyPr wrap="square" anchor="ctr">
            <a:spAutoFit/>
          </a:bodyPr>
          <a:lstStyle/>
          <a:p>
            <a:pPr algn="ctr"/>
            <a:r>
              <a:rPr lang="en-US" sz="1200" b="1" dirty="0">
                <a:solidFill>
                  <a:schemeClr val="bg1"/>
                </a:solidFill>
              </a:rPr>
              <a:t>David R. Clarke (Materials Science)</a:t>
            </a:r>
          </a:p>
        </p:txBody>
      </p:sp>
      <p:sp>
        <p:nvSpPr>
          <p:cNvPr id="8" name="Rectangle 7"/>
          <p:cNvSpPr/>
          <p:nvPr/>
        </p:nvSpPr>
        <p:spPr>
          <a:xfrm>
            <a:off x="152400" y="223808"/>
            <a:ext cx="2759824" cy="523220"/>
          </a:xfrm>
          <a:prstGeom prst="rect">
            <a:avLst/>
          </a:prstGeom>
        </p:spPr>
        <p:txBody>
          <a:bodyPr wrap="square" anchor="ctr">
            <a:spAutoFit/>
          </a:bodyPr>
          <a:lstStyle/>
          <a:p>
            <a:r>
              <a:rPr lang="en-US" sz="1400" dirty="0">
                <a:solidFill>
                  <a:schemeClr val="bg1"/>
                </a:solidFill>
                <a:latin typeface="Arial"/>
                <a:cs typeface="Arial"/>
              </a:rPr>
              <a:t>Harvard MRSEC</a:t>
            </a:r>
          </a:p>
          <a:p>
            <a:r>
              <a:rPr lang="en-US" altLang="en-US" sz="1400" dirty="0">
                <a:solidFill>
                  <a:schemeClr val="bg1"/>
                </a:solidFill>
                <a:latin typeface="Arial"/>
                <a:cs typeface="Arial"/>
              </a:rPr>
              <a:t>DMR-1420570 </a:t>
            </a:r>
            <a:endParaRPr lang="en-US" sz="1400" dirty="0">
              <a:solidFill>
                <a:schemeClr val="bg1"/>
              </a:solidFill>
              <a:latin typeface="Arial"/>
              <a:cs typeface="Arial"/>
            </a:endParaRPr>
          </a:p>
        </p:txBody>
      </p:sp>
      <p:sp>
        <p:nvSpPr>
          <p:cNvPr id="9" name="Text Box 28"/>
          <p:cNvSpPr txBox="1">
            <a:spLocks noChangeArrowheads="1"/>
          </p:cNvSpPr>
          <p:nvPr/>
        </p:nvSpPr>
        <p:spPr bwMode="auto">
          <a:xfrm>
            <a:off x="457200" y="1724523"/>
            <a:ext cx="3892550" cy="4185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1400" dirty="0"/>
              <a:t>Inspired by the human eye, a team led by </a:t>
            </a:r>
            <a:r>
              <a:rPr lang="en-US" sz="1400" b="1" dirty="0"/>
              <a:t>Clarke</a:t>
            </a:r>
            <a:r>
              <a:rPr lang="en-US" sz="1400" dirty="0"/>
              <a:t> at the Harvard MRSEC has reported in </a:t>
            </a:r>
            <a:r>
              <a:rPr lang="en-US" sz="1400" i="1" dirty="0"/>
              <a:t>Science </a:t>
            </a:r>
            <a:r>
              <a:rPr lang="en-US" sz="1400" dirty="0"/>
              <a:t>Advances an adaptive </a:t>
            </a:r>
            <a:r>
              <a:rPr lang="en-US" sz="1400" dirty="0" err="1"/>
              <a:t>metalens</a:t>
            </a:r>
            <a:r>
              <a:rPr lang="en-US" sz="1400" dirty="0"/>
              <a:t> that is a flat, electronically-controlled artificial eye. This new lens which combines breakthroughs in artificial muscle and lens technologies simultaneously controls three of the major factors in a blurry picture: focus, astigmatism, and image shift. Because of the dynamic corrections the </a:t>
            </a:r>
            <a:r>
              <a:rPr lang="en-US" sz="1400" dirty="0" err="1"/>
              <a:t>metalens</a:t>
            </a:r>
            <a:r>
              <a:rPr lang="en-US" sz="1400" dirty="0"/>
              <a:t> functions in ways the human eye cannot. This demonstrates the feasibility of embedded optical zoom and autofocus for cell phone cameras, eyeglasses, and augmented reality devices. The work provides the possibility of unifying two industries: semiconductor manufacturing and lens-making whereby the same technology to make a computer chip will also be used to make </a:t>
            </a:r>
            <a:r>
              <a:rPr lang="en-US" sz="1400" dirty="0" err="1"/>
              <a:t>metasurface</a:t>
            </a:r>
            <a:r>
              <a:rPr lang="en-US" sz="1400" dirty="0"/>
              <a:t>-based optical components.</a:t>
            </a:r>
          </a:p>
        </p:txBody>
      </p:sp>
      <p:sp>
        <p:nvSpPr>
          <p:cNvPr id="11" name="Rectangle 37"/>
          <p:cNvSpPr>
            <a:spLocks noChangeArrowheads="1"/>
          </p:cNvSpPr>
          <p:nvPr/>
        </p:nvSpPr>
        <p:spPr bwMode="auto">
          <a:xfrm>
            <a:off x="4667250" y="1727885"/>
            <a:ext cx="4076700" cy="439784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 name="Rectangle 11"/>
          <p:cNvSpPr/>
          <p:nvPr/>
        </p:nvSpPr>
        <p:spPr>
          <a:xfrm>
            <a:off x="152400" y="745755"/>
            <a:ext cx="1008428" cy="276999"/>
          </a:xfrm>
          <a:prstGeom prst="rect">
            <a:avLst/>
          </a:prstGeom>
        </p:spPr>
        <p:txBody>
          <a:bodyPr wrap="square" anchor="ctr">
            <a:spAutoFit/>
          </a:bodyPr>
          <a:lstStyle/>
          <a:p>
            <a:r>
              <a:rPr lang="en-US" sz="1200" b="1" dirty="0">
                <a:solidFill>
                  <a:srgbClr val="002060"/>
                </a:solidFill>
              </a:rPr>
              <a:t>2017-2018</a:t>
            </a:r>
          </a:p>
        </p:txBody>
      </p:sp>
      <p:sp>
        <p:nvSpPr>
          <p:cNvPr id="13" name="TextBox 12"/>
          <p:cNvSpPr txBox="1"/>
          <p:nvPr/>
        </p:nvSpPr>
        <p:spPr>
          <a:xfrm>
            <a:off x="4700990" y="1777294"/>
            <a:ext cx="4042960" cy="369332"/>
          </a:xfrm>
          <a:prstGeom prst="rect">
            <a:avLst/>
          </a:prstGeom>
          <a:noFill/>
        </p:spPr>
        <p:txBody>
          <a:bodyPr wrap="square" rtlCol="0">
            <a:spAutoFit/>
          </a:bodyPr>
          <a:lstStyle/>
          <a:p>
            <a:pPr algn="ctr"/>
            <a:r>
              <a:rPr lang="en-US" dirty="0">
                <a:latin typeface="Arial"/>
                <a:cs typeface="Arial"/>
              </a:rPr>
              <a:t>Adaptive Metalens</a:t>
            </a:r>
          </a:p>
        </p:txBody>
      </p:sp>
      <p:sp>
        <p:nvSpPr>
          <p:cNvPr id="14" name="TextBox 13"/>
          <p:cNvSpPr txBox="1"/>
          <p:nvPr/>
        </p:nvSpPr>
        <p:spPr>
          <a:xfrm>
            <a:off x="4689922" y="4401975"/>
            <a:ext cx="4042960" cy="1754327"/>
          </a:xfrm>
          <a:prstGeom prst="rect">
            <a:avLst/>
          </a:prstGeom>
          <a:noFill/>
        </p:spPr>
        <p:txBody>
          <a:bodyPr wrap="square" rtlCol="0">
            <a:spAutoFit/>
          </a:bodyPr>
          <a:lstStyle/>
          <a:p>
            <a:pPr algn="just"/>
            <a:r>
              <a:rPr lang="en-US" sz="1200" dirty="0">
                <a:latin typeface="Arial"/>
                <a:cs typeface="Arial"/>
              </a:rPr>
              <a:t>Image of silicon </a:t>
            </a:r>
            <a:r>
              <a:rPr lang="en-US" sz="1200" dirty="0" err="1">
                <a:latin typeface="Arial"/>
                <a:cs typeface="Arial"/>
              </a:rPr>
              <a:t>metalens</a:t>
            </a:r>
            <a:r>
              <a:rPr lang="en-US" sz="1200" dirty="0">
                <a:latin typeface="Arial"/>
                <a:cs typeface="Arial"/>
              </a:rPr>
              <a:t> mounted on a transparent, stretchy polymer film, without any electrodes. The colorful interior is produced by the large number of nanostructures courtesy of the </a:t>
            </a:r>
            <a:r>
              <a:rPr lang="en-US" sz="1200" dirty="0" err="1">
                <a:latin typeface="Arial"/>
                <a:cs typeface="Arial"/>
              </a:rPr>
              <a:t>Capasson</a:t>
            </a:r>
            <a:r>
              <a:rPr lang="en-US" sz="1200" dirty="0">
                <a:latin typeface="Arial"/>
                <a:cs typeface="Arial"/>
              </a:rPr>
              <a:t> Laboratory. Alan She, </a:t>
            </a:r>
            <a:r>
              <a:rPr lang="en-US" sz="1200" dirty="0" err="1">
                <a:latin typeface="Arial"/>
                <a:cs typeface="Arial"/>
              </a:rPr>
              <a:t>Shuyan</a:t>
            </a:r>
            <a:r>
              <a:rPr lang="en-US" sz="1200" dirty="0">
                <a:latin typeface="Arial"/>
                <a:cs typeface="Arial"/>
              </a:rPr>
              <a:t> Zhang, Samuel </a:t>
            </a:r>
            <a:r>
              <a:rPr lang="en-US" sz="1200" dirty="0" err="1">
                <a:latin typeface="Arial"/>
                <a:cs typeface="Arial"/>
              </a:rPr>
              <a:t>Shian</a:t>
            </a:r>
            <a:r>
              <a:rPr lang="en-US" sz="1200" dirty="0">
                <a:latin typeface="Arial"/>
                <a:cs typeface="Arial"/>
              </a:rPr>
              <a:t>, </a:t>
            </a:r>
            <a:r>
              <a:rPr lang="en-US" sz="1200" b="1" dirty="0">
                <a:latin typeface="Arial"/>
                <a:cs typeface="Arial"/>
              </a:rPr>
              <a:t>David R. Clarke</a:t>
            </a:r>
            <a:r>
              <a:rPr lang="en-US" sz="1200" dirty="0">
                <a:latin typeface="Arial"/>
                <a:cs typeface="Arial"/>
              </a:rPr>
              <a:t>, and Federico </a:t>
            </a:r>
            <a:r>
              <a:rPr lang="en-US" sz="1200" dirty="0" err="1">
                <a:latin typeface="Arial"/>
                <a:cs typeface="Arial"/>
              </a:rPr>
              <a:t>Capasso</a:t>
            </a:r>
            <a:r>
              <a:rPr lang="en-US" sz="1200" dirty="0">
                <a:latin typeface="Arial"/>
                <a:cs typeface="Arial"/>
              </a:rPr>
              <a:t>, “Adaptive </a:t>
            </a:r>
            <a:r>
              <a:rPr lang="en-US" sz="1200" dirty="0" err="1">
                <a:latin typeface="Arial"/>
                <a:cs typeface="Arial"/>
              </a:rPr>
              <a:t>metalenses</a:t>
            </a:r>
            <a:r>
              <a:rPr lang="en-US" sz="1200" dirty="0">
                <a:latin typeface="Arial"/>
                <a:cs typeface="Arial"/>
              </a:rPr>
              <a:t> with simultaneous electrical control of focal length, astigmatism, and shift,” </a:t>
            </a:r>
            <a:r>
              <a:rPr lang="en-US" sz="1200" i="1" dirty="0">
                <a:latin typeface="Arial"/>
                <a:cs typeface="Arial"/>
              </a:rPr>
              <a:t>Sci. Adv. </a:t>
            </a:r>
            <a:r>
              <a:rPr lang="en-US" sz="1200" b="1" dirty="0">
                <a:latin typeface="Arial"/>
                <a:cs typeface="Arial"/>
              </a:rPr>
              <a:t>4</a:t>
            </a:r>
            <a:r>
              <a:rPr lang="en-US" sz="1200" i="1" dirty="0">
                <a:latin typeface="Arial"/>
                <a:cs typeface="Arial"/>
              </a:rPr>
              <a:t>, eaap9957 </a:t>
            </a:r>
            <a:r>
              <a:rPr lang="en-US" sz="1200" dirty="0">
                <a:latin typeface="Arial"/>
                <a:cs typeface="Arial"/>
              </a:rPr>
              <a:t>(2018) [DOI: 10.1126/sciadv.aap9957]</a:t>
            </a:r>
          </a:p>
        </p:txBody>
      </p:sp>
      <p:pic>
        <p:nvPicPr>
          <p:cNvPr id="4" name="Picture 3" descr="MetaLen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9240" y="2169588"/>
            <a:ext cx="4074709" cy="2230436"/>
          </a:xfrm>
          <a:prstGeom prst="rect">
            <a:avLst/>
          </a:prstGeom>
        </p:spPr>
      </p:pic>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11823</TotalTime>
  <Words>518</Words>
  <Application>Microsoft Macintosh PowerPoint</Application>
  <PresentationFormat>On-screen Show (4:3)</PresentationFormat>
  <Paragraphs>20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Forward-looking Metalens</vt:lpstr>
    </vt:vector>
  </TitlesOfParts>
  <Manager/>
  <Company/>
  <LinksUpToDate>false</LinksUpToDate>
  <SharedDoc>false</SharedDoc>
  <HyperlinkBase/>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Divya Abhat</cp:lastModifiedBy>
  <cp:revision>39</cp:revision>
  <cp:lastPrinted>2016-08-01T15:14:13Z</cp:lastPrinted>
  <dcterms:created xsi:type="dcterms:W3CDTF">2016-07-19T18:16:54Z</dcterms:created>
  <dcterms:modified xsi:type="dcterms:W3CDTF">2018-05-01T16:57:44Z</dcterms:modified>
  <cp:category/>
</cp:coreProperties>
</file>