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Source Sans Pro" panose="020B0503030403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qYzRdJLeLpDkwS25Np9TUPu5o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65" autoAdjust="0"/>
  </p:normalViewPr>
  <p:slideViewPr>
    <p:cSldViewPr snapToGrid="0">
      <p:cViewPr varScale="1">
        <p:scale>
          <a:sx n="75" d="100"/>
          <a:sy n="75" d="100"/>
        </p:scale>
        <p:origin x="15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16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viewProps" Target="viewProps.xml"/><Relationship Id="rId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22" Type="http://customschemas.google.com/relationships/presentationmetadata" Target="meta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71BB12-F6F2-43B6-97C4-6B4BFD788F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UC San Diego MRSEC 2011924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D083A-158C-4EFA-8489-EA3F09B21C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E13D7-3B52-4B08-B752-A758B1E5BBE5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8FAAC-624F-4D32-96FC-BB58919F11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E99A6-94C4-4FE5-B0BC-EAD01426EF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B3E0F-756D-4784-8848-21630A4AA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2278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UC San Diego MRSEC 2011924</a:t>
            </a:r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7"/>
              <a:buFont typeface="Arial" panose="020B0604020202020204" pitchFamily="34" charset="0"/>
              <a:buNone/>
            </a:pPr>
            <a:r>
              <a:rPr lang="en-US" sz="1600" dirty="0">
                <a:effectLst/>
                <a:latin typeface="+mn-lt"/>
                <a:ea typeface="Calibri" panose="020F0502020204030204" pitchFamily="34" charset="0"/>
              </a:rPr>
              <a:t>The UCSD MRSEC RIMSE Summer Schools p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repare trainees to engage in research, in MRSEC labs and within UCSD at large. The program s</a:t>
            </a:r>
            <a:r>
              <a:rPr lang="en-US" sz="1600" dirty="0">
                <a:solidFill>
                  <a:srgbClr val="211D1E"/>
                </a:solidFill>
                <a:effectLst/>
                <a:latin typeface="+mn-lt"/>
                <a:ea typeface="Calibri" panose="020F0502020204030204" pitchFamily="34" charset="0"/>
              </a:rPr>
              <a:t>treamlines high school students, undergraduate </a:t>
            </a:r>
            <a:r>
              <a:rPr lang="en-US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students (with a particular focus on transfer students)</a:t>
            </a:r>
            <a:r>
              <a:rPr lang="en-US" sz="1600" dirty="0">
                <a:solidFill>
                  <a:srgbClr val="211D1E"/>
                </a:solidFill>
                <a:effectLst/>
                <a:latin typeface="+mn-lt"/>
                <a:ea typeface="Calibri" panose="020F0502020204030204" pitchFamily="34" charset="0"/>
              </a:rPr>
              <a:t>, REU students, and incoming graduate students into research programs in the domains covered by the two IRGs. The 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2022 RIMSE Summer Schools portfolio </a:t>
            </a:r>
            <a:r>
              <a:rPr lang="en-US" sz="1600" dirty="0">
                <a:effectLst/>
                <a:latin typeface="+mn-lt"/>
                <a:ea typeface="Calibri" panose="020F0502020204030204" pitchFamily="34" charset="0"/>
              </a:rPr>
              <a:t>includes: 1) Summer School on Silicon Nanotechnology; 2) Summer School on Predictive Assembly; 3) Summer School on Engineering Living Materials; and 4), Summer School on Battery Research</a:t>
            </a:r>
            <a:endParaRPr sz="1600" dirty="0">
              <a:latin typeface="+mn-lt"/>
            </a:endParaRPr>
          </a:p>
        </p:txBody>
      </p:sp>
      <p:sp>
        <p:nvSpPr>
          <p:cNvPr id="58" name="Google Shape;5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1</a:t>
            </a:fld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C5BCC8-185C-4342-8825-D1F5DE865B35}"/>
              </a:ext>
            </a:extLst>
          </p:cNvPr>
          <p:cNvSpPr>
            <a:spLocks noGrp="1"/>
          </p:cNvSpPr>
          <p:nvPr>
            <p:ph type="hdr" idx="2"/>
          </p:nvPr>
        </p:nvSpPr>
        <p:spPr>
          <a:xfrm>
            <a:off x="0" y="60960"/>
            <a:ext cx="2971800" cy="458788"/>
          </a:xfrm>
        </p:spPr>
        <p:txBody>
          <a:bodyPr/>
          <a:lstStyle/>
          <a:p>
            <a:r>
              <a:rPr lang="en-US" sz="1100" dirty="0"/>
              <a:t>UC San Diego MRSEC 2011924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  <a:defRPr sz="1600" b="1">
                <a:solidFill>
                  <a:srgbClr val="6DB7D7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6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6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2"/>
          </p:nvPr>
        </p:nvSpPr>
        <p:spPr>
          <a:xfrm>
            <a:off x="549274" y="2347415"/>
            <a:ext cx="3840480" cy="359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639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40"/>
              <a:buChar char="⚫"/>
              <a:defRPr sz="1400"/>
            </a:lvl1pPr>
            <a:lvl2pPr marL="914400" lvl="1" indent="-32639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40"/>
              <a:buChar char="⚫"/>
              <a:defRPr sz="1400"/>
            </a:lvl2pPr>
            <a:lvl3pPr marL="1371600" lvl="2" indent="-3263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40"/>
              <a:buChar char="⚫"/>
              <a:defRPr sz="1400"/>
            </a:lvl3pPr>
            <a:lvl4pPr marL="1828800" lvl="3" indent="-3263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40"/>
              <a:buChar char="⚫"/>
              <a:defRPr sz="1400"/>
            </a:lvl4pPr>
            <a:lvl5pPr marL="2286000" lvl="4" indent="-3263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40"/>
              <a:buChar char="⚫"/>
              <a:defRPr sz="1400"/>
            </a:lvl5pPr>
            <a:lvl6pPr marL="2743200" lvl="5" indent="-34036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6pPr>
            <a:lvl7pPr marL="3200400" lvl="6" indent="-34036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7pPr>
            <a:lvl8pPr marL="3657600" lvl="7" indent="-34035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8pPr>
            <a:lvl9pPr marL="4114800" lvl="8" indent="-34035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3"/>
          </p:nvPr>
        </p:nvSpPr>
        <p:spPr>
          <a:xfrm>
            <a:off x="4751070" y="1453224"/>
            <a:ext cx="3840480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  <a:defRPr sz="1600" b="1">
                <a:solidFill>
                  <a:srgbClr val="6DB7D7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6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6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body" idx="4"/>
          </p:nvPr>
        </p:nvSpPr>
        <p:spPr>
          <a:xfrm>
            <a:off x="4751070" y="2347415"/>
            <a:ext cx="3840480" cy="359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639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40"/>
              <a:buChar char="⚫"/>
              <a:defRPr sz="1400"/>
            </a:lvl1pPr>
            <a:lvl2pPr marL="914400" lvl="1" indent="-32639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40"/>
              <a:buChar char="⚫"/>
              <a:defRPr sz="1400"/>
            </a:lvl2pPr>
            <a:lvl3pPr marL="1371600" lvl="2" indent="-3263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40"/>
              <a:buChar char="⚫"/>
              <a:defRPr sz="1400"/>
            </a:lvl3pPr>
            <a:lvl4pPr marL="1828800" lvl="3" indent="-3263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40"/>
              <a:buChar char="⚫"/>
              <a:defRPr sz="1400"/>
            </a:lvl4pPr>
            <a:lvl5pPr marL="2286000" lvl="4" indent="-3263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40"/>
              <a:buChar char="⚫"/>
              <a:defRPr sz="1400"/>
            </a:lvl5pPr>
            <a:lvl6pPr marL="2743200" lvl="5" indent="-34036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6pPr>
            <a:lvl7pPr marL="3200400" lvl="6" indent="-34036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7pPr>
            <a:lvl8pPr marL="3657600" lvl="7" indent="-34035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8pPr>
            <a:lvl9pPr marL="4114800" lvl="8" indent="-34035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dt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ft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sldNum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5060"/>
              <a:buFont typeface="Noto Sans Symbols"/>
              <a:buNone/>
              <a:defRPr sz="4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None/>
              <a:defRPr sz="18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2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None/>
              <a:defRPr sz="2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80"/>
              <a:buChar char="⚫"/>
              <a:defRPr/>
            </a:lvl1pPr>
            <a:lvl2pPr marL="914400" lvl="1" indent="-354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2pPr>
            <a:lvl3pPr marL="1371600" lvl="2" indent="-354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3pPr>
            <a:lvl4pPr marL="1828800" lvl="3" indent="-3543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4pPr>
            <a:lvl5pPr marL="2286000" lvl="4" indent="-35432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5pPr>
            <a:lvl6pPr marL="2743200" lvl="5" indent="-35432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6pPr>
            <a:lvl7pPr marL="3200400" lvl="6" indent="-35432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7pPr>
            <a:lvl8pPr marL="3657600" lvl="7" indent="-35432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8pPr>
            <a:lvl9pPr marL="4114800" lvl="8" indent="-35432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dt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ft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sldNum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1"/>
          </p:nvPr>
        </p:nvSpPr>
        <p:spPr>
          <a:xfrm>
            <a:off x="549275" y="1600201"/>
            <a:ext cx="384048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60"/>
              <a:buChar char="⚫"/>
              <a:defRPr sz="1600"/>
            </a:lvl1pPr>
            <a:lvl2pPr marL="914400" lvl="1" indent="-32639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40"/>
              <a:buChar char="⚫"/>
              <a:defRPr sz="1400"/>
            </a:lvl2pPr>
            <a:lvl3pPr marL="1371600" lvl="2" indent="-3263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40"/>
              <a:buChar char="⚫"/>
              <a:defRPr sz="1400"/>
            </a:lvl3pPr>
            <a:lvl4pPr marL="1828800" lvl="3" indent="-3263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40"/>
              <a:buChar char="⚫"/>
              <a:defRPr sz="1400"/>
            </a:lvl4pPr>
            <a:lvl5pPr marL="2286000" lvl="4" indent="-3263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40"/>
              <a:buChar char="⚫"/>
              <a:defRPr sz="1400"/>
            </a:lvl5pPr>
            <a:lvl6pPr marL="2743200" lvl="5" indent="-35432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6pPr>
            <a:lvl7pPr marL="3200400" lvl="6" indent="-35432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7pPr>
            <a:lvl8pPr marL="3657600" lvl="7" indent="-35432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8pPr>
            <a:lvl9pPr marL="4114800" lvl="8" indent="-35432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2"/>
          </p:nvPr>
        </p:nvSpPr>
        <p:spPr>
          <a:xfrm>
            <a:off x="4751071" y="1600201"/>
            <a:ext cx="384048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60"/>
              <a:buChar char="⚫"/>
              <a:defRPr sz="1600"/>
            </a:lvl1pPr>
            <a:lvl2pPr marL="914400" lvl="1" indent="-32639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40"/>
              <a:buChar char="⚫"/>
              <a:defRPr sz="1400"/>
            </a:lvl2pPr>
            <a:lvl3pPr marL="1371600" lvl="2" indent="-3263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40"/>
              <a:buChar char="⚫"/>
              <a:defRPr sz="1400"/>
            </a:lvl3pPr>
            <a:lvl4pPr marL="1828800" lvl="3" indent="-3263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40"/>
              <a:buChar char="⚫"/>
              <a:defRPr sz="1400"/>
            </a:lvl4pPr>
            <a:lvl5pPr marL="2286000" lvl="4" indent="-3263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40"/>
              <a:buChar char="⚫"/>
              <a:defRPr sz="1400"/>
            </a:lvl5pPr>
            <a:lvl6pPr marL="2743200" lvl="5" indent="-35432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6pPr>
            <a:lvl7pPr marL="3200400" lvl="6" indent="-35432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7pPr>
            <a:lvl8pPr marL="3657600" lvl="7" indent="-35432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8pPr>
            <a:lvl9pPr marL="4114800" lvl="8" indent="-35432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sz="46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dt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ft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sldNum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624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⚫"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226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20"/>
              <a:buFont typeface="Noto Sans Symbols"/>
              <a:buChar char="⚫"/>
              <a:defRPr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⚫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43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980"/>
              <a:buFont typeface="Noto Sans Symbols"/>
              <a:buChar char="⚫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432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⚫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432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⚫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432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⚫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432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⚫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432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⚫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1" descr="DMR Templates BMAT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1" descr="DMR Templates MMN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1" descr="DMR Templates CER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1" descr="DMR Templates CMMT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1" descr="DMR Templates D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1" descr="DMR Templates 88P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>
            <a:spLocks noGrp="1"/>
          </p:cNvSpPr>
          <p:nvPr>
            <p:ph type="title"/>
          </p:nvPr>
        </p:nvSpPr>
        <p:spPr>
          <a:xfrm>
            <a:off x="3239585" y="83483"/>
            <a:ext cx="5798584" cy="8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3561"/>
              </a:buClr>
              <a:buSzPts val="2000"/>
              <a:buFont typeface="Calibri"/>
              <a:buNone/>
            </a:pPr>
            <a:r>
              <a:rPr lang="en-US" sz="1800" b="1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EHRD: Research 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Immersion in Materials Science &amp; Engineering (RIMSE) Summer Schools </a:t>
            </a:r>
            <a:endParaRPr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1" name="Google Shape;61;p1"/>
          <p:cNvSpPr/>
          <p:nvPr/>
        </p:nvSpPr>
        <p:spPr>
          <a:xfrm>
            <a:off x="4279595" y="1021681"/>
            <a:ext cx="486440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ource Sans Pro"/>
              <a:buNone/>
            </a:pPr>
            <a:r>
              <a:rPr lang="en-US" sz="12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Michael Sailor, Tod Pascal, </a:t>
            </a:r>
            <a:r>
              <a:rPr lang="en-US" sz="12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Andra</a:t>
            </a:r>
            <a:r>
              <a:rPr lang="en-US" sz="12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Tao, Jonathan </a:t>
            </a:r>
            <a:r>
              <a:rPr lang="en-US" sz="12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Pokorski</a:t>
            </a:r>
            <a:r>
              <a:rPr lang="en-US" sz="12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Stacey Brydges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ource Sans Pro"/>
              <a:buNone/>
            </a:pPr>
            <a:r>
              <a:rPr lang="en-US" sz="1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University of California San Diego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"/>
          <p:cNvSpPr/>
          <p:nvPr/>
        </p:nvSpPr>
        <p:spPr>
          <a:xfrm>
            <a:off x="152400" y="238109"/>
            <a:ext cx="2759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ource Sans Pro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UC San Diego MRSEC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ource Sans Pro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DMR- 2011921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"/>
          <p:cNvSpPr/>
          <p:nvPr/>
        </p:nvSpPr>
        <p:spPr>
          <a:xfrm>
            <a:off x="152400" y="716099"/>
            <a:ext cx="78963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Source Sans Pro"/>
              <a:buNone/>
            </a:pPr>
            <a:r>
              <a:rPr lang="en-US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8932338" y="4386054"/>
            <a:ext cx="21166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"/>
          <p:cNvSpPr txBox="1"/>
          <p:nvPr/>
        </p:nvSpPr>
        <p:spPr>
          <a:xfrm>
            <a:off x="39481" y="1344776"/>
            <a:ext cx="2798857" cy="2970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7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Prepare trainees to engage in research, in MRSEC labs and within UCSD at large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7"/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7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11D1E"/>
                </a:solidFill>
                <a:effectLst/>
                <a:latin typeface="+mn-lt"/>
                <a:ea typeface="Calibri" panose="020F0502020204030204" pitchFamily="34" charset="0"/>
              </a:rPr>
              <a:t>Streamline high school students, undergraduate </a:t>
            </a:r>
            <a:r>
              <a:rPr lang="en-US" sz="1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students (with a particular focus on transfer students)</a:t>
            </a:r>
            <a:r>
              <a:rPr lang="en-US" sz="1100" dirty="0">
                <a:solidFill>
                  <a:srgbClr val="211D1E"/>
                </a:solidFill>
                <a:effectLst/>
                <a:latin typeface="+mn-lt"/>
                <a:ea typeface="Calibri" panose="020F0502020204030204" pitchFamily="34" charset="0"/>
              </a:rPr>
              <a:t>, REU students, and incoming graduate students into research programs in the domains covered by the two IRGs. </a:t>
            </a:r>
            <a:endParaRPr lang="en-US" sz="1100" dirty="0">
              <a:solidFill>
                <a:schemeClr val="tx1"/>
              </a:solidFill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7"/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7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enefit incoming graduate students by enabling them to begin their research projects and position themselves on campus ahead of the Fall academic term</a:t>
            </a:r>
            <a:endParaRPr lang="en-US" sz="1100" dirty="0">
              <a:solidFill>
                <a:schemeClr val="tx1"/>
              </a:solidFill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2" name="Picture 11" descr="RIMSE Summer School 2021 Participants: Left: Baily Happi, Right: Lauren Waggoner">
            <a:extLst>
              <a:ext uri="{FF2B5EF4-FFF2-40B4-BE49-F238E27FC236}">
                <a16:creationId xmlns:a16="http://schemas.microsoft.com/office/drawing/2014/main" id="{F1DABB04-05C5-4E94-85BE-90F3E090B7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4087" r="17786" b="16049"/>
          <a:stretch/>
        </p:blipFill>
        <p:spPr>
          <a:xfrm>
            <a:off x="4933739" y="1568397"/>
            <a:ext cx="4129873" cy="2675107"/>
          </a:xfrm>
          <a:prstGeom prst="rect">
            <a:avLst/>
          </a:prstGeom>
        </p:spPr>
      </p:pic>
      <p:pic>
        <p:nvPicPr>
          <p:cNvPr id="13" name="Picture 12" descr="RIMSE/REU Summer School 2021 Participant: Rachel Myers">
            <a:extLst>
              <a:ext uri="{FF2B5EF4-FFF2-40B4-BE49-F238E27FC236}">
                <a16:creationId xmlns:a16="http://schemas.microsoft.com/office/drawing/2014/main" id="{D9478E5E-EDE7-4A19-AD93-31135475CE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86" t="5505" b="6471"/>
          <a:stretch/>
        </p:blipFill>
        <p:spPr>
          <a:xfrm>
            <a:off x="6687511" y="4413689"/>
            <a:ext cx="2350658" cy="1688117"/>
          </a:xfrm>
          <a:prstGeom prst="rect">
            <a:avLst/>
          </a:prstGeom>
        </p:spPr>
      </p:pic>
      <p:pic>
        <p:nvPicPr>
          <p:cNvPr id="14" name="Picture 13" descr="RIMSE Summer School 2021 Participants: Left: Arthur Zhou, Middle: Yisheng Lu, Right: Gabriela Balistreri&#10;">
            <a:extLst>
              <a:ext uri="{FF2B5EF4-FFF2-40B4-BE49-F238E27FC236}">
                <a16:creationId xmlns:a16="http://schemas.microsoft.com/office/drawing/2014/main" id="{00E06BE8-6A32-4048-8826-358DB37AC9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051" y="4407202"/>
            <a:ext cx="3012629" cy="1694604"/>
          </a:xfrm>
          <a:prstGeom prst="rect">
            <a:avLst/>
          </a:prstGeom>
        </p:spPr>
      </p:pic>
      <p:pic>
        <p:nvPicPr>
          <p:cNvPr id="15" name="Picture 14" descr="RIMSE Summer School 2021 Participant: Oscar Calzada">
            <a:extLst>
              <a:ext uri="{FF2B5EF4-FFF2-40B4-BE49-F238E27FC236}">
                <a16:creationId xmlns:a16="http://schemas.microsoft.com/office/drawing/2014/main" id="{623A6847-AA7A-464A-8189-42E26851B87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64" t="19077" r="8394" b="6400"/>
          <a:stretch/>
        </p:blipFill>
        <p:spPr>
          <a:xfrm rot="16200000">
            <a:off x="2549999" y="2018184"/>
            <a:ext cx="2672079" cy="1778561"/>
          </a:xfrm>
          <a:prstGeom prst="rect">
            <a:avLst/>
          </a:prstGeom>
        </p:spPr>
      </p:pic>
      <p:pic>
        <p:nvPicPr>
          <p:cNvPr id="16" name="Picture 15" descr="RIMSE Summer School 2021 Participants: Left: NAME, Right: Seth McLaughlin, Justin Lao">
            <a:extLst>
              <a:ext uri="{FF2B5EF4-FFF2-40B4-BE49-F238E27FC236}">
                <a16:creationId xmlns:a16="http://schemas.microsoft.com/office/drawing/2014/main" id="{4855CC9D-68BD-4A6C-BD55-1E0737B66B1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23"/>
          <a:stretch/>
        </p:blipFill>
        <p:spPr>
          <a:xfrm>
            <a:off x="1158791" y="4386054"/>
            <a:ext cx="2304429" cy="16946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reeze">
  <a:themeElements>
    <a:clrScheme name="Breeze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4661</TotalTime>
  <Words>221</Words>
  <Application>Microsoft Office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Source Sans Pro</vt:lpstr>
      <vt:lpstr>Calibri</vt:lpstr>
      <vt:lpstr>Noto Sans Symbols</vt:lpstr>
      <vt:lpstr>Breeze</vt:lpstr>
      <vt:lpstr>EHRD: Research Immersion in Materials Science &amp; Engineering (RIMSE) Summer Schools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Immersion in Materials Science &amp; Engineering (RIMSE) Spring Break Research Experience</dc:title>
  <dc:creator>Pena Martin, Pamela A</dc:creator>
  <cp:lastModifiedBy>Bond, Janka</cp:lastModifiedBy>
  <cp:revision>18</cp:revision>
  <dcterms:created xsi:type="dcterms:W3CDTF">2019-04-12T18:29:11Z</dcterms:created>
  <dcterms:modified xsi:type="dcterms:W3CDTF">2022-05-03T22:06:02Z</dcterms:modified>
</cp:coreProperties>
</file>