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8" autoAdjust="0"/>
    <p:restoredTop sz="83283"/>
  </p:normalViewPr>
  <p:slideViewPr>
    <p:cSldViewPr snapToGrid="0" snapToObjects="1">
      <p:cViewPr>
        <p:scale>
          <a:sx n="92" d="100"/>
          <a:sy n="92" d="100"/>
        </p:scale>
        <p:origin x="2464"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8880430-172E-4EF7-9D90-0D69020E3279}" type="datetimeFigureOut">
              <a:rPr lang="en-US" smtClean="0"/>
              <a:t>5/25/19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548DDB0-C73D-45AD-AC9A-54976382AA54}" type="slidenum">
              <a:rPr lang="en-US" smtClean="0"/>
              <a:t>‹#›</a:t>
            </a:fld>
            <a:endParaRPr lang="en-US"/>
          </a:p>
        </p:txBody>
      </p:sp>
    </p:spTree>
    <p:extLst>
      <p:ext uri="{BB962C8B-B14F-4D97-AF65-F5344CB8AC3E}">
        <p14:creationId xmlns:p14="http://schemas.microsoft.com/office/powerpoint/2010/main" val="55048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8DDB0-C73D-45AD-AC9A-54976382AA54}" type="slidenum">
              <a:rPr lang="en-US" smtClean="0"/>
              <a:t>1</a:t>
            </a:fld>
            <a:endParaRPr lang="en-US"/>
          </a:p>
        </p:txBody>
      </p:sp>
    </p:spTree>
    <p:extLst>
      <p:ext uri="{BB962C8B-B14F-4D97-AF65-F5344CB8AC3E}">
        <p14:creationId xmlns:p14="http://schemas.microsoft.com/office/powerpoint/2010/main" val="99979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5/25/19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sz="1800" b="1" dirty="0">
                <a:solidFill>
                  <a:schemeClr val="tx1"/>
                </a:solidFill>
              </a:rPr>
              <a:t>Repulsive and attractive colloidal rafts with switchable conformational states</a:t>
            </a:r>
          </a:p>
        </p:txBody>
      </p:sp>
      <p:sp>
        <p:nvSpPr>
          <p:cNvPr id="7" name="Rectangle 6"/>
          <p:cNvSpPr/>
          <p:nvPr/>
        </p:nvSpPr>
        <p:spPr>
          <a:xfrm>
            <a:off x="4349751" y="991576"/>
            <a:ext cx="4794250" cy="507831"/>
          </a:xfrm>
          <a:prstGeom prst="rect">
            <a:avLst/>
          </a:prstGeom>
        </p:spPr>
        <p:txBody>
          <a:bodyPr wrap="square" anchor="ctr">
            <a:spAutoFit/>
          </a:bodyPr>
          <a:lstStyle/>
          <a:p>
            <a:r>
              <a:rPr lang="en-US" sz="900" b="1" baseline="30000" dirty="0">
                <a:solidFill>
                  <a:schemeClr val="bg1"/>
                </a:solidFill>
              </a:rPr>
              <a:t>1</a:t>
            </a:r>
            <a:r>
              <a:rPr lang="en-US" sz="900" b="1" dirty="0">
                <a:solidFill>
                  <a:schemeClr val="bg1"/>
                </a:solidFill>
              </a:rPr>
              <a:t>J. Miller, </a:t>
            </a:r>
            <a:r>
              <a:rPr lang="en-US" sz="900" b="1" baseline="30000" dirty="0">
                <a:solidFill>
                  <a:schemeClr val="bg1"/>
                </a:solidFill>
              </a:rPr>
              <a:t>1</a:t>
            </a:r>
            <a:r>
              <a:rPr lang="en-US" sz="900" b="1" dirty="0">
                <a:solidFill>
                  <a:schemeClr val="bg1"/>
                </a:solidFill>
              </a:rPr>
              <a:t>C. Joshi, </a:t>
            </a:r>
            <a:r>
              <a:rPr lang="en-US" sz="900" b="1" baseline="30000" dirty="0">
                <a:solidFill>
                  <a:schemeClr val="bg1"/>
                </a:solidFill>
              </a:rPr>
              <a:t>1</a:t>
            </a:r>
            <a:r>
              <a:rPr lang="en-US" sz="900" b="1" dirty="0">
                <a:solidFill>
                  <a:schemeClr val="bg1"/>
                </a:solidFill>
              </a:rPr>
              <a:t>A. Baskaran, </a:t>
            </a:r>
            <a:r>
              <a:rPr lang="en-US" sz="900" b="1" baseline="30000" dirty="0">
                <a:solidFill>
                  <a:schemeClr val="bg1"/>
                </a:solidFill>
              </a:rPr>
              <a:t>1</a:t>
            </a:r>
            <a:r>
              <a:rPr lang="en-US" sz="900" b="1" dirty="0">
                <a:solidFill>
                  <a:schemeClr val="bg1"/>
                </a:solidFill>
              </a:rPr>
              <a:t>A Baskaran, </a:t>
            </a:r>
            <a:r>
              <a:rPr lang="en-US" sz="900" b="1" baseline="30000" dirty="0">
                <a:solidFill>
                  <a:schemeClr val="bg1"/>
                </a:solidFill>
              </a:rPr>
              <a:t>2</a:t>
            </a:r>
            <a:r>
              <a:rPr lang="en-US" sz="900" b="1" dirty="0">
                <a:solidFill>
                  <a:schemeClr val="bg1"/>
                </a:solidFill>
              </a:rPr>
              <a:t>G. </a:t>
            </a:r>
            <a:r>
              <a:rPr lang="en-US" sz="900" b="1" dirty="0" err="1">
                <a:solidFill>
                  <a:schemeClr val="bg1"/>
                </a:solidFill>
              </a:rPr>
              <a:t>Grason</a:t>
            </a:r>
            <a:r>
              <a:rPr lang="en-US" sz="900" b="1" dirty="0">
                <a:solidFill>
                  <a:schemeClr val="bg1"/>
                </a:solidFill>
              </a:rPr>
              <a:t>, </a:t>
            </a:r>
            <a:r>
              <a:rPr lang="en-US" sz="900" b="1" baseline="30000" dirty="0">
                <a:solidFill>
                  <a:schemeClr val="bg1"/>
                </a:solidFill>
              </a:rPr>
              <a:t>1</a:t>
            </a:r>
            <a:r>
              <a:rPr lang="en-US" sz="900" b="1" dirty="0">
                <a:solidFill>
                  <a:schemeClr val="bg1"/>
                </a:solidFill>
              </a:rPr>
              <a:t>M. Hagan and</a:t>
            </a:r>
            <a:r>
              <a:rPr lang="en-US" sz="900" b="1" baseline="30000" dirty="0">
                <a:solidFill>
                  <a:schemeClr val="bg1"/>
                </a:solidFill>
              </a:rPr>
              <a:t> 1,3</a:t>
            </a:r>
            <a:r>
              <a:rPr lang="en-US" sz="900" b="1" dirty="0">
                <a:solidFill>
                  <a:schemeClr val="bg1"/>
                </a:solidFill>
              </a:rPr>
              <a:t>Z. Dogic </a:t>
            </a:r>
            <a:r>
              <a:rPr lang="en-US" sz="900" b="1" baseline="30000" dirty="0">
                <a:solidFill>
                  <a:schemeClr val="bg1"/>
                </a:solidFill>
              </a:rPr>
              <a:t>1</a:t>
            </a:r>
            <a:r>
              <a:rPr lang="en-US" sz="900" b="1" dirty="0">
                <a:solidFill>
                  <a:schemeClr val="bg1"/>
                </a:solidFill>
              </a:rPr>
              <a:t>Brandeis University, </a:t>
            </a:r>
            <a:r>
              <a:rPr lang="en-US" sz="900" b="1" baseline="30000" dirty="0">
                <a:solidFill>
                  <a:schemeClr val="bg1"/>
                </a:solidFill>
              </a:rPr>
              <a:t>2</a:t>
            </a:r>
            <a:r>
              <a:rPr lang="en-US" sz="900" b="1" dirty="0">
                <a:solidFill>
                  <a:schemeClr val="bg1"/>
                </a:solidFill>
              </a:rPr>
              <a:t>U. Mass - Amherst, </a:t>
            </a:r>
            <a:r>
              <a:rPr lang="en-US" sz="900" b="1" baseline="30000" dirty="0">
                <a:solidFill>
                  <a:schemeClr val="bg1"/>
                </a:solidFill>
              </a:rPr>
              <a:t>3</a:t>
            </a:r>
            <a:r>
              <a:rPr lang="en-US" sz="900" b="1" dirty="0">
                <a:solidFill>
                  <a:schemeClr val="bg1"/>
                </a:solidFill>
              </a:rPr>
              <a:t>UCSB, </a:t>
            </a:r>
            <a:endParaRPr lang="en-US" sz="900" b="1" baseline="30000" dirty="0">
              <a:solidFill>
                <a:schemeClr val="bg1"/>
              </a:solidFill>
            </a:endParaRPr>
          </a:p>
          <a:p>
            <a:endParaRPr lang="en-US" sz="9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 MRSEC 1420382</a:t>
            </a:r>
          </a:p>
        </p:txBody>
      </p:sp>
      <p:sp>
        <p:nvSpPr>
          <p:cNvPr id="9" name="Text Box 28"/>
          <p:cNvSpPr txBox="1">
            <a:spLocks noChangeArrowheads="1"/>
          </p:cNvSpPr>
          <p:nvPr/>
        </p:nvSpPr>
        <p:spPr bwMode="auto">
          <a:xfrm>
            <a:off x="346668" y="1573798"/>
            <a:ext cx="3892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t>We describe hierarchical assemblages of colloidal rods that mimic some of the complexity and reconfigurability of biological structures. In particular, we show that chiral rod-like inclusions dissolved in an achiral colloidal membrane assemble into rafts, which are adaptable finite-sized liquid droplets that exhibit two distinct chiral states of opposite handedness. Interconverting between these two states switches the membrane-mediated raft interactions between long-ranged repulsions and attractions. Rafts with switchable interactions assemble into analogs of electrostatic complexation observed in charged particulate matter. A simple theoretical model explains these experimental findings. Our synergistic theoretical and experimental efforts results demonstrate a  novel and highly robust pathway for self-assembly of reconfigurable colloidal superstructures, that does not depend on tuning the shape and interactions of the elemental units, but rather on the complexity of the emergent and still poorly understood membrane-mediated interactions. </a:t>
            </a:r>
          </a:p>
        </p:txBody>
      </p:sp>
      <p:sp>
        <p:nvSpPr>
          <p:cNvPr id="11" name="Rectangle 37"/>
          <p:cNvSpPr>
            <a:spLocks noChangeArrowheads="1"/>
          </p:cNvSpPr>
          <p:nvPr/>
        </p:nvSpPr>
        <p:spPr bwMode="auto">
          <a:xfrm>
            <a:off x="4667250" y="1727885"/>
            <a:ext cx="4076700" cy="449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TextBox 2"/>
          <p:cNvSpPr txBox="1"/>
          <p:nvPr/>
        </p:nvSpPr>
        <p:spPr>
          <a:xfrm>
            <a:off x="4660014" y="4264980"/>
            <a:ext cx="4076700" cy="1954381"/>
          </a:xfrm>
          <a:prstGeom prst="rect">
            <a:avLst/>
          </a:prstGeom>
          <a:noFill/>
        </p:spPr>
        <p:txBody>
          <a:bodyPr wrap="square" rtlCol="0">
            <a:spAutoFit/>
          </a:bodyPr>
          <a:lstStyle/>
          <a:p>
            <a:pPr algn="just"/>
            <a:r>
              <a:rPr lang="en-US" sz="1100" b="1" dirty="0"/>
              <a:t>Colloidal rafts with switchable attractive and repulsive interaction</a:t>
            </a:r>
            <a:r>
              <a:rPr lang="en-US" sz="1100" dirty="0"/>
              <a:t>. (top) Schematic and (bottom) optical microscopy images of colloidal rafts that assemble in membranes that have no net chirality. Differential interference microscopy (left) and fluorescence images (right) of colloidal rafts that assemble into crystalline lattices with unusual square symmetry. Such assemblages can be understood by measuring the effective membrane-mediated raft-raft interactions that can switch between repulsions and attractions and which are regulated by the raft chirality.  </a:t>
            </a:r>
            <a:endParaRPr lang="fr-FR" sz="1100" dirty="0"/>
          </a:p>
        </p:txBody>
      </p:sp>
      <p:pic>
        <p:nvPicPr>
          <p:cNvPr id="13" name="Picture 12" descr="The figure shows both a a top view and a cross-section schematic of a colloidal rafts which are finite sized droplets that assembled in a colloidal membrane composed of rod-like molecules. The bottom of the figure show images of a few dozen colloidal rafts that assemble into a crystalline lattice with square symmetry. The images were taken with both differential interference contrast microscopy and fluorescence microscopy. " title="Colloidal Rafts with switchable attractive and repulsive interaction">
            <a:extLst>
              <a:ext uri="{FF2B5EF4-FFF2-40B4-BE49-F238E27FC236}">
                <a16:creationId xmlns:a16="http://schemas.microsoft.com/office/drawing/2014/main" id="{1A590791-5155-EF47-896B-F870F9AE07D1}"/>
              </a:ext>
            </a:extLst>
          </p:cNvPr>
          <p:cNvPicPr>
            <a:picLocks noChangeAspect="1"/>
          </p:cNvPicPr>
          <p:nvPr/>
        </p:nvPicPr>
        <p:blipFill>
          <a:blip r:embed="rId3"/>
          <a:stretch>
            <a:fillRect/>
          </a:stretch>
        </p:blipFill>
        <p:spPr>
          <a:xfrm>
            <a:off x="4749884" y="1789026"/>
            <a:ext cx="3896960" cy="2414814"/>
          </a:xfrm>
          <a:prstGeom prst="rect">
            <a:avLst/>
          </a:prstGeom>
        </p:spPr>
      </p:pic>
      <p:sp>
        <p:nvSpPr>
          <p:cNvPr id="10" name="Rectangle 9">
            <a:extLst>
              <a:ext uri="{FF2B5EF4-FFF2-40B4-BE49-F238E27FC236}">
                <a16:creationId xmlns:a16="http://schemas.microsoft.com/office/drawing/2014/main" id="{88498D4B-614E-B841-A931-18956CFD2526}"/>
              </a:ext>
            </a:extLst>
          </p:cNvPr>
          <p:cNvSpPr/>
          <p:nvPr/>
        </p:nvSpPr>
        <p:spPr>
          <a:xfrm>
            <a:off x="133350" y="770780"/>
            <a:ext cx="809625" cy="286495"/>
          </a:xfrm>
          <a:prstGeom prst="rect">
            <a:avLst/>
          </a:prstGeom>
        </p:spPr>
        <p:txBody>
          <a:bodyPr wrap="square" anchor="ctr">
            <a:spAutoFit/>
          </a:bodyPr>
          <a:lstStyle/>
          <a:p>
            <a:r>
              <a:rPr lang="en-US" sz="1200" b="1" dirty="0"/>
              <a:t>2019</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12923</TotalTime>
  <Words>283</Words>
  <Application>Microsoft Macintosh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Repulsive and attractive colloidal rafts with switchable conformational states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Seth Fradem</cp:lastModifiedBy>
  <cp:revision>52</cp:revision>
  <cp:lastPrinted>2016-08-01T15:14:13Z</cp:lastPrinted>
  <dcterms:created xsi:type="dcterms:W3CDTF">2016-07-19T18:16:54Z</dcterms:created>
  <dcterms:modified xsi:type="dcterms:W3CDTF">2019-05-25T20:49:01Z</dcterms:modified>
</cp:coreProperties>
</file>