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8" r:id="rId2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50" autoAdjust="0"/>
    <p:restoredTop sz="94635"/>
  </p:normalViewPr>
  <p:slideViewPr>
    <p:cSldViewPr snapToGrid="0" snapToObjects="1">
      <p:cViewPr varScale="1">
        <p:scale>
          <a:sx n="110" d="100"/>
          <a:sy n="110" d="100"/>
        </p:scale>
        <p:origin x="1936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0E725B-AD48-0B4D-BFCB-06E071B210DD}" type="datetimeFigureOut">
              <a:rPr lang="en-US" smtClean="0"/>
              <a:t>6/21/17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15E69D-0255-B74D-9D84-659D30BE7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276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dirty="0" smtClean="0"/>
              <a:t>[Nwk-SNAP549]=500nM, [Dap160SH3CD]=2uM [WASp]=50nM [Arp2/3]=50nM</a:t>
            </a:r>
          </a:p>
          <a:p>
            <a:pPr algn="l"/>
            <a:r>
              <a:rPr lang="en-US" dirty="0" smtClean="0"/>
              <a:t>[Actin] = 2uM (10% Oregon Green)</a:t>
            </a:r>
          </a:p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15E69D-0255-B74D-9D84-659D30BE728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918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99748" y="1995294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9747" y="3956266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6/21/17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9929" y="-26103"/>
            <a:ext cx="5281622" cy="803189"/>
          </a:xfrm>
        </p:spPr>
        <p:txBody>
          <a:bodyPr/>
          <a:lstStyle>
            <a:lvl1pPr algn="l">
              <a:defRPr sz="20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6/21/17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513" y="25655"/>
            <a:ext cx="5795584" cy="731178"/>
          </a:xfrm>
        </p:spPr>
        <p:txBody>
          <a:bodyPr/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6/21/17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6/21/17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6036" y="240822"/>
            <a:ext cx="5797964" cy="504198"/>
          </a:xfrm>
        </p:spPr>
        <p:txBody>
          <a:bodyPr/>
          <a:lstStyle>
            <a:lvl1pPr algn="l">
              <a:defRPr sz="24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1600" b="1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1600" b="1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6/21/17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6.jpg"/><Relationship Id="rId1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2.jpg"/><Relationship Id="rId8" Type="http://schemas.openxmlformats.org/officeDocument/2006/relationships/image" Target="../media/image3.jpg"/><Relationship Id="rId9" Type="http://schemas.openxmlformats.org/officeDocument/2006/relationships/image" Target="../media/image4.jpg"/><Relationship Id="rId10" Type="http://schemas.openxmlformats.org/officeDocument/2006/relationships/image" Target="../media/image5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DAA67AA0-DEF6-D741-AF0E-1BCF8203E1C0}" type="datetimeFigureOut">
              <a:rPr lang="en-US" smtClean="0"/>
              <a:t>6/21/17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1FA1B1B6-1873-E042-A246-BC0F54B866B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DMR Templates BMAT.jp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 descr="DMR Templates MMN.jp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 descr="DMR Templates CER.jp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9" descr="DMR Templates CMMT.jpg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10" descr="DMR Templates D.jpg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" name="Picture 11" descr="DMR Templates 88P.jpg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5" r:id="rId3"/>
    <p:sldLayoutId id="2147483664" r:id="rId4"/>
    <p:sldLayoutId id="2147483666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jpg"/><Relationship Id="rId5" Type="http://schemas.openxmlformats.org/officeDocument/2006/relationships/image" Target="../media/image10.jp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6036" y="110532"/>
            <a:ext cx="5797964" cy="803867"/>
          </a:xfrm>
        </p:spPr>
        <p:txBody>
          <a:bodyPr anchor="ctr"/>
          <a:lstStyle/>
          <a:p>
            <a:r>
              <a:rPr lang="en-US" sz="1800" b="1" dirty="0">
                <a:solidFill>
                  <a:srgbClr val="FF0000"/>
                </a:solidFill>
              </a:rPr>
              <a:t>Directing actin polymerization to membranes</a:t>
            </a:r>
          </a:p>
        </p:txBody>
      </p:sp>
      <p:sp>
        <p:nvSpPr>
          <p:cNvPr id="7" name="Rectangle 6"/>
          <p:cNvSpPr/>
          <p:nvPr/>
        </p:nvSpPr>
        <p:spPr>
          <a:xfrm>
            <a:off x="4371035" y="1060827"/>
            <a:ext cx="4692577" cy="3693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en-US" dirty="0">
                <a:solidFill>
                  <a:schemeClr val="bg1"/>
                </a:solidFill>
                <a:latin typeface="Calibri"/>
                <a:cs typeface="Calibri"/>
              </a:rPr>
              <a:t>C.F. Kelley, A.A. </a:t>
            </a:r>
            <a:r>
              <a:rPr lang="en-US" altLang="en-US" dirty="0" smtClean="0">
                <a:solidFill>
                  <a:schemeClr val="bg1"/>
                </a:solidFill>
                <a:latin typeface="Calibri"/>
                <a:cs typeface="Calibri"/>
              </a:rPr>
              <a:t>Rodal, Brandeis University</a:t>
            </a:r>
            <a:endParaRPr lang="en-US" altLang="en-US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300751"/>
            <a:ext cx="2759824" cy="3693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altLang="en-US" dirty="0">
                <a:solidFill>
                  <a:schemeClr val="bg1"/>
                </a:solidFill>
                <a:latin typeface="Calibri"/>
                <a:cs typeface="Calibri"/>
              </a:rPr>
              <a:t>MRSEC </a:t>
            </a:r>
            <a:r>
              <a:rPr lang="en-US" dirty="0">
                <a:solidFill>
                  <a:schemeClr val="bg1"/>
                </a:solidFill>
                <a:latin typeface="Calibri"/>
                <a:cs typeface="Calibri"/>
              </a:rPr>
              <a:t>1420382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1" name="Rectangle 37"/>
          <p:cNvSpPr>
            <a:spLocks noChangeArrowheads="1"/>
          </p:cNvSpPr>
          <p:nvPr/>
        </p:nvSpPr>
        <p:spPr bwMode="auto">
          <a:xfrm>
            <a:off x="4142426" y="1816751"/>
            <a:ext cx="4713062" cy="42609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52400" y="753362"/>
            <a:ext cx="737286" cy="27699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1200" b="1" smtClean="0">
                <a:solidFill>
                  <a:srgbClr val="002060"/>
                </a:solidFill>
              </a:rPr>
              <a:t>2017</a:t>
            </a:r>
            <a:endParaRPr lang="en-US" sz="1200" b="1" dirty="0">
              <a:solidFill>
                <a:srgbClr val="002060"/>
              </a:solidFill>
            </a:endParaRPr>
          </a:p>
        </p:txBody>
      </p:sp>
      <p:grpSp>
        <p:nvGrpSpPr>
          <p:cNvPr id="3" name="Group 2" descr="When properly regulated via coordinated release from autoinhibition, the membrane-remodeling F-BAR targets actin polymerization to the membrane of cell-sized water droplets." title="Activated F-BAR"/>
          <p:cNvGrpSpPr/>
          <p:nvPr/>
        </p:nvGrpSpPr>
        <p:grpSpPr>
          <a:xfrm>
            <a:off x="4191908" y="1943841"/>
            <a:ext cx="4796627" cy="4064487"/>
            <a:chOff x="2496460" y="-289954"/>
            <a:chExt cx="6349991" cy="5334649"/>
          </a:xfrm>
        </p:grpSpPr>
        <p:pic>
          <p:nvPicPr>
            <p:cNvPr id="13" name="Picture 12" descr="Aqueous droplets filled with membrane-remodeling proteins are formed by emulsifying proteins into a decane-lipid mix. A membrane monolayer forms at the water-decane interface," title="Cell-size water droplets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622877" y="-1183141"/>
              <a:ext cx="1607732" cy="3394105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3007305" y="-217260"/>
              <a:ext cx="1722385" cy="153503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400" dirty="0" smtClean="0">
                  <a:latin typeface="Arial"/>
                  <a:cs typeface="Arial"/>
                </a:rPr>
                <a:t>Cell-sized</a:t>
              </a:r>
            </a:p>
            <a:p>
              <a:pPr algn="ctr"/>
              <a:r>
                <a:rPr lang="en-US" sz="1400" dirty="0">
                  <a:latin typeface="Arial"/>
                  <a:cs typeface="Arial"/>
                </a:rPr>
                <a:t>w</a:t>
              </a:r>
              <a:r>
                <a:rPr lang="en-US" sz="1400" dirty="0" smtClean="0">
                  <a:latin typeface="Arial"/>
                  <a:cs typeface="Arial"/>
                </a:rPr>
                <a:t>ater droplets</a:t>
              </a:r>
            </a:p>
            <a:p>
              <a:pPr algn="ctr"/>
              <a:r>
                <a:rPr lang="en-US" sz="1400" dirty="0">
                  <a:latin typeface="Arial"/>
                  <a:cs typeface="Arial"/>
                </a:rPr>
                <a:t>e</a:t>
              </a:r>
              <a:r>
                <a:rPr lang="en-US" sz="1400" dirty="0" smtClean="0">
                  <a:latin typeface="Arial"/>
                  <a:cs typeface="Arial"/>
                </a:rPr>
                <a:t>mulsified in </a:t>
              </a:r>
            </a:p>
            <a:p>
              <a:pPr algn="ctr"/>
              <a:r>
                <a:rPr lang="en-US" sz="1400" dirty="0" err="1" smtClean="0">
                  <a:latin typeface="Arial"/>
                  <a:cs typeface="Arial"/>
                </a:rPr>
                <a:t>decane</a:t>
              </a:r>
              <a:r>
                <a:rPr lang="en-US" sz="1400" dirty="0" smtClean="0">
                  <a:latin typeface="Arial"/>
                  <a:cs typeface="Arial"/>
                </a:rPr>
                <a:t>/lipid  </a:t>
              </a:r>
            </a:p>
            <a:p>
              <a:pPr algn="ctr"/>
              <a:endParaRPr lang="en-US" sz="1400" dirty="0">
                <a:latin typeface="Arial"/>
                <a:cs typeface="Arial"/>
              </a:endParaRP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7297318" y="3482168"/>
              <a:ext cx="520960" cy="515308"/>
              <a:chOff x="7946981" y="2562894"/>
              <a:chExt cx="1148072" cy="1135615"/>
            </a:xfrm>
          </p:grpSpPr>
          <p:sp>
            <p:nvSpPr>
              <p:cNvPr id="16" name="Oval 15"/>
              <p:cNvSpPr/>
              <p:nvPr/>
            </p:nvSpPr>
            <p:spPr>
              <a:xfrm>
                <a:off x="8377189" y="3041771"/>
                <a:ext cx="245332" cy="24531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latin typeface="Arial"/>
                  <a:cs typeface="Arial"/>
                </a:endParaRPr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 flipV="1">
                <a:off x="8597325" y="2684710"/>
                <a:ext cx="338984" cy="382254"/>
              </a:xfrm>
              <a:prstGeom prst="line">
                <a:avLst/>
              </a:prstGeom>
              <a:ln>
                <a:solidFill>
                  <a:srgbClr val="008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flipV="1">
                <a:off x="8633253" y="2954838"/>
                <a:ext cx="461800" cy="152400"/>
              </a:xfrm>
              <a:prstGeom prst="line">
                <a:avLst/>
              </a:prstGeom>
              <a:ln>
                <a:solidFill>
                  <a:srgbClr val="008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8626909" y="3236744"/>
                <a:ext cx="309400" cy="259013"/>
              </a:xfrm>
              <a:prstGeom prst="line">
                <a:avLst/>
              </a:prstGeom>
              <a:ln>
                <a:solidFill>
                  <a:srgbClr val="008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8633253" y="3196403"/>
                <a:ext cx="309400" cy="40341"/>
              </a:xfrm>
              <a:prstGeom prst="line">
                <a:avLst/>
              </a:prstGeom>
              <a:ln>
                <a:solidFill>
                  <a:srgbClr val="008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1" name="Group 20"/>
              <p:cNvGrpSpPr/>
              <p:nvPr/>
            </p:nvGrpSpPr>
            <p:grpSpPr>
              <a:xfrm flipH="1">
                <a:off x="7946981" y="2701714"/>
                <a:ext cx="445714" cy="811047"/>
                <a:chOff x="9115138" y="3542642"/>
                <a:chExt cx="497728" cy="811047"/>
              </a:xfrm>
            </p:grpSpPr>
            <p:cxnSp>
              <p:nvCxnSpPr>
                <p:cNvPr id="30" name="Straight Connector 29"/>
                <p:cNvCxnSpPr/>
                <p:nvPr/>
              </p:nvCxnSpPr>
              <p:spPr>
                <a:xfrm flipV="1">
                  <a:off x="9115138" y="3542642"/>
                  <a:ext cx="338984" cy="382254"/>
                </a:xfrm>
                <a:prstGeom prst="line">
                  <a:avLst/>
                </a:prstGeom>
                <a:ln>
                  <a:solidFill>
                    <a:srgbClr val="008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/>
                <p:cNvCxnSpPr/>
                <p:nvPr/>
              </p:nvCxnSpPr>
              <p:spPr>
                <a:xfrm flipV="1">
                  <a:off x="9151066" y="3812770"/>
                  <a:ext cx="461800" cy="152400"/>
                </a:xfrm>
                <a:prstGeom prst="line">
                  <a:avLst/>
                </a:prstGeom>
                <a:ln>
                  <a:solidFill>
                    <a:srgbClr val="008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/>
                <p:cNvCxnSpPr/>
                <p:nvPr/>
              </p:nvCxnSpPr>
              <p:spPr>
                <a:xfrm>
                  <a:off x="9144722" y="4094676"/>
                  <a:ext cx="309400" cy="259013"/>
                </a:xfrm>
                <a:prstGeom prst="line">
                  <a:avLst/>
                </a:prstGeom>
                <a:ln>
                  <a:solidFill>
                    <a:srgbClr val="008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/>
                <p:cNvCxnSpPr/>
                <p:nvPr/>
              </p:nvCxnSpPr>
              <p:spPr>
                <a:xfrm>
                  <a:off x="9151066" y="4054335"/>
                  <a:ext cx="309400" cy="40341"/>
                </a:xfrm>
                <a:prstGeom prst="line">
                  <a:avLst/>
                </a:prstGeom>
                <a:ln>
                  <a:solidFill>
                    <a:srgbClr val="008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" name="Group 21"/>
              <p:cNvGrpSpPr/>
              <p:nvPr/>
            </p:nvGrpSpPr>
            <p:grpSpPr>
              <a:xfrm rot="15898146">
                <a:off x="8305528" y="2526506"/>
                <a:ext cx="468144" cy="540919"/>
                <a:chOff x="8356415" y="3775516"/>
                <a:chExt cx="468144" cy="540919"/>
              </a:xfrm>
            </p:grpSpPr>
            <p:cxnSp>
              <p:nvCxnSpPr>
                <p:cNvPr id="27" name="Straight Connector 26"/>
                <p:cNvCxnSpPr/>
                <p:nvPr/>
              </p:nvCxnSpPr>
              <p:spPr>
                <a:xfrm flipV="1">
                  <a:off x="8362759" y="3775516"/>
                  <a:ext cx="461800" cy="152400"/>
                </a:xfrm>
                <a:prstGeom prst="line">
                  <a:avLst/>
                </a:prstGeom>
                <a:ln>
                  <a:solidFill>
                    <a:srgbClr val="008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/>
                <p:cNvCxnSpPr/>
                <p:nvPr/>
              </p:nvCxnSpPr>
              <p:spPr>
                <a:xfrm>
                  <a:off x="8356415" y="4057422"/>
                  <a:ext cx="309400" cy="259013"/>
                </a:xfrm>
                <a:prstGeom prst="line">
                  <a:avLst/>
                </a:prstGeom>
                <a:ln>
                  <a:solidFill>
                    <a:srgbClr val="008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/>
                <p:cNvCxnSpPr/>
                <p:nvPr/>
              </p:nvCxnSpPr>
              <p:spPr>
                <a:xfrm>
                  <a:off x="8362759" y="4017081"/>
                  <a:ext cx="309400" cy="40341"/>
                </a:xfrm>
                <a:prstGeom prst="line">
                  <a:avLst/>
                </a:prstGeom>
                <a:ln>
                  <a:solidFill>
                    <a:srgbClr val="008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" name="Group 22"/>
              <p:cNvGrpSpPr/>
              <p:nvPr/>
            </p:nvGrpSpPr>
            <p:grpSpPr>
              <a:xfrm rot="15898146" flipH="1">
                <a:off x="8394572" y="3225298"/>
                <a:ext cx="405503" cy="540919"/>
                <a:chOff x="8356415" y="3775516"/>
                <a:chExt cx="468144" cy="540919"/>
              </a:xfrm>
            </p:grpSpPr>
            <p:cxnSp>
              <p:nvCxnSpPr>
                <p:cNvPr id="24" name="Straight Connector 23"/>
                <p:cNvCxnSpPr/>
                <p:nvPr/>
              </p:nvCxnSpPr>
              <p:spPr>
                <a:xfrm flipV="1">
                  <a:off x="8362759" y="3775516"/>
                  <a:ext cx="461800" cy="152400"/>
                </a:xfrm>
                <a:prstGeom prst="line">
                  <a:avLst/>
                </a:prstGeom>
                <a:ln>
                  <a:solidFill>
                    <a:srgbClr val="008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4"/>
                <p:cNvCxnSpPr/>
                <p:nvPr/>
              </p:nvCxnSpPr>
              <p:spPr>
                <a:xfrm>
                  <a:off x="8356415" y="4057422"/>
                  <a:ext cx="309400" cy="259013"/>
                </a:xfrm>
                <a:prstGeom prst="line">
                  <a:avLst/>
                </a:prstGeom>
                <a:ln>
                  <a:solidFill>
                    <a:srgbClr val="008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/>
                <p:cNvCxnSpPr/>
                <p:nvPr/>
              </p:nvCxnSpPr>
              <p:spPr>
                <a:xfrm>
                  <a:off x="8362759" y="4017081"/>
                  <a:ext cx="309400" cy="40341"/>
                </a:xfrm>
                <a:prstGeom prst="line">
                  <a:avLst/>
                </a:prstGeom>
                <a:ln>
                  <a:solidFill>
                    <a:srgbClr val="008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4" name="Group 33"/>
            <p:cNvGrpSpPr/>
            <p:nvPr/>
          </p:nvGrpSpPr>
          <p:grpSpPr>
            <a:xfrm>
              <a:off x="7356394" y="1685821"/>
              <a:ext cx="424025" cy="586474"/>
              <a:chOff x="8110856" y="4498716"/>
              <a:chExt cx="923577" cy="952399"/>
            </a:xfrm>
            <a:effectLst/>
          </p:grpSpPr>
          <p:sp>
            <p:nvSpPr>
              <p:cNvPr id="35" name="Arc 34"/>
              <p:cNvSpPr/>
              <p:nvPr/>
            </p:nvSpPr>
            <p:spPr>
              <a:xfrm rot="8506568" flipH="1">
                <a:off x="8110856" y="4498716"/>
                <a:ext cx="923577" cy="952399"/>
              </a:xfrm>
              <a:prstGeom prst="arc">
                <a:avLst>
                  <a:gd name="adj1" fmla="val 7245381"/>
                  <a:gd name="adj2" fmla="val 14187355"/>
                </a:avLst>
              </a:prstGeom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latin typeface="Arial"/>
                  <a:cs typeface="Arial"/>
                </a:endParaRPr>
              </a:p>
            </p:txBody>
          </p:sp>
          <p:cxnSp>
            <p:nvCxnSpPr>
              <p:cNvPr id="36" name="Straight Connector 35"/>
              <p:cNvCxnSpPr/>
              <p:nvPr/>
            </p:nvCxnSpPr>
            <p:spPr>
              <a:xfrm flipH="1">
                <a:off x="8218117" y="5200818"/>
                <a:ext cx="785220" cy="0"/>
              </a:xfrm>
              <a:prstGeom prst="line">
                <a:avLst/>
              </a:prstGeom>
              <a:ln w="22225">
                <a:solidFill>
                  <a:srgbClr val="008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 flipH="1">
                <a:off x="8238874" y="4553261"/>
                <a:ext cx="731520" cy="640080"/>
              </a:xfrm>
              <a:prstGeom prst="line">
                <a:avLst/>
              </a:prstGeom>
              <a:ln w="22225">
                <a:solidFill>
                  <a:srgbClr val="008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Group 37"/>
            <p:cNvGrpSpPr/>
            <p:nvPr/>
          </p:nvGrpSpPr>
          <p:grpSpPr>
            <a:xfrm>
              <a:off x="2496460" y="1509950"/>
              <a:ext cx="4706219" cy="3534745"/>
              <a:chOff x="1487607" y="2044868"/>
              <a:chExt cx="4706219" cy="3534745"/>
            </a:xfrm>
          </p:grpSpPr>
          <p:sp>
            <p:nvSpPr>
              <p:cNvPr id="39" name="Rectangle 38"/>
              <p:cNvSpPr/>
              <p:nvPr/>
            </p:nvSpPr>
            <p:spPr>
              <a:xfrm>
                <a:off x="3583930" y="3564733"/>
                <a:ext cx="520632" cy="29331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latin typeface="Arial"/>
                  <a:cs typeface="Arial"/>
                </a:endParaRPr>
              </a:p>
            </p:txBody>
          </p:sp>
          <p:pic>
            <p:nvPicPr>
              <p:cNvPr id="40" name="Picture 39" descr="By contrast, simply deregulating the F-BAR by bypassing autoinhibition causes spurious actin polymerization in solution, whic hwould not allow force generation to reshape the membrane." title="Deregulated F-BAR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56166" y="4017086"/>
                <a:ext cx="4137660" cy="1379220"/>
              </a:xfrm>
              <a:prstGeom prst="rect">
                <a:avLst/>
              </a:prstGeom>
            </p:spPr>
          </p:pic>
          <p:sp>
            <p:nvSpPr>
              <p:cNvPr id="41" name="TextBox 40"/>
              <p:cNvSpPr txBox="1"/>
              <p:nvPr/>
            </p:nvSpPr>
            <p:spPr>
              <a:xfrm rot="16200000">
                <a:off x="942181" y="4384965"/>
                <a:ext cx="1778123" cy="6111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dirty="0" smtClean="0">
                    <a:latin typeface="Arial"/>
                    <a:cs typeface="Arial"/>
                  </a:rPr>
                  <a:t>Deregulated</a:t>
                </a:r>
              </a:p>
              <a:p>
                <a:pPr algn="ctr"/>
                <a:r>
                  <a:rPr lang="en-US" sz="1200" dirty="0" smtClean="0">
                    <a:latin typeface="Arial"/>
                    <a:cs typeface="Arial"/>
                  </a:rPr>
                  <a:t>F-BAR (</a:t>
                </a:r>
                <a:r>
                  <a:rPr lang="en-US" sz="1000" dirty="0" smtClean="0">
                    <a:latin typeface="Arial"/>
                    <a:cs typeface="Arial"/>
                  </a:rPr>
                  <a:t>SNAP549</a:t>
                </a:r>
                <a:r>
                  <a:rPr lang="en-US" sz="1200" dirty="0" smtClean="0">
                    <a:latin typeface="Arial"/>
                    <a:cs typeface="Arial"/>
                  </a:rPr>
                  <a:t>)</a:t>
                </a:r>
                <a:endParaRPr lang="en-US" sz="1200" baseline="30000" dirty="0">
                  <a:latin typeface="Arial"/>
                  <a:cs typeface="Arial"/>
                </a:endParaRPr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3345478" y="3672445"/>
                <a:ext cx="476904" cy="31452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latin typeface="Arial"/>
                  <a:cs typeface="Arial"/>
                </a:endParaRPr>
              </a:p>
            </p:txBody>
          </p:sp>
          <p:pic>
            <p:nvPicPr>
              <p:cNvPr id="43" name="Picture 42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21150" y="2271602"/>
                <a:ext cx="4137660" cy="1379220"/>
              </a:xfrm>
              <a:prstGeom prst="rect">
                <a:avLst/>
              </a:prstGeom>
            </p:spPr>
          </p:pic>
          <p:sp>
            <p:nvSpPr>
              <p:cNvPr id="44" name="TextBox 43"/>
              <p:cNvSpPr txBox="1"/>
              <p:nvPr/>
            </p:nvSpPr>
            <p:spPr>
              <a:xfrm rot="16200000">
                <a:off x="985622" y="2546853"/>
                <a:ext cx="1778123" cy="7741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dirty="0" smtClean="0">
                    <a:latin typeface="Arial"/>
                    <a:cs typeface="Arial"/>
                  </a:rPr>
                  <a:t>Activated</a:t>
                </a:r>
              </a:p>
              <a:p>
                <a:pPr algn="ctr"/>
                <a:r>
                  <a:rPr lang="en-US" sz="1200" dirty="0" smtClean="0">
                    <a:latin typeface="Arial"/>
                    <a:cs typeface="Arial"/>
                  </a:rPr>
                  <a:t>F</a:t>
                </a:r>
                <a:r>
                  <a:rPr lang="en-US" sz="1200" dirty="0">
                    <a:latin typeface="Arial"/>
                    <a:cs typeface="Arial"/>
                  </a:rPr>
                  <a:t>-</a:t>
                </a:r>
                <a:r>
                  <a:rPr lang="en-US" sz="1200" dirty="0" smtClean="0">
                    <a:latin typeface="Arial"/>
                    <a:cs typeface="Arial"/>
                  </a:rPr>
                  <a:t>BAR (</a:t>
                </a:r>
                <a:r>
                  <a:rPr lang="en-US" sz="1000" dirty="0">
                    <a:latin typeface="Arial"/>
                    <a:cs typeface="Arial"/>
                  </a:rPr>
                  <a:t>SNAP549</a:t>
                </a:r>
                <a:r>
                  <a:rPr lang="en-US" sz="1200" dirty="0" smtClean="0">
                    <a:latin typeface="Arial"/>
                    <a:cs typeface="Arial"/>
                  </a:rPr>
                  <a:t>)</a:t>
                </a:r>
                <a:endParaRPr lang="en-US" sz="1200" baseline="30000" dirty="0">
                  <a:latin typeface="Arial"/>
                  <a:cs typeface="Arial"/>
                </a:endParaRPr>
              </a:p>
              <a:p>
                <a:pPr algn="ctr"/>
                <a:endParaRPr lang="en-US" sz="1200" baseline="30000" dirty="0">
                  <a:latin typeface="Arial"/>
                  <a:cs typeface="Arial"/>
                </a:endParaRPr>
              </a:p>
            </p:txBody>
          </p:sp>
        </p:grpSp>
        <p:sp>
          <p:nvSpPr>
            <p:cNvPr id="51" name="TextBox 50"/>
            <p:cNvSpPr txBox="1"/>
            <p:nvPr/>
          </p:nvSpPr>
          <p:spPr>
            <a:xfrm>
              <a:off x="7167665" y="2257769"/>
              <a:ext cx="1626038" cy="8483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latin typeface="Arial"/>
                  <a:cs typeface="Arial"/>
                </a:rPr>
                <a:t>Actin polymerization </a:t>
              </a:r>
            </a:p>
            <a:p>
              <a:r>
                <a:rPr lang="en-US" sz="1200" dirty="0" smtClean="0">
                  <a:latin typeface="Arial"/>
                  <a:cs typeface="Arial"/>
                </a:rPr>
                <a:t>at membranes</a:t>
              </a:r>
              <a:endParaRPr lang="en-US" sz="1200" dirty="0">
                <a:latin typeface="Arial"/>
                <a:cs typeface="Arial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7220413" y="3962163"/>
              <a:ext cx="1626038" cy="8483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latin typeface="Arial"/>
                  <a:cs typeface="Arial"/>
                </a:rPr>
                <a:t>Actin polymerization </a:t>
              </a:r>
            </a:p>
            <a:p>
              <a:r>
                <a:rPr lang="en-US" sz="1200" dirty="0" smtClean="0">
                  <a:latin typeface="Arial"/>
                  <a:cs typeface="Arial"/>
                </a:rPr>
                <a:t>In solution</a:t>
              </a:r>
              <a:endParaRPr lang="en-US" sz="1200" dirty="0">
                <a:latin typeface="Arial"/>
                <a:cs typeface="Arial"/>
              </a:endParaRPr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410867" y="1577994"/>
            <a:ext cx="363345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Biological membranes are deformed and shaped by proteins that assemble into higher-order scaffolds. These scaffolds target the force-generating polymerization of actin filaments to deform and shape the membrane.</a:t>
            </a:r>
          </a:p>
          <a:p>
            <a:endParaRPr lang="en-US" sz="1400" dirty="0"/>
          </a:p>
          <a:p>
            <a:r>
              <a:rPr lang="en-US" sz="1400" dirty="0" smtClean="0"/>
              <a:t>MRSEC experiments show that membrane-remodeling proteins can be maintained in an autoinhibited state, preventing spurious actin polymerization in solution. </a:t>
            </a:r>
            <a:r>
              <a:rPr lang="en-US" sz="1400" dirty="0"/>
              <a:t>R</a:t>
            </a:r>
            <a:r>
              <a:rPr lang="en-US" sz="1400" dirty="0" smtClean="0"/>
              <a:t>elease from autoinhibition by </a:t>
            </a:r>
            <a:r>
              <a:rPr lang="en-US" sz="1400" u="sng" dirty="0" smtClean="0"/>
              <a:t>multiple coincident inputs</a:t>
            </a:r>
            <a:r>
              <a:rPr lang="en-US" sz="1400" dirty="0" smtClean="0"/>
              <a:t> ensures that force is generated only at the membrane.</a:t>
            </a:r>
          </a:p>
          <a:p>
            <a:endParaRPr lang="en-US" sz="1400" dirty="0"/>
          </a:p>
          <a:p>
            <a:r>
              <a:rPr lang="en-US" sz="1400" dirty="0" smtClean="0"/>
              <a:t>These principles can be applied to nanoparticles and engineered proteins to shape membranes in a temporally and spatially controlled fashion.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24317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11861</TotalTime>
  <Words>160</Words>
  <Application>Microsoft Macintosh PowerPoint</Application>
  <PresentationFormat>On-screen Show (4:3)</PresentationFormat>
  <Paragraphs>24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News Gothic MT</vt:lpstr>
      <vt:lpstr>Wingdings 2</vt:lpstr>
      <vt:lpstr>Breeze</vt:lpstr>
      <vt:lpstr>Directing actin polymerization to membranes</vt:lpstr>
    </vt:vector>
  </TitlesOfParts>
  <Manager/>
  <Company/>
  <LinksUpToDate>false</LinksUpToDate>
  <SharedDoc>false</SharedDoc>
  <HyperlinkBase/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rob</dc:creator>
  <cp:keywords/>
  <dc:description/>
  <cp:lastModifiedBy>Divya Abhat</cp:lastModifiedBy>
  <cp:revision>25</cp:revision>
  <cp:lastPrinted>2016-08-01T15:14:13Z</cp:lastPrinted>
  <dcterms:created xsi:type="dcterms:W3CDTF">2016-07-19T18:16:54Z</dcterms:created>
  <dcterms:modified xsi:type="dcterms:W3CDTF">2017-06-21T14:48:11Z</dcterms:modified>
  <cp:category/>
</cp:coreProperties>
</file>