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8" autoAdjust="0"/>
    <p:restoredTop sz="83283"/>
  </p:normalViewPr>
  <p:slideViewPr>
    <p:cSldViewPr snapToGrid="0" snapToObjects="1">
      <p:cViewPr varScale="1">
        <p:scale>
          <a:sx n="89" d="100"/>
          <a:sy n="89" d="100"/>
        </p:scale>
        <p:origin x="254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8880430-172E-4EF7-9D90-0D69020E3279}" type="datetimeFigureOut">
              <a:rPr lang="en-US" smtClean="0"/>
              <a:t>5/25/19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548DDB0-C73D-45AD-AC9A-54976382AA54}" type="slidenum">
              <a:rPr lang="en-US" smtClean="0"/>
              <a:t>‹#›</a:t>
            </a:fld>
            <a:endParaRPr lang="en-US"/>
          </a:p>
        </p:txBody>
      </p:sp>
    </p:spTree>
    <p:extLst>
      <p:ext uri="{BB962C8B-B14F-4D97-AF65-F5344CB8AC3E}">
        <p14:creationId xmlns:p14="http://schemas.microsoft.com/office/powerpoint/2010/main" val="55048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8DDB0-C73D-45AD-AC9A-54976382AA54}" type="slidenum">
              <a:rPr lang="en-US" smtClean="0"/>
              <a:t>1</a:t>
            </a:fld>
            <a:endParaRPr lang="en-US"/>
          </a:p>
        </p:txBody>
      </p:sp>
    </p:spTree>
    <p:extLst>
      <p:ext uri="{BB962C8B-B14F-4D97-AF65-F5344CB8AC3E}">
        <p14:creationId xmlns:p14="http://schemas.microsoft.com/office/powerpoint/2010/main" val="267612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5/25/19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sz="1800" b="1" dirty="0">
                <a:solidFill>
                  <a:schemeClr val="tx1"/>
                </a:solidFill>
              </a:rPr>
              <a:t>Rheology of active isotropic gels</a:t>
            </a:r>
          </a:p>
        </p:txBody>
      </p:sp>
      <p:sp>
        <p:nvSpPr>
          <p:cNvPr id="7" name="Rectangle 6"/>
          <p:cNvSpPr/>
          <p:nvPr/>
        </p:nvSpPr>
        <p:spPr>
          <a:xfrm>
            <a:off x="4349751" y="991576"/>
            <a:ext cx="4794250" cy="507831"/>
          </a:xfrm>
          <a:prstGeom prst="rect">
            <a:avLst/>
          </a:prstGeom>
        </p:spPr>
        <p:txBody>
          <a:bodyPr wrap="square" anchor="ctr">
            <a:spAutoFit/>
          </a:bodyPr>
          <a:lstStyle/>
          <a:p>
            <a:r>
              <a:rPr lang="en-US" sz="900" b="1" baseline="30000" dirty="0">
                <a:solidFill>
                  <a:schemeClr val="bg1"/>
                </a:solidFill>
              </a:rPr>
              <a:t>1</a:t>
            </a:r>
            <a:r>
              <a:rPr lang="en-US" sz="900" b="1" dirty="0">
                <a:solidFill>
                  <a:schemeClr val="bg1"/>
                </a:solidFill>
              </a:rPr>
              <a:t>D. Gagnon, </a:t>
            </a:r>
            <a:r>
              <a:rPr lang="en-US" sz="900" b="1" baseline="30000" dirty="0">
                <a:solidFill>
                  <a:schemeClr val="bg1"/>
                </a:solidFill>
              </a:rPr>
              <a:t>1</a:t>
            </a:r>
            <a:r>
              <a:rPr lang="en-US" sz="900" b="1" dirty="0">
                <a:solidFill>
                  <a:schemeClr val="bg1"/>
                </a:solidFill>
              </a:rPr>
              <a:t>C. </a:t>
            </a:r>
            <a:r>
              <a:rPr lang="en-US" sz="900" b="1" dirty="0" err="1">
                <a:solidFill>
                  <a:schemeClr val="bg1"/>
                </a:solidFill>
              </a:rPr>
              <a:t>Dessii</a:t>
            </a:r>
            <a:r>
              <a:rPr lang="en-US" sz="900" b="1" dirty="0">
                <a:solidFill>
                  <a:schemeClr val="bg1"/>
                </a:solidFill>
              </a:rPr>
              <a:t>, </a:t>
            </a:r>
            <a:r>
              <a:rPr lang="en-US" sz="900" b="1" baseline="30000" dirty="0">
                <a:solidFill>
                  <a:schemeClr val="bg1"/>
                </a:solidFill>
              </a:rPr>
              <a:t>2</a:t>
            </a:r>
            <a:r>
              <a:rPr lang="en-US" sz="900" b="1" dirty="0">
                <a:solidFill>
                  <a:schemeClr val="bg1"/>
                </a:solidFill>
              </a:rPr>
              <a:t>J. </a:t>
            </a:r>
            <a:r>
              <a:rPr lang="en-US" sz="900" b="1" dirty="0" err="1">
                <a:solidFill>
                  <a:schemeClr val="bg1"/>
                </a:solidFill>
              </a:rPr>
              <a:t>Berezney</a:t>
            </a:r>
            <a:r>
              <a:rPr lang="en-US" sz="900" b="1" dirty="0">
                <a:solidFill>
                  <a:schemeClr val="bg1"/>
                </a:solidFill>
              </a:rPr>
              <a:t>, </a:t>
            </a:r>
            <a:r>
              <a:rPr lang="en-US" sz="900" b="1" baseline="30000" dirty="0">
                <a:solidFill>
                  <a:schemeClr val="bg1"/>
                </a:solidFill>
              </a:rPr>
              <a:t>3</a:t>
            </a:r>
            <a:r>
              <a:rPr lang="en-US" sz="900" b="1" dirty="0">
                <a:solidFill>
                  <a:schemeClr val="bg1"/>
                </a:solidFill>
              </a:rPr>
              <a:t>R. </a:t>
            </a:r>
            <a:r>
              <a:rPr lang="en-US" sz="900" b="1" dirty="0" err="1">
                <a:solidFill>
                  <a:schemeClr val="bg1"/>
                </a:solidFill>
              </a:rPr>
              <a:t>Boros</a:t>
            </a:r>
            <a:r>
              <a:rPr lang="en-US" sz="900" b="1" dirty="0">
                <a:solidFill>
                  <a:schemeClr val="bg1"/>
                </a:solidFill>
              </a:rPr>
              <a:t>, </a:t>
            </a:r>
            <a:r>
              <a:rPr lang="en-US" sz="900" b="1" baseline="30000" dirty="0">
                <a:solidFill>
                  <a:schemeClr val="bg1"/>
                </a:solidFill>
              </a:rPr>
              <a:t>2,3</a:t>
            </a:r>
            <a:r>
              <a:rPr lang="en-US" sz="900" b="1" dirty="0">
                <a:solidFill>
                  <a:schemeClr val="bg1"/>
                </a:solidFill>
              </a:rPr>
              <a:t>Z. Dogic, </a:t>
            </a:r>
            <a:r>
              <a:rPr lang="en-US" sz="900" b="1" baseline="30000" dirty="0">
                <a:solidFill>
                  <a:schemeClr val="bg1"/>
                </a:solidFill>
              </a:rPr>
              <a:t>1</a:t>
            </a:r>
            <a:r>
              <a:rPr lang="en-US" sz="900" b="1" dirty="0">
                <a:solidFill>
                  <a:schemeClr val="bg1"/>
                </a:solidFill>
              </a:rPr>
              <a:t>D. Blair </a:t>
            </a:r>
          </a:p>
          <a:p>
            <a:r>
              <a:rPr lang="en-US" sz="900" b="1" baseline="30000" dirty="0">
                <a:solidFill>
                  <a:schemeClr val="bg1"/>
                </a:solidFill>
              </a:rPr>
              <a:t>1</a:t>
            </a:r>
            <a:r>
              <a:rPr lang="en-US" sz="900" b="1" dirty="0">
                <a:solidFill>
                  <a:schemeClr val="bg1"/>
                </a:solidFill>
              </a:rPr>
              <a:t>Georgetown University, </a:t>
            </a:r>
            <a:r>
              <a:rPr lang="en-US" sz="900" b="1" baseline="30000" dirty="0">
                <a:solidFill>
                  <a:schemeClr val="bg1"/>
                </a:solidFill>
              </a:rPr>
              <a:t>2</a:t>
            </a:r>
            <a:r>
              <a:rPr lang="en-US" sz="900" b="1" dirty="0">
                <a:solidFill>
                  <a:schemeClr val="bg1"/>
                </a:solidFill>
              </a:rPr>
              <a:t>Brandeis University , </a:t>
            </a:r>
            <a:r>
              <a:rPr lang="en-US" sz="900" b="1" baseline="30000" dirty="0">
                <a:solidFill>
                  <a:schemeClr val="bg1"/>
                </a:solidFill>
              </a:rPr>
              <a:t>3</a:t>
            </a:r>
            <a:r>
              <a:rPr lang="en-US" sz="900" b="1" dirty="0">
                <a:solidFill>
                  <a:schemeClr val="bg1"/>
                </a:solidFill>
              </a:rPr>
              <a:t>UCSB, </a:t>
            </a:r>
            <a:endParaRPr lang="en-US" sz="900" b="1" baseline="30000" dirty="0">
              <a:solidFill>
                <a:schemeClr val="bg1"/>
              </a:solidFill>
            </a:endParaRPr>
          </a:p>
          <a:p>
            <a:endParaRPr lang="en-US" sz="9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 MRSEC 1420382</a:t>
            </a:r>
          </a:p>
        </p:txBody>
      </p:sp>
      <p:sp>
        <p:nvSpPr>
          <p:cNvPr id="9" name="Text Box 28"/>
          <p:cNvSpPr txBox="1">
            <a:spLocks noChangeArrowheads="1"/>
          </p:cNvSpPr>
          <p:nvPr/>
        </p:nvSpPr>
        <p:spPr bwMode="auto">
          <a:xfrm>
            <a:off x="228086" y="1141047"/>
            <a:ext cx="365057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t>Cytoplasmic flows, bacterial colonies, and algal blooms are ubiquitous examples of active</a:t>
            </a:r>
          </a:p>
          <a:p>
            <a:r>
              <a:rPr lang="en-US" sz="1200" dirty="0"/>
              <a:t>suspensions assembled from self-propelled particles, which internally inject energy into their suspending medium and, at sufficient concentrations, can produce large-scale flows. Linking macroscale material properties of active suspension to their underlying microscopic dynamics is a key challenge to describing these materials. Relying on the unique properties of microtubule based active matter and state of the art rheological techniques we measured the shear-rate-dependent viscosity, yield stress, and local dynamics of a model active suspension, while simultaneously quantifying their microscopy dynamics and autonomous flows. Our microtubule suspensions form a transient network with long-range mechanical contacts mediated by motor proteins and are best described as active gels. We find that activity coupled with external shear dramatically alters their apparent viscosity. We develop a simple model to explain the fundamental connection between an external deformation and microscopic dynamics that produce an anomalous mechanical response in active gels.</a:t>
            </a:r>
          </a:p>
        </p:txBody>
      </p:sp>
      <p:sp>
        <p:nvSpPr>
          <p:cNvPr id="11" name="Rectangle 37"/>
          <p:cNvSpPr>
            <a:spLocks noChangeArrowheads="1"/>
          </p:cNvSpPr>
          <p:nvPr/>
        </p:nvSpPr>
        <p:spPr bwMode="auto">
          <a:xfrm>
            <a:off x="4063395" y="1727885"/>
            <a:ext cx="4680555" cy="4491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TextBox 2"/>
          <p:cNvSpPr txBox="1"/>
          <p:nvPr/>
        </p:nvSpPr>
        <p:spPr>
          <a:xfrm>
            <a:off x="4312684" y="4219261"/>
            <a:ext cx="4076700" cy="1785104"/>
          </a:xfrm>
          <a:prstGeom prst="rect">
            <a:avLst/>
          </a:prstGeom>
          <a:noFill/>
        </p:spPr>
        <p:txBody>
          <a:bodyPr wrap="square" rtlCol="0">
            <a:spAutoFit/>
          </a:bodyPr>
          <a:lstStyle/>
          <a:p>
            <a:pPr algn="just"/>
            <a:r>
              <a:rPr lang="en-US" sz="1100" b="1" dirty="0"/>
              <a:t>Structure and rheology of active gels: </a:t>
            </a:r>
            <a:r>
              <a:rPr lang="en-US" sz="1100" dirty="0"/>
              <a:t>(left) A confocal reconstruction of an active gels composed of continuously rearranging extensile microtubule bundles that is driven by continuous input of energy through the motion of molecular motors. (right) Effective viscosity of a microtubule based active gels for three different ATP concentrations which controls the speed at which kinesin motors slide microtubules apart. The dashed lines represent a molecular model that explains the peak in the sample viscosity  without any adjustable parameters. </a:t>
            </a:r>
            <a:endParaRPr lang="fr-FR" sz="1100" dirty="0"/>
          </a:p>
        </p:txBody>
      </p:sp>
      <p:sp>
        <p:nvSpPr>
          <p:cNvPr id="14" name="TextBox 13">
            <a:extLst>
              <a:ext uri="{FF2B5EF4-FFF2-40B4-BE49-F238E27FC236}">
                <a16:creationId xmlns:a16="http://schemas.microsoft.com/office/drawing/2014/main" id="{ECB3EFD1-2706-FB47-A2B7-A474D9842801}"/>
              </a:ext>
            </a:extLst>
          </p:cNvPr>
          <p:cNvSpPr txBox="1"/>
          <p:nvPr/>
        </p:nvSpPr>
        <p:spPr>
          <a:xfrm>
            <a:off x="3878664" y="512465"/>
            <a:ext cx="184731" cy="369332"/>
          </a:xfrm>
          <a:prstGeom prst="rect">
            <a:avLst/>
          </a:prstGeom>
          <a:noFill/>
        </p:spPr>
        <p:txBody>
          <a:bodyPr wrap="none" rtlCol="0">
            <a:spAutoFit/>
          </a:bodyPr>
          <a:lstStyle/>
          <a:p>
            <a:endParaRPr lang="en-US" dirty="0"/>
          </a:p>
        </p:txBody>
      </p:sp>
      <p:pic>
        <p:nvPicPr>
          <p:cNvPr id="5" name="Picture 4" descr="The figure on the left shows a fibrous percolating three dimensional network of filamentous microtubule bundles that is acquired with confocal microscopy. " title="Structure and rheology of active gels">
            <a:extLst>
              <a:ext uri="{FF2B5EF4-FFF2-40B4-BE49-F238E27FC236}">
                <a16:creationId xmlns:a16="http://schemas.microsoft.com/office/drawing/2014/main" id="{E74CE565-BC80-4C4C-843C-5D849108F6FC}"/>
              </a:ext>
            </a:extLst>
          </p:cNvPr>
          <p:cNvPicPr>
            <a:picLocks noChangeAspect="1"/>
          </p:cNvPicPr>
          <p:nvPr/>
        </p:nvPicPr>
        <p:blipFill rotWithShape="1">
          <a:blip r:embed="rId3"/>
          <a:srcRect l="16733" t="12858" r="19779" b="12093"/>
          <a:stretch/>
        </p:blipFill>
        <p:spPr>
          <a:xfrm>
            <a:off x="4063395" y="1727884"/>
            <a:ext cx="2484762" cy="2276384"/>
          </a:xfrm>
          <a:prstGeom prst="rect">
            <a:avLst/>
          </a:prstGeom>
        </p:spPr>
      </p:pic>
      <p:pic>
        <p:nvPicPr>
          <p:cNvPr id="16" name="Picture 15" descr="The plot on the right shows viscosity of the microtubule based gels as a function of applied shear rate. The data is taken for three different ATP concentrations (14 micromolar, 57 micromolar and 1425 micromolar), which determines the speed of kinesin motors walking along a microtubule. The viscosity for smallest ATP concentration decreases continuously with shear rate. In comparison, the viscosity of the samples at higher ATP concentrations first increase with increasing shear rates and have a well defined peak. Above a certain shear rate their viscosities start to decrease." title="Structure and rheology of active gels part 2">
            <a:extLst>
              <a:ext uri="{FF2B5EF4-FFF2-40B4-BE49-F238E27FC236}">
                <a16:creationId xmlns:a16="http://schemas.microsoft.com/office/drawing/2014/main" id="{2DF06C17-A901-D64F-8180-FCC53D7741C3}"/>
              </a:ext>
            </a:extLst>
          </p:cNvPr>
          <p:cNvPicPr>
            <a:picLocks noChangeAspect="1"/>
          </p:cNvPicPr>
          <p:nvPr/>
        </p:nvPicPr>
        <p:blipFill>
          <a:blip r:embed="rId4"/>
          <a:stretch>
            <a:fillRect/>
          </a:stretch>
        </p:blipFill>
        <p:spPr>
          <a:xfrm>
            <a:off x="6351034" y="1727883"/>
            <a:ext cx="2392916" cy="2276384"/>
          </a:xfrm>
          <a:prstGeom prst="rect">
            <a:avLst/>
          </a:prstGeom>
        </p:spPr>
      </p:pic>
    </p:spTree>
    <p:extLst>
      <p:ext uri="{BB962C8B-B14F-4D97-AF65-F5344CB8AC3E}">
        <p14:creationId xmlns:p14="http://schemas.microsoft.com/office/powerpoint/2010/main" val="2943241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12912</TotalTime>
  <Words>296</Words>
  <Application>Microsoft Macintosh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Rheology of active isotropic gels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Seth Fradem</cp:lastModifiedBy>
  <cp:revision>50</cp:revision>
  <cp:lastPrinted>2016-08-01T15:14:13Z</cp:lastPrinted>
  <dcterms:created xsi:type="dcterms:W3CDTF">2016-07-19T18:16:54Z</dcterms:created>
  <dcterms:modified xsi:type="dcterms:W3CDTF">2019-05-25T21:38:53Z</dcterms:modified>
</cp:coreProperties>
</file>