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8" r:id="rId2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15" autoAdjust="0"/>
    <p:restoredTop sz="94668"/>
  </p:normalViewPr>
  <p:slideViewPr>
    <p:cSldViewPr snapToGrid="0" snapToObjects="1">
      <p:cViewPr varScale="1">
        <p:scale>
          <a:sx n="101" d="100"/>
          <a:sy n="101" d="100"/>
        </p:scale>
        <p:origin x="212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880430-172E-4EF7-9D90-0D69020E3279}" type="datetimeFigureOut">
              <a:rPr lang="en-US" smtClean="0"/>
              <a:t>5/22/19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48DDB0-C73D-45AD-AC9A-54976382A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488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Include a technical</a:t>
            </a:r>
            <a:r>
              <a:rPr lang="en-US" baseline="0" dirty="0"/>
              <a:t> description of the work here in the Notes section.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48DDB0-C73D-45AD-AC9A-54976382AA5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795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9748" y="1995294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9747" y="3956266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5/22/19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9929" y="-26103"/>
            <a:ext cx="5281622" cy="803189"/>
          </a:xfrm>
        </p:spPr>
        <p:txBody>
          <a:bodyPr/>
          <a:lstStyle>
            <a:lvl1pPr algn="l">
              <a:defRPr sz="20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5/22/19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513" y="25655"/>
            <a:ext cx="5795584" cy="731178"/>
          </a:xfrm>
        </p:spPr>
        <p:txBody>
          <a:bodyPr/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5/22/19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5/22/19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036" y="240822"/>
            <a:ext cx="5797964" cy="504198"/>
          </a:xfrm>
        </p:spPr>
        <p:txBody>
          <a:bodyPr/>
          <a:lstStyle>
            <a:lvl1pPr algn="l"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6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6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5/22/19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g"/><Relationship Id="rId12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6.jp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5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AA67AA0-DEF6-D741-AF0E-1BCF8203E1C0}" type="datetimeFigureOut">
              <a:rPr lang="en-US" smtClean="0"/>
              <a:t>5/22/19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DMR Templates BMAT.jp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DMR Templates MMN.jp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 descr="DMR Templates CER.jp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 descr="DMR Templates CMMT.jp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DMR Templates D.jp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1" descr="DMR Templates 88P.jp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5" r:id="rId3"/>
    <p:sldLayoutId id="2147483664" r:id="rId4"/>
    <p:sldLayoutId id="2147483666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036" y="110532"/>
            <a:ext cx="5797964" cy="803867"/>
          </a:xfrm>
        </p:spPr>
        <p:txBody>
          <a:bodyPr anchor="ctr"/>
          <a:lstStyle/>
          <a:p>
            <a:r>
              <a:rPr lang="en-US" sz="1800" b="1" dirty="0" err="1">
                <a:solidFill>
                  <a:schemeClr val="tx1"/>
                </a:solidFill>
              </a:rPr>
              <a:t>Disclination</a:t>
            </a:r>
            <a:r>
              <a:rPr lang="en-US" sz="1800" b="1" dirty="0">
                <a:solidFill>
                  <a:schemeClr val="tx1"/>
                </a:solidFill>
              </a:rPr>
              <a:t> loops in 3D Active </a:t>
            </a:r>
            <a:r>
              <a:rPr lang="en-US" sz="1800" b="1" dirty="0" err="1">
                <a:solidFill>
                  <a:schemeClr val="tx1"/>
                </a:solidFill>
              </a:rPr>
              <a:t>Nematics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49751" y="991576"/>
            <a:ext cx="4794250" cy="5078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</a:rPr>
              <a:t>G. Duclos</a:t>
            </a:r>
            <a:r>
              <a:rPr lang="en-US" sz="900" b="1" baseline="30000" dirty="0">
                <a:solidFill>
                  <a:schemeClr val="bg1"/>
                </a:solidFill>
              </a:rPr>
              <a:t>4</a:t>
            </a:r>
            <a:r>
              <a:rPr lang="en-US" sz="900" b="1" dirty="0">
                <a:solidFill>
                  <a:schemeClr val="bg1"/>
                </a:solidFill>
              </a:rPr>
              <a:t>, D. Beller</a:t>
            </a:r>
            <a:r>
              <a:rPr lang="en-US" sz="900" b="1" baseline="30000" dirty="0">
                <a:solidFill>
                  <a:schemeClr val="bg1"/>
                </a:solidFill>
              </a:rPr>
              <a:t>2</a:t>
            </a:r>
            <a:r>
              <a:rPr lang="en-US" sz="900" b="1" dirty="0">
                <a:solidFill>
                  <a:schemeClr val="bg1"/>
                </a:solidFill>
              </a:rPr>
              <a:t>, R. Adkins</a:t>
            </a:r>
            <a:r>
              <a:rPr lang="en-US" sz="900" b="1" baseline="30000" dirty="0">
                <a:solidFill>
                  <a:schemeClr val="bg1"/>
                </a:solidFill>
              </a:rPr>
              <a:t>1</a:t>
            </a:r>
            <a:r>
              <a:rPr lang="en-US" sz="900" b="1" dirty="0">
                <a:solidFill>
                  <a:schemeClr val="bg1"/>
                </a:solidFill>
              </a:rPr>
              <a:t>, M. Varghese</a:t>
            </a:r>
            <a:r>
              <a:rPr lang="en-US" sz="900" b="1" baseline="30000" dirty="0">
                <a:solidFill>
                  <a:schemeClr val="bg1"/>
                </a:solidFill>
              </a:rPr>
              <a:t>4 </a:t>
            </a:r>
            <a:r>
              <a:rPr lang="en-US" sz="900" b="1" dirty="0">
                <a:solidFill>
                  <a:schemeClr val="bg1"/>
                </a:solidFill>
              </a:rPr>
              <a:t>, M.  Peterson</a:t>
            </a:r>
            <a:r>
              <a:rPr lang="en-US" sz="900" b="1" baseline="30000" dirty="0">
                <a:solidFill>
                  <a:schemeClr val="bg1"/>
                </a:solidFill>
              </a:rPr>
              <a:t>4, </a:t>
            </a:r>
            <a:r>
              <a:rPr lang="en-US" sz="900" b="1" dirty="0">
                <a:solidFill>
                  <a:schemeClr val="bg1"/>
                </a:solidFill>
              </a:rPr>
              <a:t>Arv. Baskaran</a:t>
            </a:r>
            <a:r>
              <a:rPr lang="en-US" sz="900" b="1" baseline="30000" dirty="0">
                <a:solidFill>
                  <a:schemeClr val="bg1"/>
                </a:solidFill>
              </a:rPr>
              <a:t>4</a:t>
            </a:r>
            <a:r>
              <a:rPr lang="en-US" sz="900" b="1" dirty="0">
                <a:solidFill>
                  <a:schemeClr val="bg1"/>
                </a:solidFill>
              </a:rPr>
              <a:t>, R. Pelcovitz</a:t>
            </a:r>
            <a:r>
              <a:rPr lang="en-US" sz="900" b="1" baseline="30000" dirty="0">
                <a:solidFill>
                  <a:schemeClr val="bg1"/>
                </a:solidFill>
              </a:rPr>
              <a:t>3</a:t>
            </a:r>
            <a:r>
              <a:rPr lang="en-US" sz="900" b="1" dirty="0">
                <a:solidFill>
                  <a:schemeClr val="bg1"/>
                </a:solidFill>
              </a:rPr>
              <a:t>, T. Powers</a:t>
            </a:r>
            <a:r>
              <a:rPr lang="en-US" sz="900" b="1" baseline="30000" dirty="0">
                <a:solidFill>
                  <a:schemeClr val="bg1"/>
                </a:solidFill>
              </a:rPr>
              <a:t>3</a:t>
            </a:r>
            <a:r>
              <a:rPr lang="en-US" sz="900" b="1" dirty="0">
                <a:solidFill>
                  <a:schemeClr val="bg1"/>
                </a:solidFill>
              </a:rPr>
              <a:t>, S. Streichan</a:t>
            </a:r>
            <a:r>
              <a:rPr lang="en-US" sz="900" b="1" baseline="30000" dirty="0">
                <a:solidFill>
                  <a:schemeClr val="bg1"/>
                </a:solidFill>
              </a:rPr>
              <a:t>1</a:t>
            </a:r>
            <a:r>
              <a:rPr lang="en-US" sz="900" b="1" dirty="0">
                <a:solidFill>
                  <a:schemeClr val="bg1"/>
                </a:solidFill>
              </a:rPr>
              <a:t>, Ap. Baskaran</a:t>
            </a:r>
            <a:r>
              <a:rPr lang="en-US" sz="900" b="1" baseline="30000" dirty="0">
                <a:solidFill>
                  <a:schemeClr val="bg1"/>
                </a:solidFill>
              </a:rPr>
              <a:t>4</a:t>
            </a:r>
            <a:r>
              <a:rPr lang="en-US" sz="900" b="1" dirty="0">
                <a:solidFill>
                  <a:schemeClr val="bg1"/>
                </a:solidFill>
              </a:rPr>
              <a:t>, M.F. Hagan</a:t>
            </a:r>
            <a:r>
              <a:rPr lang="en-US" sz="900" b="1" baseline="30000" dirty="0">
                <a:solidFill>
                  <a:schemeClr val="bg1"/>
                </a:solidFill>
              </a:rPr>
              <a:t>4</a:t>
            </a:r>
            <a:r>
              <a:rPr lang="en-US" sz="900" b="1" dirty="0">
                <a:solidFill>
                  <a:schemeClr val="bg1"/>
                </a:solidFill>
              </a:rPr>
              <a:t>, Z. Dogic</a:t>
            </a:r>
            <a:r>
              <a:rPr lang="en-US" sz="900" b="1" baseline="30000" dirty="0">
                <a:solidFill>
                  <a:schemeClr val="bg1"/>
                </a:solidFill>
              </a:rPr>
              <a:t>1</a:t>
            </a:r>
            <a:endParaRPr lang="en-US" sz="900" b="1" dirty="0">
              <a:solidFill>
                <a:schemeClr val="bg1"/>
              </a:solidFill>
            </a:endParaRPr>
          </a:p>
          <a:p>
            <a:r>
              <a:rPr lang="en-US" sz="900" b="1" baseline="30000" dirty="0">
                <a:solidFill>
                  <a:schemeClr val="bg1"/>
                </a:solidFill>
              </a:rPr>
              <a:t>1</a:t>
            </a:r>
            <a:r>
              <a:rPr lang="en-US" sz="900" b="1" dirty="0">
                <a:solidFill>
                  <a:schemeClr val="bg1"/>
                </a:solidFill>
              </a:rPr>
              <a:t>UCSB, </a:t>
            </a:r>
            <a:r>
              <a:rPr lang="en-US" sz="900" b="1" baseline="30000" dirty="0">
                <a:solidFill>
                  <a:schemeClr val="bg1"/>
                </a:solidFill>
              </a:rPr>
              <a:t>2</a:t>
            </a:r>
            <a:r>
              <a:rPr lang="en-US" sz="900" b="1" dirty="0">
                <a:solidFill>
                  <a:schemeClr val="bg1"/>
                </a:solidFill>
              </a:rPr>
              <a:t>UC Merced, </a:t>
            </a:r>
            <a:r>
              <a:rPr lang="en-US" sz="900" b="1" baseline="30000" dirty="0">
                <a:solidFill>
                  <a:schemeClr val="bg1"/>
                </a:solidFill>
              </a:rPr>
              <a:t>3</a:t>
            </a:r>
            <a:r>
              <a:rPr lang="en-US" sz="900" b="1" dirty="0">
                <a:solidFill>
                  <a:schemeClr val="bg1"/>
                </a:solidFill>
              </a:rPr>
              <a:t>Brown University, </a:t>
            </a:r>
            <a:r>
              <a:rPr lang="en-US" sz="900" b="1" baseline="30000" dirty="0">
                <a:solidFill>
                  <a:schemeClr val="bg1"/>
                </a:solidFill>
              </a:rPr>
              <a:t>4</a:t>
            </a:r>
            <a:r>
              <a:rPr lang="en-US" sz="900" b="1" dirty="0">
                <a:solidFill>
                  <a:schemeClr val="bg1"/>
                </a:solidFill>
              </a:rPr>
              <a:t>Brandeis University</a:t>
            </a:r>
          </a:p>
        </p:txBody>
      </p:sp>
      <p:sp>
        <p:nvSpPr>
          <p:cNvPr id="8" name="Rectangle 7"/>
          <p:cNvSpPr/>
          <p:nvPr/>
        </p:nvSpPr>
        <p:spPr>
          <a:xfrm>
            <a:off x="152400" y="346918"/>
            <a:ext cx="2759824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DMR MRSEC 1420382</a:t>
            </a:r>
          </a:p>
        </p:txBody>
      </p:sp>
      <p:sp>
        <p:nvSpPr>
          <p:cNvPr id="9" name="Text Box 28"/>
          <p:cNvSpPr txBox="1">
            <a:spLocks noChangeArrowheads="1"/>
          </p:cNvSpPr>
          <p:nvPr/>
        </p:nvSpPr>
        <p:spPr bwMode="auto">
          <a:xfrm>
            <a:off x="457200" y="1724523"/>
            <a:ext cx="389255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1200" dirty="0"/>
              <a:t>Current active matter systems, such as self propelled colloids or migrating cells, are inherently 2D, which limits the potential engineering applications. Brandeis developed the first 3D active </a:t>
            </a:r>
            <a:r>
              <a:rPr lang="en-US" sz="1200" dirty="0" err="1"/>
              <a:t>nematic</a:t>
            </a:r>
            <a:r>
              <a:rPr lang="en-US" sz="1200" dirty="0"/>
              <a:t> material by mixing an isotropic active fluid (Microtubules + kinesin motors) with a passive </a:t>
            </a:r>
            <a:r>
              <a:rPr lang="en-US" sz="1200" dirty="0" err="1"/>
              <a:t>nematic</a:t>
            </a:r>
            <a:r>
              <a:rPr lang="en-US" sz="1200" dirty="0"/>
              <a:t> colloidal liquid crystal (</a:t>
            </a:r>
            <a:r>
              <a:rPr lang="en-US" sz="1200" dirty="0" err="1"/>
              <a:t>fd</a:t>
            </a:r>
            <a:r>
              <a:rPr lang="en-US" sz="1200" dirty="0"/>
              <a:t> viruses). Using </a:t>
            </a:r>
            <a:r>
              <a:rPr lang="en-US" sz="1200" dirty="0" err="1"/>
              <a:t>multiview</a:t>
            </a:r>
            <a:r>
              <a:rPr lang="en-US" sz="1200" dirty="0"/>
              <a:t> light sheet microscopy, they explored the structure and the dynamics of topological defects in a 3D active </a:t>
            </a:r>
            <a:r>
              <a:rPr lang="en-US" sz="1200" dirty="0" err="1"/>
              <a:t>nematic</a:t>
            </a:r>
            <a:r>
              <a:rPr lang="en-US" sz="1200" dirty="0"/>
              <a:t>. </a:t>
            </a:r>
          </a:p>
          <a:p>
            <a:pPr algn="just" eaLnBrk="1" hangingPunct="1"/>
            <a:endParaRPr lang="en-US" sz="1200" dirty="0"/>
          </a:p>
          <a:p>
            <a:pPr algn="just" eaLnBrk="1" hangingPunct="1"/>
            <a:r>
              <a:rPr lang="fr-FR" sz="1200" dirty="0" err="1"/>
              <a:t>Both</a:t>
            </a:r>
            <a:r>
              <a:rPr lang="fr-FR" sz="1200" dirty="0"/>
              <a:t> </a:t>
            </a:r>
            <a:r>
              <a:rPr lang="fr-FR" sz="1200" dirty="0" err="1"/>
              <a:t>experiments</a:t>
            </a:r>
            <a:r>
              <a:rPr lang="fr-FR" sz="1200" dirty="0"/>
              <a:t> and 3D </a:t>
            </a:r>
            <a:r>
              <a:rPr lang="fr-FR" sz="1200" dirty="0" err="1"/>
              <a:t>hydrodynamic</a:t>
            </a:r>
            <a:r>
              <a:rPr lang="fr-FR" sz="1200" dirty="0"/>
              <a:t> simulations </a:t>
            </a:r>
            <a:r>
              <a:rPr lang="fr-FR" sz="1200" dirty="0" err="1"/>
              <a:t>suggest</a:t>
            </a:r>
            <a:r>
              <a:rPr lang="fr-FR" sz="1200" dirty="0"/>
              <a:t> </a:t>
            </a:r>
            <a:r>
              <a:rPr lang="fr-FR" sz="1200" dirty="0" err="1"/>
              <a:t>that</a:t>
            </a:r>
            <a:r>
              <a:rPr lang="fr-FR" sz="1200" dirty="0"/>
              <a:t> </a:t>
            </a:r>
            <a:r>
              <a:rPr lang="fr-FR" sz="1200" dirty="0" err="1"/>
              <a:t>topological</a:t>
            </a:r>
            <a:r>
              <a:rPr lang="fr-FR" sz="1200" dirty="0"/>
              <a:t> </a:t>
            </a:r>
            <a:r>
              <a:rPr lang="fr-FR" sz="1200" dirty="0" err="1"/>
              <a:t>defects</a:t>
            </a:r>
            <a:r>
              <a:rPr lang="fr-FR" sz="1200" dirty="0"/>
              <a:t> in the turbulent </a:t>
            </a:r>
            <a:r>
              <a:rPr lang="fr-FR" sz="1200" dirty="0" err="1"/>
              <a:t>regime</a:t>
            </a:r>
            <a:r>
              <a:rPr lang="fr-FR" sz="1200" dirty="0"/>
              <a:t> are </a:t>
            </a:r>
            <a:r>
              <a:rPr lang="fr-FR" sz="1200" dirty="0" err="1"/>
              <a:t>curvilinear</a:t>
            </a:r>
            <a:r>
              <a:rPr lang="fr-FR" sz="1200" dirty="0"/>
              <a:t>. The </a:t>
            </a:r>
            <a:r>
              <a:rPr lang="fr-FR" sz="1200" dirty="0" err="1"/>
              <a:t>defects</a:t>
            </a:r>
            <a:r>
              <a:rPr lang="fr-FR" sz="1200" dirty="0"/>
              <a:t> </a:t>
            </a:r>
            <a:r>
              <a:rPr lang="fr-FR" sz="1200" dirty="0" err="1"/>
              <a:t>form</a:t>
            </a:r>
            <a:r>
              <a:rPr lang="fr-FR" sz="1200" dirty="0"/>
              <a:t> a </a:t>
            </a:r>
            <a:r>
              <a:rPr lang="fr-FR" sz="1200" dirty="0" err="1"/>
              <a:t>complex</a:t>
            </a:r>
            <a:r>
              <a:rPr lang="fr-FR" sz="1200" dirty="0"/>
              <a:t> network of </a:t>
            </a:r>
            <a:r>
              <a:rPr lang="fr-FR" sz="1200" dirty="0" err="1"/>
              <a:t>lines</a:t>
            </a:r>
            <a:r>
              <a:rPr lang="fr-FR" sz="1200" dirty="0"/>
              <a:t> and </a:t>
            </a:r>
            <a:r>
              <a:rPr lang="fr-FR" sz="1200" dirty="0" err="1"/>
              <a:t>closed</a:t>
            </a:r>
            <a:r>
              <a:rPr lang="fr-FR" sz="1200" dirty="0"/>
              <a:t> </a:t>
            </a:r>
            <a:r>
              <a:rPr lang="fr-FR" sz="1200" dirty="0" err="1"/>
              <a:t>loops</a:t>
            </a:r>
            <a:r>
              <a:rPr lang="fr-FR" sz="1200" dirty="0"/>
              <a:t> </a:t>
            </a:r>
            <a:r>
              <a:rPr lang="fr-FR" sz="1200" dirty="0" err="1"/>
              <a:t>where</a:t>
            </a:r>
            <a:r>
              <a:rPr lang="fr-FR" sz="1200" dirty="0"/>
              <a:t> </a:t>
            </a:r>
            <a:r>
              <a:rPr lang="fr-FR" sz="1200" dirty="0" err="1"/>
              <a:t>neutral</a:t>
            </a:r>
            <a:r>
              <a:rPr lang="fr-FR" sz="1200" dirty="0"/>
              <a:t> </a:t>
            </a:r>
            <a:r>
              <a:rPr lang="fr-FR" sz="1200" dirty="0" err="1"/>
              <a:t>disclination</a:t>
            </a:r>
            <a:r>
              <a:rPr lang="fr-FR" sz="1200" dirty="0"/>
              <a:t> </a:t>
            </a:r>
            <a:r>
              <a:rPr lang="fr-FR" sz="1200" dirty="0" err="1"/>
              <a:t>loops</a:t>
            </a:r>
            <a:r>
              <a:rPr lang="fr-FR" sz="1200" dirty="0"/>
              <a:t> are the </a:t>
            </a:r>
            <a:r>
              <a:rPr lang="fr-FR" sz="1200" dirty="0" err="1"/>
              <a:t>generic</a:t>
            </a:r>
            <a:r>
              <a:rPr lang="fr-FR" sz="1200" dirty="0"/>
              <a:t> excitations of 3D active </a:t>
            </a:r>
            <a:r>
              <a:rPr lang="fr-FR" sz="1200" dirty="0" err="1"/>
              <a:t>nematics</a:t>
            </a:r>
            <a:r>
              <a:rPr lang="fr-FR" sz="1200" dirty="0"/>
              <a:t>. The </a:t>
            </a:r>
            <a:r>
              <a:rPr lang="fr-FR" sz="1200" dirty="0" err="1"/>
              <a:t>neutral</a:t>
            </a:r>
            <a:r>
              <a:rPr lang="fr-FR" sz="1200" dirty="0"/>
              <a:t> </a:t>
            </a:r>
            <a:r>
              <a:rPr lang="fr-FR" sz="1200" dirty="0" err="1"/>
              <a:t>loops</a:t>
            </a:r>
            <a:r>
              <a:rPr lang="fr-FR" sz="1200" dirty="0"/>
              <a:t> </a:t>
            </a:r>
            <a:r>
              <a:rPr lang="fr-FR" sz="1200" dirty="0" err="1"/>
              <a:t>can</a:t>
            </a:r>
            <a:r>
              <a:rPr lang="fr-FR" sz="1200" dirty="0"/>
              <a:t> </a:t>
            </a:r>
            <a:r>
              <a:rPr lang="fr-FR" sz="1200" dirty="0" err="1"/>
              <a:t>spontaneously</a:t>
            </a:r>
            <a:r>
              <a:rPr lang="fr-FR" sz="1200" dirty="0"/>
              <a:t> </a:t>
            </a:r>
            <a:r>
              <a:rPr lang="fr-FR" sz="1200" dirty="0" err="1"/>
              <a:t>nucleate</a:t>
            </a:r>
            <a:r>
              <a:rPr lang="fr-FR" sz="1200" dirty="0"/>
              <a:t> </a:t>
            </a:r>
            <a:r>
              <a:rPr lang="fr-FR" sz="1200" dirty="0" err="1"/>
              <a:t>from</a:t>
            </a:r>
            <a:r>
              <a:rPr lang="fr-FR" sz="1200" dirty="0"/>
              <a:t> a </a:t>
            </a:r>
            <a:r>
              <a:rPr lang="fr-FR" sz="1200" dirty="0" err="1"/>
              <a:t>uniform</a:t>
            </a:r>
            <a:r>
              <a:rPr lang="fr-FR" sz="1200" dirty="0"/>
              <a:t> background </a:t>
            </a:r>
            <a:r>
              <a:rPr lang="fr-FR" sz="1200" dirty="0" err="1"/>
              <a:t>through</a:t>
            </a:r>
            <a:r>
              <a:rPr lang="fr-FR" sz="1200" dirty="0"/>
              <a:t> the </a:t>
            </a:r>
            <a:r>
              <a:rPr lang="fr-FR" sz="1200" dirty="0" err="1"/>
              <a:t>bend</a:t>
            </a:r>
            <a:r>
              <a:rPr lang="fr-FR" sz="1200" dirty="0"/>
              <a:t> </a:t>
            </a:r>
            <a:r>
              <a:rPr lang="fr-FR" sz="1200" dirty="0" err="1"/>
              <a:t>instability</a:t>
            </a:r>
            <a:r>
              <a:rPr lang="fr-FR" sz="1200" dirty="0"/>
              <a:t>, or split </a:t>
            </a:r>
            <a:r>
              <a:rPr lang="fr-FR" sz="1200" dirty="0" err="1"/>
              <a:t>from</a:t>
            </a:r>
            <a:r>
              <a:rPr lang="fr-FR" sz="1200" dirty="0"/>
              <a:t> the </a:t>
            </a:r>
            <a:r>
              <a:rPr lang="fr-FR" sz="1200" dirty="0" err="1"/>
              <a:t>pre-existing</a:t>
            </a:r>
            <a:r>
              <a:rPr lang="fr-FR" sz="1200" dirty="0"/>
              <a:t> network. The </a:t>
            </a:r>
            <a:r>
              <a:rPr lang="fr-FR" sz="1200" dirty="0" err="1"/>
              <a:t>loops</a:t>
            </a:r>
            <a:r>
              <a:rPr lang="fr-FR" sz="1200" dirty="0"/>
              <a:t> </a:t>
            </a:r>
            <a:r>
              <a:rPr lang="fr-FR" sz="1200" dirty="0" err="1"/>
              <a:t>can</a:t>
            </a:r>
            <a:r>
              <a:rPr lang="fr-FR" sz="1200" dirty="0"/>
              <a:t> </a:t>
            </a:r>
            <a:r>
              <a:rPr lang="fr-FR" sz="1200" dirty="0" err="1"/>
              <a:t>also</a:t>
            </a:r>
            <a:r>
              <a:rPr lang="fr-FR" sz="1200" dirty="0"/>
              <a:t> self-</a:t>
            </a:r>
            <a:r>
              <a:rPr lang="fr-FR" sz="1200" dirty="0" err="1"/>
              <a:t>annihilate</a:t>
            </a:r>
            <a:r>
              <a:rPr lang="fr-FR" sz="1200" dirty="0"/>
              <a:t> by </a:t>
            </a:r>
            <a:r>
              <a:rPr lang="fr-FR" sz="1200" dirty="0" err="1"/>
              <a:t>closing</a:t>
            </a:r>
            <a:r>
              <a:rPr lang="fr-FR" sz="1200" dirty="0"/>
              <a:t> on </a:t>
            </a:r>
            <a:r>
              <a:rPr lang="fr-FR" sz="1200" dirty="0" err="1"/>
              <a:t>themselves</a:t>
            </a:r>
            <a:r>
              <a:rPr lang="fr-FR" sz="1200" dirty="0"/>
              <a:t> or </a:t>
            </a:r>
            <a:r>
              <a:rPr lang="fr-FR" sz="1200" dirty="0" err="1"/>
              <a:t>merge</a:t>
            </a:r>
            <a:r>
              <a:rPr lang="fr-FR" sz="1200" dirty="0"/>
              <a:t> </a:t>
            </a:r>
            <a:r>
              <a:rPr lang="fr-FR" sz="1200" dirty="0" err="1"/>
              <a:t>with</a:t>
            </a:r>
            <a:r>
              <a:rPr lang="fr-FR" sz="1200" dirty="0"/>
              <a:t> the </a:t>
            </a:r>
            <a:r>
              <a:rPr lang="fr-FR" sz="1200" dirty="0" err="1"/>
              <a:t>rest</a:t>
            </a:r>
            <a:r>
              <a:rPr lang="fr-FR" sz="1200" dirty="0"/>
              <a:t> of the network. </a:t>
            </a:r>
            <a:r>
              <a:rPr lang="fr-FR" sz="1200" dirty="0" err="1"/>
              <a:t>These</a:t>
            </a:r>
            <a:r>
              <a:rPr lang="fr-FR" sz="1200" dirty="0"/>
              <a:t> </a:t>
            </a:r>
            <a:r>
              <a:rPr lang="fr-FR" sz="1200" dirty="0" err="1"/>
              <a:t>events</a:t>
            </a:r>
            <a:r>
              <a:rPr lang="fr-FR" sz="1200" dirty="0"/>
              <a:t> have </a:t>
            </a:r>
            <a:r>
              <a:rPr lang="fr-FR" sz="1200" dirty="0" err="1"/>
              <a:t>also</a:t>
            </a:r>
            <a:r>
              <a:rPr lang="fr-FR" sz="1200" dirty="0"/>
              <a:t> been </a:t>
            </a:r>
            <a:r>
              <a:rPr lang="fr-FR" sz="1200" dirty="0" err="1"/>
              <a:t>indentified</a:t>
            </a:r>
            <a:r>
              <a:rPr lang="fr-FR" sz="1200" dirty="0"/>
              <a:t> in 3D </a:t>
            </a:r>
            <a:r>
              <a:rPr lang="fr-FR" sz="1200" dirty="0" err="1"/>
              <a:t>hydrodynamic</a:t>
            </a:r>
            <a:r>
              <a:rPr lang="fr-FR" sz="1200" dirty="0"/>
              <a:t> simulations. </a:t>
            </a:r>
          </a:p>
          <a:p>
            <a:pPr algn="just" eaLnBrk="1" hangingPunct="1"/>
            <a:endParaRPr lang="en-US" sz="1200" dirty="0"/>
          </a:p>
        </p:txBody>
      </p:sp>
      <p:sp>
        <p:nvSpPr>
          <p:cNvPr id="11" name="Rectangle 37"/>
          <p:cNvSpPr>
            <a:spLocks noChangeArrowheads="1"/>
          </p:cNvSpPr>
          <p:nvPr/>
        </p:nvSpPr>
        <p:spPr bwMode="auto">
          <a:xfrm>
            <a:off x="4667250" y="1727886"/>
            <a:ext cx="4076700" cy="43554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52400" y="761428"/>
            <a:ext cx="723900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200" b="1" dirty="0">
                <a:solidFill>
                  <a:srgbClr val="002060"/>
                </a:solidFill>
              </a:rPr>
              <a:t>2019</a:t>
            </a:r>
          </a:p>
        </p:txBody>
      </p:sp>
      <p:pic>
        <p:nvPicPr>
          <p:cNvPr id="1026" name="Picture 2" descr="This picture show that loops can nucleate from a aligned nematic or by splitting from  another topological line. Loops can also annihilate by closing on themselves or by merging with the network." title="Topological loops in 3D active nematic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246" y="1766147"/>
            <a:ext cx="4023360" cy="3064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67250" y="4837253"/>
            <a:ext cx="40767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100" b="1" dirty="0"/>
              <a:t>Dynamics of </a:t>
            </a:r>
            <a:r>
              <a:rPr lang="en-US" sz="1100" b="1" dirty="0" err="1"/>
              <a:t>disclination</a:t>
            </a:r>
            <a:r>
              <a:rPr lang="en-US" sz="1100" b="1" dirty="0"/>
              <a:t> loops in 3D active </a:t>
            </a:r>
            <a:r>
              <a:rPr lang="en-US" sz="1100" b="1" dirty="0" err="1"/>
              <a:t>nematic</a:t>
            </a:r>
            <a:r>
              <a:rPr lang="en-US" sz="1100" dirty="0"/>
              <a:t>. Topological loops can nucleate spontaneously from a uniformly aligned </a:t>
            </a:r>
            <a:r>
              <a:rPr lang="en-US" sz="1100" dirty="0" err="1"/>
              <a:t>nematic</a:t>
            </a:r>
            <a:r>
              <a:rPr lang="en-US" sz="1100" dirty="0"/>
              <a:t> through the bend instability. Loops can split from the existing percolating network. Equivalently, topological loops can also self-annihilate and merge with other existing loops. Colors highlight the loops of interest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32431732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12782</TotalTime>
  <Words>306</Words>
  <Application>Microsoft Macintosh PowerPoint</Application>
  <PresentationFormat>On-screen Show (4:3)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News Gothic MT</vt:lpstr>
      <vt:lpstr>Wingdings 2</vt:lpstr>
      <vt:lpstr>Breeze</vt:lpstr>
      <vt:lpstr>Disclination loops in 3D Active Nematics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</dc:creator>
  <cp:lastModifiedBy>Seth Fradem</cp:lastModifiedBy>
  <cp:revision>36</cp:revision>
  <cp:lastPrinted>2016-08-01T15:14:13Z</cp:lastPrinted>
  <dcterms:created xsi:type="dcterms:W3CDTF">2016-07-19T18:16:54Z</dcterms:created>
  <dcterms:modified xsi:type="dcterms:W3CDTF">2019-05-22T13:51:57Z</dcterms:modified>
</cp:coreProperties>
</file>