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4665"/>
  </p:normalViewPr>
  <p:slideViewPr>
    <p:cSldViewPr snapToGrid="0" snapToObjects="1">
      <p:cViewPr varScale="1">
        <p:scale>
          <a:sx n="103" d="100"/>
          <a:sy n="103" d="100"/>
        </p:scale>
        <p:origin x="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80430-172E-4EF7-9D90-0D69020E3279}" type="datetimeFigureOut">
              <a:rPr lang="en-US" smtClean="0"/>
              <a:t>5/26/19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DDB0-C73D-45AD-AC9A-54976382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technical</a:t>
            </a:r>
            <a:r>
              <a:rPr lang="en-US" baseline="0" dirty="0"/>
              <a:t> description of the work here in the Notes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DDB0-C73D-45AD-AC9A-54976382AA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Bioinspired DNA origami capsids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9301" y="1016800"/>
            <a:ext cx="4794250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S. Fraden</a:t>
            </a:r>
            <a:r>
              <a:rPr lang="en-US" sz="900" b="1" baseline="30000" dirty="0">
                <a:solidFill>
                  <a:schemeClr val="bg1"/>
                </a:solidFill>
              </a:rPr>
              <a:t>1</a:t>
            </a:r>
            <a:r>
              <a:rPr lang="en-US" sz="900" b="1" dirty="0">
                <a:solidFill>
                  <a:schemeClr val="bg1"/>
                </a:solidFill>
              </a:rPr>
              <a:t>, G. Grason</a:t>
            </a:r>
            <a:r>
              <a:rPr lang="en-US" sz="900" b="1" baseline="30000" dirty="0">
                <a:solidFill>
                  <a:schemeClr val="bg1"/>
                </a:solidFill>
              </a:rPr>
              <a:t>2</a:t>
            </a:r>
            <a:r>
              <a:rPr lang="en-US" sz="900" b="1" dirty="0">
                <a:solidFill>
                  <a:schemeClr val="bg1"/>
                </a:solidFill>
              </a:rPr>
              <a:t>, R. Hayward</a:t>
            </a:r>
            <a:r>
              <a:rPr lang="en-US" sz="900" b="1" baseline="30000" dirty="0">
                <a:solidFill>
                  <a:schemeClr val="bg1"/>
                </a:solidFill>
              </a:rPr>
              <a:t>2</a:t>
            </a:r>
            <a:r>
              <a:rPr lang="en-US" sz="900" b="1" dirty="0">
                <a:solidFill>
                  <a:schemeClr val="bg1"/>
                </a:solidFill>
              </a:rPr>
              <a:t>, M. Hagan</a:t>
            </a:r>
            <a:r>
              <a:rPr lang="en-US" sz="900" b="1" baseline="30000" dirty="0">
                <a:solidFill>
                  <a:schemeClr val="bg1"/>
                </a:solidFill>
              </a:rPr>
              <a:t>1</a:t>
            </a:r>
            <a:r>
              <a:rPr lang="en-US" sz="900" b="1" dirty="0">
                <a:solidFill>
                  <a:schemeClr val="bg1"/>
                </a:solidFill>
              </a:rPr>
              <a:t>, W. Rogers</a:t>
            </a:r>
            <a:r>
              <a:rPr lang="en-US" sz="900" b="1" baseline="30000" dirty="0">
                <a:solidFill>
                  <a:schemeClr val="bg1"/>
                </a:solidFill>
              </a:rPr>
              <a:t>1</a:t>
            </a:r>
            <a:r>
              <a:rPr lang="en-US" sz="900" b="1" dirty="0">
                <a:solidFill>
                  <a:schemeClr val="bg1"/>
                </a:solidFill>
              </a:rPr>
              <a:t>, C. Santangelo</a:t>
            </a:r>
            <a:r>
              <a:rPr lang="en-US" sz="900" b="1" baseline="30000" dirty="0">
                <a:solidFill>
                  <a:schemeClr val="bg1"/>
                </a:solidFill>
              </a:rPr>
              <a:t>2</a:t>
            </a:r>
            <a:r>
              <a:rPr lang="en-US" sz="900" b="1" dirty="0">
                <a:solidFill>
                  <a:schemeClr val="bg1"/>
                </a:solidFill>
              </a:rPr>
              <a:t>, 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H. Dietz</a:t>
            </a:r>
            <a:r>
              <a:rPr lang="en-US" sz="900" b="1" baseline="30000" dirty="0">
                <a:solidFill>
                  <a:schemeClr val="bg1"/>
                </a:solidFill>
              </a:rPr>
              <a:t>3</a:t>
            </a:r>
            <a:r>
              <a:rPr lang="en-US" sz="900" b="1" dirty="0">
                <a:solidFill>
                  <a:schemeClr val="bg1"/>
                </a:solidFill>
              </a:rPr>
              <a:t>, </a:t>
            </a:r>
            <a:r>
              <a:rPr lang="en-US" sz="900" b="1" baseline="30000" dirty="0">
                <a:solidFill>
                  <a:schemeClr val="bg1"/>
                </a:solidFill>
              </a:rPr>
              <a:t>1</a:t>
            </a:r>
            <a:r>
              <a:rPr lang="en-US" sz="900" b="1" dirty="0">
                <a:solidFill>
                  <a:schemeClr val="bg1"/>
                </a:solidFill>
              </a:rPr>
              <a:t>Brandeis University, </a:t>
            </a:r>
            <a:r>
              <a:rPr lang="en-US" sz="900" b="1" baseline="30000" dirty="0">
                <a:solidFill>
                  <a:schemeClr val="bg1"/>
                </a:solidFill>
              </a:rPr>
              <a:t>2</a:t>
            </a:r>
            <a:r>
              <a:rPr lang="en-US" sz="900" b="1" dirty="0">
                <a:solidFill>
                  <a:schemeClr val="bg1"/>
                </a:solidFill>
              </a:rPr>
              <a:t>U. Mass. Amherst</a:t>
            </a:r>
            <a:r>
              <a:rPr lang="en-US" sz="900" b="1">
                <a:solidFill>
                  <a:schemeClr val="bg1"/>
                </a:solidFill>
              </a:rPr>
              <a:t>, </a:t>
            </a:r>
            <a:r>
              <a:rPr lang="en-US" sz="900" b="1" baseline="30000">
                <a:solidFill>
                  <a:schemeClr val="bg1"/>
                </a:solidFill>
              </a:rPr>
              <a:t>3</a:t>
            </a:r>
            <a:r>
              <a:rPr lang="en-US" sz="900" b="1">
                <a:solidFill>
                  <a:schemeClr val="bg1"/>
                </a:solidFill>
              </a:rPr>
              <a:t>Tech. </a:t>
            </a:r>
            <a:r>
              <a:rPr lang="en-US" sz="900" b="1" dirty="0">
                <a:solidFill>
                  <a:schemeClr val="bg1"/>
                </a:solidFill>
              </a:rPr>
              <a:t>Universität </a:t>
            </a:r>
            <a:r>
              <a:rPr lang="en-US" sz="900" b="1" dirty="0" err="1">
                <a:solidFill>
                  <a:schemeClr val="bg1"/>
                </a:solidFill>
              </a:rPr>
              <a:t>München</a:t>
            </a:r>
            <a:endParaRPr lang="en-US" sz="900" b="1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DMR MRSEC 1420382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718993" y="1589259"/>
            <a:ext cx="4076700" cy="4355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61428"/>
            <a:ext cx="723900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2019</a:t>
            </a:r>
          </a:p>
        </p:txBody>
      </p:sp>
      <p:pic>
        <p:nvPicPr>
          <p:cNvPr id="10" name="Picture 9" descr="Images of virus and DNA origami capsids.&#10;&#10;Panel A shows examples of viruses with T3 and T4 symmetry. Panel B shows cryo-EM images of DNA origami capsides of T3 and T4 symmetry. Panel C shows a schematic and tomograph of gold nanoparticles encapsulated in origami capsids. Panel (D) shows calculated yield curves for completed T3 origami capsids.">
            <a:extLst>
              <a:ext uri="{FF2B5EF4-FFF2-40B4-BE49-F238E27FC236}">
                <a16:creationId xmlns:a16="http://schemas.microsoft.com/office/drawing/2014/main" id="{625EBFFC-5598-B941-B90E-8EAABB8C32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00" y="1561937"/>
            <a:ext cx="4088557" cy="25332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5BBCBC-642D-8348-B1EF-4D7A38D15B23}"/>
                  </a:ext>
                </a:extLst>
              </p:cNvPr>
              <p:cNvSpPr/>
              <p:nvPr/>
            </p:nvSpPr>
            <p:spPr>
              <a:xfrm>
                <a:off x="4709654" y="4033436"/>
                <a:ext cx="40502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(A)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Structures of icosahedral virus capsids, where T is the number of distinct local symmetry environments (indicated by color). </a:t>
                </a:r>
                <a:r>
                  <a:rPr lang="en-US" sz="12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(B)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Cryo-electron microscopy reconstructions of DNA origami capsids. </a:t>
                </a:r>
                <a:r>
                  <a:rPr lang="en-US" sz="12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(C)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(right) TEM tomogram of an origami capsid assembled around a DNA molecule labeled with gold nanoparticles. (left) Schematic of the structure. </a:t>
                </a:r>
                <a:r>
                  <a:rPr lang="en-US" sz="12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(D)</a:t>
                </a:r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Prediction of the yield T=3 capsid yield as a function of subunit-subunit interaction strengths that drive dimer formation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120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and pentamer formation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120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), from Langevin Dynamic simulations.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5BBCBC-642D-8348-B1EF-4D7A38D15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54" y="4033436"/>
                <a:ext cx="4050288" cy="1938992"/>
              </a:xfrm>
              <a:prstGeom prst="rect">
                <a:avLst/>
              </a:prstGeom>
              <a:blipFill>
                <a:blip r:embed="rId4"/>
                <a:stretch>
                  <a:fillRect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F773607-A623-1348-B62A-D7486083155B}"/>
              </a:ext>
            </a:extLst>
          </p:cNvPr>
          <p:cNvSpPr/>
          <p:nvPr/>
        </p:nvSpPr>
        <p:spPr>
          <a:xfrm>
            <a:off x="0" y="145169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 origami technology is used to develop building blocks that self-assemble into predetermined finite-sized structures.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objectives of this research are to understand, control, and build self-closing structures inspired by self-assembling viruses, whose smallest capsids have an icosahedral symmetry and are decomposable into so-called “quasi-equivalent” triangular subunit arrangements, characterized by the “T” number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1A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Assembly occurs using programmed edge-edge interactions based on a lock-and-key mechanism and base stacking between the blunt ends of the double-helices. Researchers have successfully designed, assembled and characterized capsids of octahedral and icosahedral symmetry, including T1, T3, T4, and T9, and studied the determinants of capsid assembly experimentally and with a direct comparison to a computational model to test how the kinetics and yield of target structures depends on control parameters and assembly pathways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12827</TotalTime>
  <Words>320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News Gothic MT</vt:lpstr>
      <vt:lpstr>Wingdings 2</vt:lpstr>
      <vt:lpstr>Breeze</vt:lpstr>
      <vt:lpstr>Bioinspired DNA origami capsids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Seth Fradem</cp:lastModifiedBy>
  <cp:revision>41</cp:revision>
  <cp:lastPrinted>2016-08-01T15:14:13Z</cp:lastPrinted>
  <dcterms:created xsi:type="dcterms:W3CDTF">2016-07-19T18:16:54Z</dcterms:created>
  <dcterms:modified xsi:type="dcterms:W3CDTF">2019-05-26T14:25:21Z</dcterms:modified>
</cp:coreProperties>
</file>