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2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056" y="110532"/>
            <a:ext cx="5148943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Frustrated self-limiting assembly of trumpets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26556" y="974636"/>
            <a:ext cx="4886248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000" b="1" dirty="0" err="1">
                <a:solidFill>
                  <a:schemeClr val="bg1"/>
                </a:solidFill>
              </a:rPr>
              <a:t>Tyukodi</a:t>
            </a:r>
            <a:r>
              <a:rPr lang="en-US" sz="1000" b="1" dirty="0">
                <a:solidFill>
                  <a:schemeClr val="bg1"/>
                </a:solidFill>
              </a:rPr>
              <a:t>, B.</a:t>
            </a:r>
            <a:r>
              <a:rPr lang="en-US" sz="1000" b="1" baseline="30000" dirty="0">
                <a:solidFill>
                  <a:schemeClr val="bg1"/>
                </a:solidFill>
              </a:rPr>
              <a:t>1</a:t>
            </a:r>
            <a:r>
              <a:rPr lang="en-US" sz="1000" b="1" dirty="0">
                <a:solidFill>
                  <a:schemeClr val="bg1"/>
                </a:solidFill>
              </a:rPr>
              <a:t>, Mohajerani, F.</a:t>
            </a:r>
            <a:r>
              <a:rPr lang="en-US" sz="1000" b="1" baseline="30000" dirty="0">
                <a:solidFill>
                  <a:schemeClr val="bg1"/>
                </a:solidFill>
              </a:rPr>
              <a:t>1</a:t>
            </a:r>
            <a:r>
              <a:rPr lang="en-US" sz="1000" b="1" dirty="0">
                <a:solidFill>
                  <a:schemeClr val="bg1"/>
                </a:solidFill>
              </a:rPr>
              <a:t>, Hall, D. M.</a:t>
            </a:r>
            <a:r>
              <a:rPr lang="en-US" sz="1000" b="1" baseline="30000" dirty="0">
                <a:solidFill>
                  <a:schemeClr val="bg1"/>
                </a:solidFill>
              </a:rPr>
              <a:t>2</a:t>
            </a:r>
            <a:r>
              <a:rPr lang="en-US" sz="1000" b="1" dirty="0">
                <a:solidFill>
                  <a:schemeClr val="bg1"/>
                </a:solidFill>
              </a:rPr>
              <a:t>, </a:t>
            </a:r>
            <a:r>
              <a:rPr lang="en-US" sz="1000" b="1" dirty="0" err="1">
                <a:solidFill>
                  <a:schemeClr val="bg1"/>
                </a:solidFill>
              </a:rPr>
              <a:t>Grason</a:t>
            </a:r>
            <a:r>
              <a:rPr lang="en-US" sz="1000" b="1" dirty="0">
                <a:solidFill>
                  <a:schemeClr val="bg1"/>
                </a:solidFill>
              </a:rPr>
              <a:t>, G. M.</a:t>
            </a:r>
            <a:r>
              <a:rPr lang="en-US" sz="1000" b="1" baseline="30000" dirty="0">
                <a:solidFill>
                  <a:schemeClr val="bg1"/>
                </a:solidFill>
              </a:rPr>
              <a:t>2</a:t>
            </a:r>
            <a:r>
              <a:rPr lang="en-US" sz="1000" b="1" dirty="0">
                <a:solidFill>
                  <a:schemeClr val="bg1"/>
                </a:solidFill>
              </a:rPr>
              <a:t>, and Hagan, M. F</a:t>
            </a:r>
            <a:r>
              <a:rPr lang="en-US" sz="1000" b="1">
                <a:solidFill>
                  <a:schemeClr val="bg1"/>
                </a:solidFill>
              </a:rPr>
              <a:t>.</a:t>
            </a:r>
            <a:r>
              <a:rPr lang="en-US" sz="1000" b="1" baseline="30000">
                <a:solidFill>
                  <a:schemeClr val="bg1"/>
                </a:solidFill>
              </a:rPr>
              <a:t>1</a:t>
            </a:r>
            <a:r>
              <a:rPr lang="en-US" sz="1000" b="1">
                <a:solidFill>
                  <a:schemeClr val="bg1"/>
                </a:solidFill>
              </a:rPr>
              <a:t> </a:t>
            </a:r>
            <a:endParaRPr lang="en-US" sz="1000" b="1" dirty="0">
              <a:solidFill>
                <a:schemeClr val="bg1"/>
              </a:solidFill>
            </a:endParaRPr>
          </a:p>
          <a:p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baseline="30000" dirty="0">
                <a:solidFill>
                  <a:schemeClr val="bg1"/>
                </a:solidFill>
              </a:rPr>
              <a:t>1</a:t>
            </a:r>
            <a:r>
              <a:rPr lang="en-US" sz="1000" b="1" dirty="0">
                <a:solidFill>
                  <a:schemeClr val="bg1"/>
                </a:solidFill>
              </a:rPr>
              <a:t>Brandeis University, </a:t>
            </a:r>
            <a:r>
              <a:rPr lang="en-US" sz="1000" b="1" baseline="30000" dirty="0">
                <a:solidFill>
                  <a:schemeClr val="bg1"/>
                </a:solidFill>
              </a:rPr>
              <a:t>2</a:t>
            </a:r>
            <a:r>
              <a:rPr lang="en-US" sz="1000" b="1" dirty="0">
                <a:solidFill>
                  <a:schemeClr val="bg1"/>
                </a:solidFill>
              </a:rPr>
              <a:t>U. Mass. Amherst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00751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DMR MRSEC 2011846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61258" y="1724523"/>
            <a:ext cx="427264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dirty="0"/>
              <a:t>Triangular monomers with positive curvature in one direction and negative curvature in another assemble into trumpet shaped objects predicted to have precise self-limited lengths due to frustration-induced stress. However, the continuum theory does not account for potential mechanisms by which the system could “escape” frustration. Computer simulations revealed two escape routes; </a:t>
            </a:r>
            <a:r>
              <a:rPr lang="en-US" i="1" dirty="0"/>
              <a:t>runaway</a:t>
            </a:r>
            <a:r>
              <a:rPr lang="en-US" dirty="0"/>
              <a:t>, in which trumpets flatten and </a:t>
            </a:r>
            <a:r>
              <a:rPr lang="en-US" i="1" dirty="0"/>
              <a:t>cracked</a:t>
            </a:r>
            <a:r>
              <a:rPr lang="en-US" dirty="0"/>
              <a:t>, in which trumpets escape frustration by forming defects that locally release elastic strain.</a:t>
            </a: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4667250" y="4683018"/>
            <a:ext cx="4076699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400" dirty="0"/>
              <a:t>Phase diagram of trumpets. Symbols indicate phases: self-limited (circle), cracked (square), and runaway (red ‘x’). For the self-limited phase, symbols are colored and sized according to the optimal size </a:t>
            </a:r>
            <a:r>
              <a:rPr lang="en-US" sz="1400" i="1" dirty="0"/>
              <a:t>n</a:t>
            </a:r>
            <a:r>
              <a:rPr lang="en-US" sz="1400" dirty="0"/>
              <a:t>*. The gray dashed line is the result of a scaling argument.</a:t>
            </a:r>
          </a:p>
          <a:p>
            <a:pPr algn="just" eaLnBrk="1" hangingPunct="1"/>
            <a:endParaRPr lang="en-US" sz="1100" i="1" dirty="0"/>
          </a:p>
        </p:txBody>
      </p:sp>
      <p:sp>
        <p:nvSpPr>
          <p:cNvPr id="11" name="Rectangle 37" descr="(a) Schematic of a DNA origami shell assembled around a virus. (b)Image of octahedral DNA origami shell assembled around a virus.  (c) Image of partial DNA origami shell. (d) Image of partial DNA origami shell assembled around a virus. (e) Image of partial DNA origami shell assembled around three viruses."/>
          <p:cNvSpPr>
            <a:spLocks noChangeArrowheads="1"/>
          </p:cNvSpPr>
          <p:nvPr/>
        </p:nvSpPr>
        <p:spPr bwMode="auto">
          <a:xfrm>
            <a:off x="4667250" y="1727886"/>
            <a:ext cx="4076700" cy="43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707571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5AD49-C53D-BA5F-B878-18CB9229A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1" y="1782240"/>
            <a:ext cx="3664450" cy="2577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0FFE6-C6E4-539A-2F31-599FE54CC62B}"/>
              </a:ext>
            </a:extLst>
          </p:cNvPr>
          <p:cNvSpPr txBox="1"/>
          <p:nvPr/>
        </p:nvSpPr>
        <p:spPr>
          <a:xfrm>
            <a:off x="6008914" y="4295001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Binding strength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DD02FB-F980-5044-5AA0-46928014F196}"/>
              </a:ext>
            </a:extLst>
          </p:cNvPr>
          <p:cNvSpPr txBox="1"/>
          <p:nvPr/>
        </p:nvSpPr>
        <p:spPr>
          <a:xfrm rot="16200000">
            <a:off x="4232197" y="277869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Curvature</a:t>
            </a:r>
          </a:p>
        </p:txBody>
      </p:sp>
    </p:spTree>
    <p:extLst>
      <p:ext uri="{BB962C8B-B14F-4D97-AF65-F5344CB8AC3E}">
        <p14:creationId xmlns:p14="http://schemas.microsoft.com/office/powerpoint/2010/main" val="148894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11866</TotalTime>
  <Words>190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News Gothic MT</vt:lpstr>
      <vt:lpstr>Wingdings 2</vt:lpstr>
      <vt:lpstr>Breeze</vt:lpstr>
      <vt:lpstr>Frustrated self-limiting assembly of trumpets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Seth Fraden</cp:lastModifiedBy>
  <cp:revision>31</cp:revision>
  <cp:lastPrinted>2016-08-01T15:14:13Z</cp:lastPrinted>
  <dcterms:created xsi:type="dcterms:W3CDTF">2016-07-19T18:16:54Z</dcterms:created>
  <dcterms:modified xsi:type="dcterms:W3CDTF">2023-05-15T15:54:58Z</dcterms:modified>
  <cp:category/>
</cp:coreProperties>
</file>