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3"/>
  </p:notesMasterIdLst>
  <p:sldIdLst>
    <p:sldId id="258" r:id="rId2"/>
  </p:sldIdLst>
  <p:sldSz cx="9144000" cy="6858000" type="screen4x3"/>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527" autoAdjust="0"/>
    <p:restoredTop sz="78367"/>
  </p:normalViewPr>
  <p:slideViewPr>
    <p:cSldViewPr snapToGrid="0" snapToObjects="1">
      <p:cViewPr varScale="1">
        <p:scale>
          <a:sx n="73" d="100"/>
          <a:sy n="73" d="100"/>
        </p:scale>
        <p:origin x="208" y="648"/>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970338" y="0"/>
            <a:ext cx="3038475" cy="466725"/>
          </a:xfrm>
          <a:prstGeom prst="rect">
            <a:avLst/>
          </a:prstGeom>
        </p:spPr>
        <p:txBody>
          <a:bodyPr vert="horz" lIns="91440" tIns="45720" rIns="91440" bIns="45720" rtlCol="0"/>
          <a:lstStyle>
            <a:lvl1pPr algn="r">
              <a:defRPr sz="1200"/>
            </a:lvl1pPr>
          </a:lstStyle>
          <a:p>
            <a:fld id="{DC0B5467-2DF2-B542-AA92-6EC44552EF5B}" type="datetimeFigureOut">
              <a:rPr lang="en-US" smtClean="0"/>
              <a:t>4/29/22</a:t>
            </a:fld>
            <a:endParaRPr lang="en-US"/>
          </a:p>
        </p:txBody>
      </p:sp>
      <p:sp>
        <p:nvSpPr>
          <p:cNvPr id="4" name="Slide Image Placeholder 3"/>
          <p:cNvSpPr>
            <a:spLocks noGrp="1" noRot="1" noChangeAspect="1"/>
          </p:cNvSpPr>
          <p:nvPr>
            <p:ph type="sldImg" idx="2"/>
          </p:nvPr>
        </p:nvSpPr>
        <p:spPr>
          <a:xfrm>
            <a:off x="1414463" y="1162050"/>
            <a:ext cx="4181475" cy="31369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01675" y="4473575"/>
            <a:ext cx="5607050" cy="3660775"/>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675"/>
            <a:ext cx="3038475" cy="466725"/>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970338" y="8829675"/>
            <a:ext cx="3038475" cy="466725"/>
          </a:xfrm>
          <a:prstGeom prst="rect">
            <a:avLst/>
          </a:prstGeom>
        </p:spPr>
        <p:txBody>
          <a:bodyPr vert="horz" lIns="91440" tIns="45720" rIns="91440" bIns="45720" rtlCol="0" anchor="b"/>
          <a:lstStyle>
            <a:lvl1pPr algn="r">
              <a:defRPr sz="1200"/>
            </a:lvl1pPr>
          </a:lstStyle>
          <a:p>
            <a:fld id="{F7AAEE07-5A85-F94A-B8B4-CDE52AF35BDA}" type="slidenum">
              <a:rPr lang="en-US" smtClean="0"/>
              <a:t>‹#›</a:t>
            </a:fld>
            <a:endParaRPr lang="en-US"/>
          </a:p>
        </p:txBody>
      </p:sp>
    </p:spTree>
    <p:extLst>
      <p:ext uri="{BB962C8B-B14F-4D97-AF65-F5344CB8AC3E}">
        <p14:creationId xmlns:p14="http://schemas.microsoft.com/office/powerpoint/2010/main" val="211540907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err="1">
                <a:solidFill>
                  <a:schemeClr val="tx1"/>
                </a:solidFill>
                <a:effectLst/>
                <a:latin typeface="+mn-lt"/>
                <a:ea typeface="+mn-ea"/>
                <a:cs typeface="+mn-cs"/>
              </a:rPr>
              <a:t>Dogic</a:t>
            </a:r>
            <a:r>
              <a:rPr lang="en-US" sz="1200" kern="1200" dirty="0">
                <a:solidFill>
                  <a:schemeClr val="tx1"/>
                </a:solidFill>
                <a:effectLst/>
                <a:latin typeface="+mn-lt"/>
                <a:ea typeface="+mn-ea"/>
                <a:cs typeface="+mn-cs"/>
              </a:rPr>
              <a:t> developed light-activable molecular motors that show high contrast in activity between on and off states and has demonstrated consistency and repeatability in experimental outcomes. </a:t>
            </a:r>
            <a:r>
              <a:rPr lang="en-US" sz="1200" b="1" kern="1200" dirty="0" err="1">
                <a:solidFill>
                  <a:schemeClr val="tx1"/>
                </a:solidFill>
                <a:effectLst/>
                <a:latin typeface="+mn-lt"/>
                <a:ea typeface="+mn-ea"/>
                <a:cs typeface="+mn-cs"/>
              </a:rPr>
              <a:t>Fraden</a:t>
            </a:r>
            <a:r>
              <a:rPr lang="en-US" sz="1200" kern="1200" dirty="0">
                <a:solidFill>
                  <a:schemeClr val="tx1"/>
                </a:solidFill>
                <a:effectLst/>
                <a:latin typeface="+mn-lt"/>
                <a:ea typeface="+mn-ea"/>
                <a:cs typeface="+mn-cs"/>
              </a:rPr>
              <a:t> developed an optical microscopy module that generates predetermined spatiotemporal patterns of light to be projected on the sample plane. </a:t>
            </a:r>
            <a:r>
              <a:rPr lang="en-US" sz="1200" b="1" kern="1200" dirty="0">
                <a:solidFill>
                  <a:schemeClr val="tx1"/>
                </a:solidFill>
                <a:effectLst/>
                <a:latin typeface="+mn-lt"/>
                <a:ea typeface="+mn-ea"/>
                <a:cs typeface="+mn-cs"/>
              </a:rPr>
              <a:t>Duclos</a:t>
            </a:r>
            <a:r>
              <a:rPr lang="en-US" sz="1200" kern="1200" dirty="0">
                <a:solidFill>
                  <a:schemeClr val="tx1"/>
                </a:solidFill>
                <a:effectLst/>
                <a:latin typeface="+mn-lt"/>
                <a:ea typeface="+mn-ea"/>
                <a:cs typeface="+mn-cs"/>
              </a:rPr>
              <a:t> projected light on small regions of the light activable materials to generate activity in confined regions.  </a:t>
            </a:r>
            <a:r>
              <a:rPr lang="en-US" sz="1200" b="1" kern="1200" dirty="0">
                <a:solidFill>
                  <a:schemeClr val="tx1"/>
                </a:solidFill>
                <a:effectLst/>
                <a:latin typeface="+mn-lt"/>
                <a:ea typeface="+mn-ea"/>
                <a:cs typeface="+mn-cs"/>
              </a:rPr>
              <a:t>Baskaran</a:t>
            </a:r>
            <a:r>
              <a:rPr lang="en-US" sz="1200" kern="1200" dirty="0">
                <a:solidFill>
                  <a:schemeClr val="tx1"/>
                </a:solidFill>
                <a:effectLst/>
                <a:latin typeface="+mn-lt"/>
                <a:ea typeface="+mn-ea"/>
                <a:cs typeface="+mn-cs"/>
              </a:rPr>
              <a:t> and </a:t>
            </a:r>
            <a:r>
              <a:rPr lang="en-US" sz="1200" b="1" kern="1200" dirty="0">
                <a:solidFill>
                  <a:schemeClr val="tx1"/>
                </a:solidFill>
                <a:effectLst/>
                <a:latin typeface="+mn-lt"/>
                <a:ea typeface="+mn-ea"/>
                <a:cs typeface="+mn-cs"/>
              </a:rPr>
              <a:t>Hagan</a:t>
            </a:r>
            <a:r>
              <a:rPr lang="en-US" sz="1200" kern="1200" dirty="0">
                <a:solidFill>
                  <a:schemeClr val="tx1"/>
                </a:solidFill>
                <a:effectLst/>
                <a:latin typeface="+mn-lt"/>
                <a:ea typeface="+mn-ea"/>
                <a:cs typeface="+mn-cs"/>
              </a:rPr>
              <a:t> are building a model predictive optimal control framework that identifies spatial patterns of light needed to drive systems into predetermined dynamical states. Ongoing experiments are benchmarking activity for given light intensities and the simulations are relating benchmarks for time scales and length scales necessary for robust control of dynamics (</a:t>
            </a:r>
            <a:r>
              <a:rPr lang="en-US" sz="1200" b="1" kern="1200" dirty="0">
                <a:solidFill>
                  <a:schemeClr val="tx1"/>
                </a:solidFill>
                <a:effectLst/>
                <a:latin typeface="+mn-lt"/>
                <a:ea typeface="+mn-ea"/>
                <a:cs typeface="+mn-cs"/>
              </a:rPr>
              <a:t>Figure</a:t>
            </a:r>
            <a:r>
              <a:rPr lang="en-US" sz="1200" kern="1200" dirty="0">
                <a:solidFill>
                  <a:schemeClr val="tx1"/>
                </a:solidFill>
                <a:effectLst/>
                <a:latin typeface="+mn-lt"/>
                <a:ea typeface="+mn-ea"/>
                <a:cs typeface="+mn-cs"/>
              </a:rPr>
              <a:t>). Once completed, the IRG will build on these foundational works to drive light controlled 2D active </a:t>
            </a:r>
            <a:r>
              <a:rPr lang="en-US" sz="1200" kern="1200" dirty="0" err="1">
                <a:solidFill>
                  <a:schemeClr val="tx1"/>
                </a:solidFill>
                <a:effectLst/>
                <a:latin typeface="+mn-lt"/>
                <a:ea typeface="+mn-ea"/>
                <a:cs typeface="+mn-cs"/>
              </a:rPr>
              <a:t>nematics</a:t>
            </a:r>
            <a:r>
              <a:rPr lang="en-US" sz="1200" kern="1200" dirty="0">
                <a:solidFill>
                  <a:schemeClr val="tx1"/>
                </a:solidFill>
                <a:effectLst/>
                <a:latin typeface="+mn-lt"/>
                <a:ea typeface="+mn-ea"/>
                <a:cs typeface="+mn-cs"/>
              </a:rPr>
              <a:t> into targeted dynamical states including a shear banded flow state, vortex arrays and dancing defect configurations. </a:t>
            </a:r>
            <a:endParaRPr lang="en-US" dirty="0"/>
          </a:p>
        </p:txBody>
      </p:sp>
      <p:sp>
        <p:nvSpPr>
          <p:cNvPr id="4" name="Slide Number Placeholder 3"/>
          <p:cNvSpPr>
            <a:spLocks noGrp="1"/>
          </p:cNvSpPr>
          <p:nvPr>
            <p:ph type="sldNum" sz="quarter" idx="5"/>
          </p:nvPr>
        </p:nvSpPr>
        <p:spPr/>
        <p:txBody>
          <a:bodyPr/>
          <a:lstStyle/>
          <a:p>
            <a:fld id="{F7AAEE07-5A85-F94A-B8B4-CDE52AF35BDA}" type="slidenum">
              <a:rPr lang="en-US" smtClean="0"/>
              <a:t>1</a:t>
            </a:fld>
            <a:endParaRPr lang="en-US"/>
          </a:p>
        </p:txBody>
      </p:sp>
    </p:spTree>
    <p:extLst>
      <p:ext uri="{BB962C8B-B14F-4D97-AF65-F5344CB8AC3E}">
        <p14:creationId xmlns:p14="http://schemas.microsoft.com/office/powerpoint/2010/main" val="2250320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399748" y="1995294"/>
            <a:ext cx="6498158" cy="1724867"/>
          </a:xfrm>
        </p:spPr>
        <p:txBody>
          <a:bodyPr vert="horz" lIns="91440" tIns="45720" rIns="91440" bIns="45720" rtlCol="0" anchor="b" anchorCtr="0">
            <a:noAutofit/>
          </a:bodyPr>
          <a:lstStyle>
            <a:lvl1pPr marL="0" indent="0" algn="ctr" defTabSz="914400" rtl="0" eaLnBrk="1" latinLnBrk="0" hangingPunct="1">
              <a:spcBef>
                <a:spcPct val="0"/>
              </a:spcBef>
              <a:buClr>
                <a:schemeClr val="accent1">
                  <a:lumMod val="60000"/>
                  <a:lumOff val="40000"/>
                </a:schemeClr>
              </a:buClr>
              <a:buSzPct val="110000"/>
              <a:buFont typeface="Wingdings 2" pitchFamily="18" charset="2"/>
              <a:buNone/>
              <a:defRPr sz="4600" kern="1200">
                <a:solidFill>
                  <a:schemeClr val="accent1"/>
                </a:solidFill>
                <a:latin typeface="+mj-lt"/>
                <a:ea typeface="+mj-ea"/>
                <a:cs typeface="+mj-cs"/>
              </a:defRPr>
            </a:lvl1pPr>
          </a:lstStyle>
          <a:p>
            <a:r>
              <a:rPr lang="en-US" dirty="0"/>
              <a:t>Click to edit Master title style</a:t>
            </a:r>
            <a:endParaRPr dirty="0"/>
          </a:p>
        </p:txBody>
      </p:sp>
      <p:sp>
        <p:nvSpPr>
          <p:cNvPr id="3" name="Subtitle 2"/>
          <p:cNvSpPr>
            <a:spLocks noGrp="1"/>
          </p:cNvSpPr>
          <p:nvPr>
            <p:ph type="subTitle" idx="1"/>
          </p:nvPr>
        </p:nvSpPr>
        <p:spPr>
          <a:xfrm>
            <a:off x="1399747" y="3956266"/>
            <a:ext cx="6498159" cy="916641"/>
          </a:xfrm>
        </p:spPr>
        <p:txBody>
          <a:bodyPr vert="horz" lIns="91440" tIns="45720" rIns="91440" bIns="45720" rtlCol="0">
            <a:normAutofit/>
          </a:bodyPr>
          <a:lstStyle>
            <a:lvl1pPr marL="0" indent="0" algn="ctr" defTabSz="914400" rtl="0" eaLnBrk="1" latinLnBrk="0" hangingPunct="1">
              <a:spcBef>
                <a:spcPts val="300"/>
              </a:spcBef>
              <a:buClr>
                <a:schemeClr val="accent1">
                  <a:lumMod val="60000"/>
                  <a:lumOff val="40000"/>
                </a:schemeClr>
              </a:buClr>
              <a:buSzPct val="110000"/>
              <a:buFont typeface="Wingdings 2" pitchFamily="18" charset="2"/>
              <a:buNone/>
              <a:defRPr sz="1800" kern="1200">
                <a:solidFill>
                  <a:schemeClr val="tx1">
                    <a:tint val="75000"/>
                  </a:schemeClr>
                </a:solidFill>
                <a:latin typeface="+mn-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endParaRPr dirty="0"/>
          </a:p>
        </p:txBody>
      </p:sp>
      <p:sp>
        <p:nvSpPr>
          <p:cNvPr id="4" name="Date Placeholder 3"/>
          <p:cNvSpPr>
            <a:spLocks noGrp="1"/>
          </p:cNvSpPr>
          <p:nvPr>
            <p:ph type="dt" sz="half" idx="10"/>
          </p:nvPr>
        </p:nvSpPr>
        <p:spPr/>
        <p:txBody>
          <a:bodyPr/>
          <a:lstStyle/>
          <a:p>
            <a:fld id="{DAA67AA0-DEF6-D741-AF0E-1BCF8203E1C0}" type="datetimeFigureOut">
              <a:rPr lang="en-US" smtClean="0"/>
              <a:t>4/29/22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FA1B1B6-1873-E042-A246-BC0F54B866B4}"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309929" y="-26103"/>
            <a:ext cx="5281622" cy="803189"/>
          </a:xfrm>
        </p:spPr>
        <p:txBody>
          <a:bodyPr/>
          <a:lstStyle>
            <a:lvl1pPr algn="l">
              <a:defRPr sz="2000">
                <a:solidFill>
                  <a:srgbClr val="FFFFFF"/>
                </a:solidFill>
              </a:defRPr>
            </a:lvl1pPr>
          </a:lstStyle>
          <a:p>
            <a:r>
              <a:rPr lang="en-US" dirty="0"/>
              <a:t>Click to edit Master title style</a:t>
            </a:r>
            <a:endParaRPr dirty="0"/>
          </a:p>
        </p:txBody>
      </p:sp>
      <p:sp>
        <p:nvSpPr>
          <p:cNvPr id="3" name="Content Placeholder 2"/>
          <p:cNvSpPr>
            <a:spLocks noGrp="1"/>
          </p:cNvSpPr>
          <p:nvPr>
            <p:ph idx="1"/>
          </p:nvPr>
        </p:nvSpPr>
        <p:spPr/>
        <p:txBody>
          <a:bodyPr/>
          <a:lstStyle>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4" name="Date Placeholder 3"/>
          <p:cNvSpPr>
            <a:spLocks noGrp="1"/>
          </p:cNvSpPr>
          <p:nvPr>
            <p:ph type="dt" sz="half" idx="10"/>
          </p:nvPr>
        </p:nvSpPr>
        <p:spPr/>
        <p:txBody>
          <a:bodyPr/>
          <a:lstStyle/>
          <a:p>
            <a:fld id="{DAA67AA0-DEF6-D741-AF0E-1BCF8203E1C0}" type="datetimeFigureOut">
              <a:rPr lang="en-US" smtClean="0"/>
              <a:t>4/29/22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FA1B1B6-1873-E042-A246-BC0F54B866B4}"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3566513" y="25655"/>
            <a:ext cx="5795584" cy="731178"/>
          </a:xfrm>
        </p:spPr>
        <p:txBody>
          <a:bodyPr/>
          <a:lstStyle>
            <a:lvl1pPr algn="l">
              <a:defRPr sz="2400">
                <a:solidFill>
                  <a:schemeClr val="bg1"/>
                </a:solidFill>
              </a:defRPr>
            </a:lvl1pPr>
          </a:lstStyle>
          <a:p>
            <a:r>
              <a:rPr lang="en-US" dirty="0"/>
              <a:t>Click to edit Master title style</a:t>
            </a:r>
            <a:endParaRPr dirty="0"/>
          </a:p>
        </p:txBody>
      </p:sp>
      <p:sp>
        <p:nvSpPr>
          <p:cNvPr id="3" name="Content Placeholder 2"/>
          <p:cNvSpPr>
            <a:spLocks noGrp="1"/>
          </p:cNvSpPr>
          <p:nvPr>
            <p:ph sz="half" idx="1"/>
          </p:nvPr>
        </p:nvSpPr>
        <p:spPr>
          <a:xfrm>
            <a:off x="549275" y="1600201"/>
            <a:ext cx="3840480" cy="4343400"/>
          </a:xfrm>
        </p:spPr>
        <p:txBody>
          <a:bodyPr>
            <a:normAutofit/>
          </a:bodyPr>
          <a:lstStyle>
            <a:lvl1pPr>
              <a:spcBef>
                <a:spcPts val="1600"/>
              </a:spcBef>
              <a:defRPr sz="1600"/>
            </a:lvl1pPr>
            <a:lvl2pPr>
              <a:defRPr sz="1400"/>
            </a:lvl2pPr>
            <a:lvl3pPr>
              <a:defRPr sz="1400"/>
            </a:lvl3pPr>
            <a:lvl4pPr>
              <a:defRPr sz="1400"/>
            </a:lvl4pPr>
            <a:lvl5pPr>
              <a:defRPr sz="14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dirty="0"/>
          </a:p>
        </p:txBody>
      </p:sp>
      <p:sp>
        <p:nvSpPr>
          <p:cNvPr id="4" name="Content Placeholder 3"/>
          <p:cNvSpPr>
            <a:spLocks noGrp="1"/>
          </p:cNvSpPr>
          <p:nvPr>
            <p:ph sz="half" idx="2"/>
          </p:nvPr>
        </p:nvSpPr>
        <p:spPr>
          <a:xfrm>
            <a:off x="4751071" y="1600201"/>
            <a:ext cx="3840480" cy="4343400"/>
          </a:xfrm>
        </p:spPr>
        <p:txBody>
          <a:bodyPr>
            <a:normAutofit/>
          </a:bodyPr>
          <a:lstStyle>
            <a:lvl1pPr>
              <a:spcBef>
                <a:spcPts val="1600"/>
              </a:spcBef>
              <a:defRPr sz="1600"/>
            </a:lvl1pPr>
            <a:lvl2pPr>
              <a:defRPr sz="1400"/>
            </a:lvl2pPr>
            <a:lvl3pPr>
              <a:defRPr sz="1400"/>
            </a:lvl3pPr>
            <a:lvl4pPr>
              <a:defRPr sz="1400"/>
            </a:lvl4pPr>
            <a:lvl5pPr>
              <a:defRPr sz="14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dirty="0"/>
          </a:p>
        </p:txBody>
      </p:sp>
      <p:sp>
        <p:nvSpPr>
          <p:cNvPr id="5" name="Date Placeholder 4"/>
          <p:cNvSpPr>
            <a:spLocks noGrp="1"/>
          </p:cNvSpPr>
          <p:nvPr>
            <p:ph type="dt" sz="half" idx="10"/>
          </p:nvPr>
        </p:nvSpPr>
        <p:spPr/>
        <p:txBody>
          <a:bodyPr/>
          <a:lstStyle/>
          <a:p>
            <a:fld id="{DAA67AA0-DEF6-D741-AF0E-1BCF8203E1C0}" type="datetimeFigureOut">
              <a:rPr lang="en-US" smtClean="0"/>
              <a:t>4/29/22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FA1B1B6-1873-E042-A246-BC0F54B866B4}"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49275" y="2403144"/>
            <a:ext cx="8056563" cy="1362075"/>
          </a:xfrm>
        </p:spPr>
        <p:txBody>
          <a:bodyPr anchor="b" anchorCtr="0"/>
          <a:lstStyle>
            <a:lvl1pPr algn="ctr">
              <a:defRPr sz="4600" b="0" cap="none" baseline="0"/>
            </a:lvl1pPr>
          </a:lstStyle>
          <a:p>
            <a:r>
              <a:rPr lang="en-US"/>
              <a:t>Click to edit Master title style</a:t>
            </a:r>
            <a:endParaRPr/>
          </a:p>
        </p:txBody>
      </p:sp>
      <p:sp>
        <p:nvSpPr>
          <p:cNvPr id="3" name="Text Placeholder 2"/>
          <p:cNvSpPr>
            <a:spLocks noGrp="1"/>
          </p:cNvSpPr>
          <p:nvPr>
            <p:ph type="body" idx="1"/>
          </p:nvPr>
        </p:nvSpPr>
        <p:spPr>
          <a:xfrm>
            <a:off x="549275" y="3736005"/>
            <a:ext cx="8056563" cy="1500187"/>
          </a:xfrm>
        </p:spPr>
        <p:txBody>
          <a:bodyPr anchor="t" anchorCtr="0">
            <a:normAutofit/>
          </a:bodyPr>
          <a:lstStyle>
            <a:lvl1pPr marL="0" indent="0" algn="ctr">
              <a:spcBef>
                <a:spcPts val="300"/>
              </a:spcBef>
              <a:buNone/>
              <a:defRPr sz="18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AA67AA0-DEF6-D741-AF0E-1BCF8203E1C0}" type="datetimeFigureOut">
              <a:rPr lang="en-US" smtClean="0"/>
              <a:t>4/29/22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FA1B1B6-1873-E042-A246-BC0F54B866B4}"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346036" y="240822"/>
            <a:ext cx="5797964" cy="504198"/>
          </a:xfrm>
        </p:spPr>
        <p:txBody>
          <a:bodyPr/>
          <a:lstStyle>
            <a:lvl1pPr algn="l">
              <a:defRPr sz="2400">
                <a:solidFill>
                  <a:srgbClr val="FFFFFF"/>
                </a:solidFill>
              </a:defRPr>
            </a:lvl1pPr>
          </a:lstStyle>
          <a:p>
            <a:r>
              <a:rPr lang="en-US" dirty="0"/>
              <a:t>Click to edit Master title style</a:t>
            </a:r>
            <a:endParaRPr dirty="0"/>
          </a:p>
        </p:txBody>
      </p:sp>
      <p:sp>
        <p:nvSpPr>
          <p:cNvPr id="3" name="Text Placeholder 2"/>
          <p:cNvSpPr>
            <a:spLocks noGrp="1"/>
          </p:cNvSpPr>
          <p:nvPr>
            <p:ph type="body" idx="1"/>
          </p:nvPr>
        </p:nvSpPr>
        <p:spPr>
          <a:xfrm>
            <a:off x="549274" y="1453224"/>
            <a:ext cx="3840480" cy="750887"/>
          </a:xfrm>
        </p:spPr>
        <p:txBody>
          <a:bodyPr anchor="b">
            <a:noAutofit/>
          </a:bodyPr>
          <a:lstStyle>
            <a:lvl1pPr marL="0" indent="0" algn="l">
              <a:spcBef>
                <a:spcPts val="0"/>
              </a:spcBef>
              <a:buNone/>
              <a:defRPr sz="1600" b="1">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549274" y="2347415"/>
            <a:ext cx="3840480" cy="3596185"/>
          </a:xfrm>
        </p:spPr>
        <p:txBody>
          <a:bodyPr>
            <a:normAutofit/>
          </a:bodyPr>
          <a:lstStyle>
            <a:lvl1pPr>
              <a:spcBef>
                <a:spcPts val="1600"/>
              </a:spcBef>
              <a:defRPr sz="1400"/>
            </a:lvl1pPr>
            <a:lvl2pPr>
              <a:defRPr sz="1400"/>
            </a:lvl2pPr>
            <a:lvl3pPr>
              <a:defRPr sz="1400"/>
            </a:lvl3pPr>
            <a:lvl4pPr>
              <a:defRPr sz="1400"/>
            </a:lvl4pPr>
            <a:lvl5pPr>
              <a:defRPr sz="14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dirty="0"/>
          </a:p>
        </p:txBody>
      </p:sp>
      <p:sp>
        <p:nvSpPr>
          <p:cNvPr id="5" name="Text Placeholder 4"/>
          <p:cNvSpPr>
            <a:spLocks noGrp="1"/>
          </p:cNvSpPr>
          <p:nvPr>
            <p:ph type="body" sz="quarter" idx="3"/>
          </p:nvPr>
        </p:nvSpPr>
        <p:spPr>
          <a:xfrm>
            <a:off x="4751070" y="1453224"/>
            <a:ext cx="3840480" cy="750887"/>
          </a:xfrm>
        </p:spPr>
        <p:txBody>
          <a:bodyPr anchor="b">
            <a:noAutofit/>
          </a:bodyPr>
          <a:lstStyle>
            <a:lvl1pPr marL="0" indent="0" algn="l">
              <a:spcBef>
                <a:spcPts val="0"/>
              </a:spcBef>
              <a:buNone/>
              <a:defRPr sz="1600" b="1">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4751070" y="2347415"/>
            <a:ext cx="3840480" cy="3596185"/>
          </a:xfrm>
        </p:spPr>
        <p:txBody>
          <a:bodyPr>
            <a:normAutofit/>
          </a:bodyPr>
          <a:lstStyle>
            <a:lvl1pPr>
              <a:spcBef>
                <a:spcPts val="1600"/>
              </a:spcBef>
              <a:defRPr sz="1400"/>
            </a:lvl1pPr>
            <a:lvl2pPr>
              <a:defRPr sz="1400"/>
            </a:lvl2pPr>
            <a:lvl3pPr>
              <a:defRPr sz="1400"/>
            </a:lvl3pPr>
            <a:lvl4pPr>
              <a:defRPr sz="1400"/>
            </a:lvl4pPr>
            <a:lvl5pPr>
              <a:defRPr sz="14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dirty="0"/>
          </a:p>
        </p:txBody>
      </p:sp>
      <p:sp>
        <p:nvSpPr>
          <p:cNvPr id="7" name="Date Placeholder 6"/>
          <p:cNvSpPr>
            <a:spLocks noGrp="1"/>
          </p:cNvSpPr>
          <p:nvPr>
            <p:ph type="dt" sz="half" idx="10"/>
          </p:nvPr>
        </p:nvSpPr>
        <p:spPr/>
        <p:txBody>
          <a:bodyPr/>
          <a:lstStyle/>
          <a:p>
            <a:fld id="{DAA67AA0-DEF6-D741-AF0E-1BCF8203E1C0}" type="datetimeFigureOut">
              <a:rPr lang="en-US" smtClean="0"/>
              <a:t>4/29/22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FA1B1B6-1873-E042-A246-BC0F54B866B4}"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3.jpg"/><Relationship Id="rId3" Type="http://schemas.openxmlformats.org/officeDocument/2006/relationships/slideLayout" Target="../slideLayouts/slideLayout3.xml"/><Relationship Id="rId7" Type="http://schemas.openxmlformats.org/officeDocument/2006/relationships/image" Target="../media/image2.jpg"/><Relationship Id="rId12" Type="http://schemas.openxmlformats.org/officeDocument/2006/relationships/image" Target="../media/image7.jp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11" Type="http://schemas.openxmlformats.org/officeDocument/2006/relationships/image" Target="../media/image6.jpg"/><Relationship Id="rId5" Type="http://schemas.openxmlformats.org/officeDocument/2006/relationships/slideLayout" Target="../slideLayouts/slideLayout5.xml"/><Relationship Id="rId10" Type="http://schemas.openxmlformats.org/officeDocument/2006/relationships/image" Target="../media/image5.jpg"/><Relationship Id="rId4" Type="http://schemas.openxmlformats.org/officeDocument/2006/relationships/slideLayout" Target="../slideLayouts/slideLayout4.xml"/><Relationship Id="rId9" Type="http://schemas.openxmlformats.org/officeDocument/2006/relationships/image" Target="../media/image4.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49275" y="107576"/>
            <a:ext cx="8042276" cy="1336956"/>
          </a:xfrm>
          <a:prstGeom prst="rect">
            <a:avLst/>
          </a:prstGeom>
        </p:spPr>
        <p:txBody>
          <a:bodyPr vert="horz" lIns="91440" tIns="45720" rIns="91440" bIns="45720" rtlCol="0" anchor="b" anchorCtr="0">
            <a:noAutofit/>
          </a:bodyPr>
          <a:lstStyle/>
          <a:p>
            <a:r>
              <a:rPr lang="en-US"/>
              <a:t>Click to edit Master title style</a:t>
            </a:r>
            <a:endParaRPr/>
          </a:p>
        </p:txBody>
      </p:sp>
      <p:sp>
        <p:nvSpPr>
          <p:cNvPr id="3" name="Text Placeholder 2"/>
          <p:cNvSpPr>
            <a:spLocks noGrp="1"/>
          </p:cNvSpPr>
          <p:nvPr>
            <p:ph type="body" idx="1"/>
          </p:nvPr>
        </p:nvSpPr>
        <p:spPr>
          <a:xfrm>
            <a:off x="549275" y="1600201"/>
            <a:ext cx="8042276" cy="43434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4" name="Date Placeholder 3"/>
          <p:cNvSpPr>
            <a:spLocks noGrp="1"/>
          </p:cNvSpPr>
          <p:nvPr>
            <p:ph type="dt" sz="half" idx="2"/>
          </p:nvPr>
        </p:nvSpPr>
        <p:spPr>
          <a:xfrm>
            <a:off x="5629835" y="6275668"/>
            <a:ext cx="2133600" cy="365125"/>
          </a:xfrm>
          <a:prstGeom prst="rect">
            <a:avLst/>
          </a:prstGeom>
        </p:spPr>
        <p:txBody>
          <a:bodyPr vert="horz" lIns="91440" tIns="45720" rIns="91440" bIns="45720" rtlCol="0" anchor="ctr"/>
          <a:lstStyle>
            <a:lvl1pPr algn="r">
              <a:defRPr sz="1200">
                <a:solidFill>
                  <a:schemeClr val="bg1"/>
                </a:solidFill>
              </a:defRPr>
            </a:lvl1pPr>
          </a:lstStyle>
          <a:p>
            <a:fld id="{DAA67AA0-DEF6-D741-AF0E-1BCF8203E1C0}" type="datetimeFigureOut">
              <a:rPr lang="en-US" smtClean="0"/>
              <a:t>4/29/22</a:t>
            </a:fld>
            <a:endParaRPr lang="en-US"/>
          </a:p>
        </p:txBody>
      </p:sp>
      <p:sp>
        <p:nvSpPr>
          <p:cNvPr id="5" name="Footer Placeholder 4"/>
          <p:cNvSpPr>
            <a:spLocks noGrp="1"/>
          </p:cNvSpPr>
          <p:nvPr>
            <p:ph type="ftr" sz="quarter" idx="3"/>
          </p:nvPr>
        </p:nvSpPr>
        <p:spPr>
          <a:xfrm>
            <a:off x="264458" y="6275668"/>
            <a:ext cx="4840941" cy="365125"/>
          </a:xfrm>
          <a:prstGeom prst="rect">
            <a:avLst/>
          </a:prstGeom>
        </p:spPr>
        <p:txBody>
          <a:bodyPr vert="horz" lIns="91440" tIns="45720" rIns="91440" bIns="45720" rtlCol="0" anchor="ctr"/>
          <a:lstStyle>
            <a:lvl1pPr algn="l">
              <a:defRPr sz="1200">
                <a:solidFill>
                  <a:schemeClr val="bg1"/>
                </a:solidFill>
              </a:defRPr>
            </a:lvl1pPr>
          </a:lstStyle>
          <a:p>
            <a:endParaRPr lang="en-US"/>
          </a:p>
        </p:txBody>
      </p:sp>
      <p:sp>
        <p:nvSpPr>
          <p:cNvPr id="6" name="Slide Number Placeholder 5"/>
          <p:cNvSpPr>
            <a:spLocks noGrp="1"/>
          </p:cNvSpPr>
          <p:nvPr>
            <p:ph type="sldNum" sz="quarter" idx="4"/>
          </p:nvPr>
        </p:nvSpPr>
        <p:spPr>
          <a:xfrm>
            <a:off x="7897906" y="6275668"/>
            <a:ext cx="990600" cy="365125"/>
          </a:xfrm>
          <a:prstGeom prst="rect">
            <a:avLst/>
          </a:prstGeom>
        </p:spPr>
        <p:txBody>
          <a:bodyPr vert="horz" lIns="91440" tIns="45720" rIns="91440" bIns="45720" rtlCol="0" anchor="ctr"/>
          <a:lstStyle>
            <a:lvl1pPr algn="r">
              <a:defRPr sz="3600">
                <a:solidFill>
                  <a:schemeClr val="bg1"/>
                </a:solidFill>
              </a:defRPr>
            </a:lvl1pPr>
          </a:lstStyle>
          <a:p>
            <a:fld id="{1FA1B1B6-1873-E042-A246-BC0F54B866B4}" type="slidenum">
              <a:rPr lang="en-US" smtClean="0"/>
              <a:t>‹#›</a:t>
            </a:fld>
            <a:endParaRPr lang="en-US"/>
          </a:p>
        </p:txBody>
      </p:sp>
      <p:pic>
        <p:nvPicPr>
          <p:cNvPr id="7" name="Picture 6" descr="DMR Templates BMAT.jpg"/>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8" name="Picture 7" descr="DMR Templates MMN.jpg"/>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9" name="Picture 8" descr="DMR Templates CER.jpg"/>
          <p:cNvPicPr>
            <a:picLocks noChangeAspect="1"/>
          </p:cNvPicPr>
          <p:nvPr userDrawn="1"/>
        </p:nvPicPr>
        <p:blipFill>
          <a:blip r:embed="rId9">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10" name="Picture 9" descr="DMR Templates CMMT.jpg"/>
          <p:cNvPicPr>
            <a:picLocks noChangeAspect="1"/>
          </p:cNvPicPr>
          <p:nvPr userDrawn="1"/>
        </p:nvPicPr>
        <p:blipFill>
          <a:blip r:embed="rId10">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11" name="Picture 10" descr="DMR Templates D.jpg"/>
          <p:cNvPicPr>
            <a:picLocks noChangeAspect="1"/>
          </p:cNvPicPr>
          <p:nvPr userDrawn="1"/>
        </p:nvPicPr>
        <p:blipFill>
          <a:blip r:embed="rId11">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12" name="Picture 11" descr="DMR Templates 88P.jpg"/>
          <p:cNvPicPr>
            <a:picLocks noChangeAspect="1"/>
          </p:cNvPicPr>
          <p:nvPr userDrawn="1"/>
        </p:nvPicPr>
        <p:blipFill>
          <a:blip r:embed="rId1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cSld>
  <p:clrMap bg1="lt1" tx1="dk1" bg2="lt2" tx2="dk2" accent1="accent1" accent2="accent2" accent3="accent3" accent4="accent4" accent5="accent5" accent6="accent6" hlink="hlink" folHlink="folHlink"/>
  <p:sldLayoutIdLst>
    <p:sldLayoutId id="2147483661" r:id="rId1"/>
    <p:sldLayoutId id="2147483662" r:id="rId2"/>
    <p:sldLayoutId id="2147483665" r:id="rId3"/>
    <p:sldLayoutId id="2147483664" r:id="rId4"/>
    <p:sldLayoutId id="2147483666" r:id="rId5"/>
  </p:sldLayoutIdLst>
  <p:txStyles>
    <p:titleStyle>
      <a:lvl1pPr algn="ctr" defTabSz="914400" rtl="0" eaLnBrk="1" latinLnBrk="0" hangingPunct="1">
        <a:spcBef>
          <a:spcPct val="0"/>
        </a:spcBef>
        <a:buNone/>
        <a:defRPr sz="4600" kern="1200">
          <a:solidFill>
            <a:schemeClr val="accent1"/>
          </a:solidFill>
          <a:latin typeface="+mj-lt"/>
          <a:ea typeface="+mj-ea"/>
          <a:cs typeface="+mj-cs"/>
        </a:defRPr>
      </a:lvl1pPr>
    </p:titleStyle>
    <p:bodyStyle>
      <a:lvl1pPr marL="349250" indent="-349250" algn="l" defTabSz="914400" rtl="0" eaLnBrk="1" latinLnBrk="0" hangingPunct="1">
        <a:spcBef>
          <a:spcPts val="2000"/>
        </a:spcBef>
        <a:buClr>
          <a:schemeClr val="accent1">
            <a:lumMod val="60000"/>
            <a:lumOff val="40000"/>
          </a:schemeClr>
        </a:buClr>
        <a:buSzPct val="110000"/>
        <a:buFont typeface="Wingdings 2" pitchFamily="18" charset="2"/>
        <a:buChar char=""/>
        <a:defRPr sz="2400" kern="1200">
          <a:solidFill>
            <a:schemeClr val="tx1">
              <a:lumMod val="65000"/>
              <a:lumOff val="35000"/>
            </a:schemeClr>
          </a:solidFill>
          <a:latin typeface="+mn-lt"/>
          <a:ea typeface="+mn-ea"/>
          <a:cs typeface="+mn-cs"/>
        </a:defRPr>
      </a:lvl1pPr>
      <a:lvl2pPr marL="685800" indent="-336550" algn="l" defTabSz="914400" rtl="0" eaLnBrk="1" latinLnBrk="0" hangingPunct="1">
        <a:spcBef>
          <a:spcPts val="600"/>
        </a:spcBef>
        <a:buClr>
          <a:schemeClr val="accent1">
            <a:lumMod val="75000"/>
          </a:schemeClr>
        </a:buClr>
        <a:buSzPct val="110000"/>
        <a:buFont typeface="Wingdings 2" pitchFamily="18" charset="2"/>
        <a:buChar char=""/>
        <a:defRPr sz="2200" kern="1200">
          <a:solidFill>
            <a:schemeClr val="tx1">
              <a:lumMod val="65000"/>
              <a:lumOff val="35000"/>
            </a:schemeClr>
          </a:solidFill>
          <a:latin typeface="+mn-lt"/>
          <a:ea typeface="+mn-ea"/>
          <a:cs typeface="+mn-cs"/>
        </a:defRPr>
      </a:lvl2pPr>
      <a:lvl3pPr marL="968375" indent="-282575" algn="l" defTabSz="914400" rtl="0" eaLnBrk="1" latinLnBrk="0" hangingPunct="1">
        <a:spcBef>
          <a:spcPts val="600"/>
        </a:spcBef>
        <a:buClr>
          <a:schemeClr val="accent1">
            <a:lumMod val="60000"/>
            <a:lumOff val="40000"/>
          </a:schemeClr>
        </a:buClr>
        <a:buSzPct val="110000"/>
        <a:buFont typeface="Wingdings 2" pitchFamily="18" charset="2"/>
        <a:buChar char=""/>
        <a:defRPr sz="2000" kern="1200">
          <a:solidFill>
            <a:schemeClr val="tx1">
              <a:lumMod val="65000"/>
              <a:lumOff val="35000"/>
            </a:schemeClr>
          </a:solidFill>
          <a:latin typeface="+mn-lt"/>
          <a:ea typeface="+mn-ea"/>
          <a:cs typeface="+mn-cs"/>
        </a:defRPr>
      </a:lvl3pPr>
      <a:lvl4pPr marL="1263650" indent="-295275" algn="l" defTabSz="914400" rtl="0" eaLnBrk="1" latinLnBrk="0" hangingPunct="1">
        <a:spcBef>
          <a:spcPts val="600"/>
        </a:spcBef>
        <a:buClr>
          <a:schemeClr val="accent1">
            <a:lumMod val="75000"/>
          </a:schemeClr>
        </a:buClr>
        <a:buSzPct val="110000"/>
        <a:buFont typeface="Wingdings 2" pitchFamily="18" charset="2"/>
        <a:buChar char=""/>
        <a:defRPr sz="1800" kern="1200">
          <a:solidFill>
            <a:schemeClr val="tx1">
              <a:lumMod val="65000"/>
              <a:lumOff val="35000"/>
            </a:schemeClr>
          </a:solidFill>
          <a:latin typeface="+mn-lt"/>
          <a:ea typeface="+mn-ea"/>
          <a:cs typeface="+mn-cs"/>
        </a:defRPr>
      </a:lvl4pPr>
      <a:lvl5pPr marL="1546225" indent="-282575" algn="l" defTabSz="914400" rtl="0" eaLnBrk="1" latinLnBrk="0" hangingPunct="1">
        <a:spcBef>
          <a:spcPts val="600"/>
        </a:spcBef>
        <a:buClr>
          <a:schemeClr val="accent1">
            <a:lumMod val="60000"/>
            <a:lumOff val="40000"/>
          </a:schemeClr>
        </a:buClr>
        <a:buSzPct val="110000"/>
        <a:buFont typeface="Wingdings 2" pitchFamily="18" charset="2"/>
        <a:buChar char=""/>
        <a:defRPr sz="1800" kern="1200">
          <a:solidFill>
            <a:schemeClr val="tx1">
              <a:lumMod val="65000"/>
              <a:lumOff val="35000"/>
            </a:schemeClr>
          </a:solidFill>
          <a:latin typeface="+mn-lt"/>
          <a:ea typeface="+mn-ea"/>
          <a:cs typeface="+mn-cs"/>
        </a:defRPr>
      </a:lvl5pPr>
      <a:lvl6pPr marL="1828800" indent="-282575" algn="l" defTabSz="914400" rtl="0" eaLnBrk="1" latinLnBrk="0" hangingPunct="1">
        <a:spcBef>
          <a:spcPct val="20000"/>
        </a:spcBef>
        <a:buClr>
          <a:schemeClr val="accent2"/>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6pPr>
      <a:lvl7pPr marL="2117725" indent="-282575" algn="l" defTabSz="914400" rtl="0" eaLnBrk="1" latinLnBrk="0" hangingPunct="1">
        <a:spcBef>
          <a:spcPct val="20000"/>
        </a:spcBef>
        <a:buClr>
          <a:schemeClr val="accent1">
            <a:lumMod val="60000"/>
            <a:lumOff val="40000"/>
          </a:schemeClr>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7pPr>
      <a:lvl8pPr marL="2398713" indent="-282575" algn="l" defTabSz="914400" rtl="0" eaLnBrk="1" latinLnBrk="0" hangingPunct="1">
        <a:spcBef>
          <a:spcPct val="20000"/>
        </a:spcBef>
        <a:buClr>
          <a:schemeClr val="accent2"/>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8pPr>
      <a:lvl9pPr marL="2689225" indent="-282575" algn="l" defTabSz="914400" rtl="0" eaLnBrk="1" latinLnBrk="0" hangingPunct="1">
        <a:spcBef>
          <a:spcPct val="20000"/>
        </a:spcBef>
        <a:buClr>
          <a:schemeClr val="accent1">
            <a:lumMod val="60000"/>
            <a:lumOff val="40000"/>
          </a:schemeClr>
        </a:buClr>
        <a:buSzPct val="110000"/>
        <a:buFont typeface="Wingdings 2" pitchFamily="18" charset="2"/>
        <a:buChar char=""/>
        <a:defRPr lang="en-US" sz="1800" kern="1200" dirty="0">
          <a:solidFill>
            <a:schemeClr val="tx1">
              <a:lumMod val="65000"/>
              <a:lumOff val="35000"/>
            </a:schemeClr>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46036" y="110532"/>
            <a:ext cx="5797964" cy="803867"/>
          </a:xfrm>
        </p:spPr>
        <p:txBody>
          <a:bodyPr anchor="ctr"/>
          <a:lstStyle/>
          <a:p>
            <a:r>
              <a:rPr lang="en-US" sz="1800" b="1" dirty="0">
                <a:solidFill>
                  <a:schemeClr val="tx1"/>
                </a:solidFill>
              </a:rPr>
              <a:t>Spatiotemporal control of active materials</a:t>
            </a:r>
          </a:p>
        </p:txBody>
      </p:sp>
      <p:sp>
        <p:nvSpPr>
          <p:cNvPr id="7" name="Rectangle 6"/>
          <p:cNvSpPr/>
          <p:nvPr/>
        </p:nvSpPr>
        <p:spPr>
          <a:xfrm>
            <a:off x="4371035" y="1014661"/>
            <a:ext cx="4692577" cy="461665"/>
          </a:xfrm>
          <a:prstGeom prst="rect">
            <a:avLst/>
          </a:prstGeom>
        </p:spPr>
        <p:txBody>
          <a:bodyPr wrap="square" anchor="ctr">
            <a:spAutoFit/>
          </a:bodyPr>
          <a:lstStyle/>
          <a:p>
            <a:r>
              <a:rPr lang="en-US" sz="1200" b="1" baseline="30000" dirty="0">
                <a:solidFill>
                  <a:schemeClr val="bg1"/>
                </a:solidFill>
              </a:rPr>
              <a:t>1</a:t>
            </a:r>
            <a:r>
              <a:rPr lang="en-US" sz="1200" b="1" dirty="0">
                <a:solidFill>
                  <a:schemeClr val="bg1"/>
                </a:solidFill>
              </a:rPr>
              <a:t>Duclos, </a:t>
            </a:r>
            <a:r>
              <a:rPr lang="en-US" sz="1200" b="1" baseline="30000" dirty="0">
                <a:solidFill>
                  <a:schemeClr val="bg1"/>
                </a:solidFill>
              </a:rPr>
              <a:t>1</a:t>
            </a:r>
            <a:r>
              <a:rPr lang="en-US" sz="1200" b="1" dirty="0">
                <a:solidFill>
                  <a:schemeClr val="bg1"/>
                </a:solidFill>
              </a:rPr>
              <a:t>Fraden, </a:t>
            </a:r>
            <a:r>
              <a:rPr lang="en-US" sz="1200" b="1" baseline="30000" dirty="0">
                <a:solidFill>
                  <a:schemeClr val="bg1"/>
                </a:solidFill>
              </a:rPr>
              <a:t>1,2</a:t>
            </a:r>
            <a:r>
              <a:rPr lang="en-US" sz="1200" b="1" dirty="0">
                <a:solidFill>
                  <a:schemeClr val="bg1"/>
                </a:solidFill>
              </a:rPr>
              <a:t>Dogic , </a:t>
            </a:r>
            <a:r>
              <a:rPr lang="en-US" sz="1200" b="1" baseline="30000" dirty="0">
                <a:solidFill>
                  <a:schemeClr val="bg1"/>
                </a:solidFill>
              </a:rPr>
              <a:t>1</a:t>
            </a:r>
            <a:r>
              <a:rPr lang="en-US" sz="1200" b="1" dirty="0">
                <a:solidFill>
                  <a:schemeClr val="bg1"/>
                </a:solidFill>
              </a:rPr>
              <a:t>Baskaran, </a:t>
            </a:r>
            <a:r>
              <a:rPr lang="en-US" sz="1200" b="1" baseline="30000" dirty="0">
                <a:solidFill>
                  <a:schemeClr val="bg1"/>
                </a:solidFill>
              </a:rPr>
              <a:t>1</a:t>
            </a:r>
            <a:r>
              <a:rPr lang="en-US" sz="1200" b="1" dirty="0">
                <a:solidFill>
                  <a:schemeClr val="bg1"/>
                </a:solidFill>
              </a:rPr>
              <a:t>Hagan, </a:t>
            </a:r>
            <a:r>
              <a:rPr lang="en-US" sz="1200" b="1" baseline="30000" dirty="0">
                <a:solidFill>
                  <a:schemeClr val="bg1"/>
                </a:solidFill>
              </a:rPr>
              <a:t>1</a:t>
            </a:r>
            <a:r>
              <a:rPr lang="en-US" sz="1200" b="1" dirty="0">
                <a:solidFill>
                  <a:schemeClr val="bg1"/>
                </a:solidFill>
              </a:rPr>
              <a:t>Hong</a:t>
            </a:r>
            <a:br>
              <a:rPr lang="en-US" sz="1200" b="1" dirty="0">
                <a:solidFill>
                  <a:schemeClr val="bg1"/>
                </a:solidFill>
              </a:rPr>
            </a:br>
            <a:r>
              <a:rPr lang="en-US" sz="1200" b="1" dirty="0">
                <a:solidFill>
                  <a:schemeClr val="bg1"/>
                </a:solidFill>
              </a:rPr>
              <a:t> </a:t>
            </a:r>
            <a:r>
              <a:rPr lang="en-US" sz="1200" b="1" baseline="30000" dirty="0">
                <a:solidFill>
                  <a:schemeClr val="bg1"/>
                </a:solidFill>
              </a:rPr>
              <a:t>1</a:t>
            </a:r>
            <a:r>
              <a:rPr lang="en-US" sz="1200" b="1" dirty="0">
                <a:solidFill>
                  <a:schemeClr val="bg1"/>
                </a:solidFill>
              </a:rPr>
              <a:t>Brandeis University, </a:t>
            </a:r>
            <a:r>
              <a:rPr lang="en-US" sz="1200" b="1" baseline="30000" dirty="0">
                <a:solidFill>
                  <a:schemeClr val="bg1"/>
                </a:solidFill>
              </a:rPr>
              <a:t>2</a:t>
            </a:r>
            <a:r>
              <a:rPr lang="en-US" sz="1200" b="1" dirty="0">
                <a:solidFill>
                  <a:schemeClr val="bg1"/>
                </a:solidFill>
              </a:rPr>
              <a:t>UCSB </a:t>
            </a:r>
            <a:endParaRPr lang="en-US" sz="1200" b="1" baseline="30000" dirty="0">
              <a:solidFill>
                <a:schemeClr val="bg1"/>
              </a:solidFill>
            </a:endParaRPr>
          </a:p>
        </p:txBody>
      </p:sp>
      <p:sp>
        <p:nvSpPr>
          <p:cNvPr id="8" name="Rectangle 7"/>
          <p:cNvSpPr/>
          <p:nvPr/>
        </p:nvSpPr>
        <p:spPr>
          <a:xfrm>
            <a:off x="152400" y="346918"/>
            <a:ext cx="2759824" cy="276999"/>
          </a:xfrm>
          <a:prstGeom prst="rect">
            <a:avLst/>
          </a:prstGeom>
        </p:spPr>
        <p:txBody>
          <a:bodyPr wrap="square" anchor="ctr">
            <a:spAutoFit/>
          </a:bodyPr>
          <a:lstStyle/>
          <a:p>
            <a:r>
              <a:rPr lang="en-US" sz="1200" b="1" dirty="0">
                <a:solidFill>
                  <a:schemeClr val="bg1"/>
                </a:solidFill>
              </a:rPr>
              <a:t>DMR MRSEC 2011846</a:t>
            </a:r>
          </a:p>
        </p:txBody>
      </p:sp>
      <p:sp>
        <p:nvSpPr>
          <p:cNvPr id="9" name="Text Box 28"/>
          <p:cNvSpPr txBox="1">
            <a:spLocks noChangeArrowheads="1"/>
          </p:cNvSpPr>
          <p:nvPr/>
        </p:nvSpPr>
        <p:spPr bwMode="auto">
          <a:xfrm>
            <a:off x="434897" y="1759879"/>
            <a:ext cx="3892550" cy="37856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just" eaLnBrk="1" hangingPunct="1"/>
            <a:r>
              <a:rPr lang="en-US" sz="1600" dirty="0"/>
              <a:t>Biological cells control spatial and temporal generation of active stresses to achieve diverse sought-after functionalities ranging from motility to cell division. Motivated by these observations IRG2 goal is to control of spatiotemporal patterns of active stresses and to endow soft materials with lifelike functionalities. Achieving these goals requires development of new elements of active stress that are under external control as well as developing theoretical models that can predict how these stresses are controlled in space and time to generate targeted dynamics. </a:t>
            </a:r>
          </a:p>
        </p:txBody>
      </p:sp>
      <p:sp>
        <p:nvSpPr>
          <p:cNvPr id="11" name="Rectangle 37" descr="MT-actin composites (A) lead to novel states (B) that exhibit coexistence of extensile and contractile fluids (C). Actin polymerization propels beads (A) which, when confined to flow chambers (B), exhibit collective motion &#13;&#10;"/>
          <p:cNvSpPr>
            <a:spLocks noChangeArrowheads="1"/>
          </p:cNvSpPr>
          <p:nvPr/>
        </p:nvSpPr>
        <p:spPr bwMode="auto">
          <a:xfrm>
            <a:off x="4667250" y="1727886"/>
            <a:ext cx="4076700" cy="4397842"/>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2" name="Rectangle 11"/>
          <p:cNvSpPr/>
          <p:nvPr/>
        </p:nvSpPr>
        <p:spPr>
          <a:xfrm>
            <a:off x="152400" y="745755"/>
            <a:ext cx="696686" cy="276999"/>
          </a:xfrm>
          <a:prstGeom prst="rect">
            <a:avLst/>
          </a:prstGeom>
        </p:spPr>
        <p:txBody>
          <a:bodyPr wrap="square" anchor="ctr">
            <a:spAutoFit/>
          </a:bodyPr>
          <a:lstStyle/>
          <a:p>
            <a:r>
              <a:rPr lang="en-US" sz="1200" b="1" dirty="0">
                <a:solidFill>
                  <a:srgbClr val="002060"/>
                </a:solidFill>
              </a:rPr>
              <a:t>2022</a:t>
            </a:r>
          </a:p>
        </p:txBody>
      </p:sp>
      <p:pic>
        <p:nvPicPr>
          <p:cNvPr id="13" name="image1.jpg" descr="Schematic of light control of active matter samples. A digital light projector couples light into a microscope lens and illuminates specific regions in space and time. ">
            <a:extLst>
              <a:ext uri="{FF2B5EF4-FFF2-40B4-BE49-F238E27FC236}">
                <a16:creationId xmlns:a16="http://schemas.microsoft.com/office/drawing/2014/main" id="{2599BCDF-35BD-F647-B5C3-4E7DE1C2AD3F}"/>
              </a:ext>
            </a:extLst>
          </p:cNvPr>
          <p:cNvPicPr/>
          <p:nvPr/>
        </p:nvPicPr>
        <p:blipFill>
          <a:blip r:embed="rId3"/>
          <a:srcRect/>
          <a:stretch>
            <a:fillRect/>
          </a:stretch>
        </p:blipFill>
        <p:spPr>
          <a:xfrm>
            <a:off x="4689552" y="1759879"/>
            <a:ext cx="4019550" cy="3573422"/>
          </a:xfrm>
          <a:prstGeom prst="rect">
            <a:avLst/>
          </a:prstGeom>
          <a:ln/>
        </p:spPr>
      </p:pic>
      <p:sp>
        <p:nvSpPr>
          <p:cNvPr id="5" name="TextBox 4">
            <a:extLst>
              <a:ext uri="{FF2B5EF4-FFF2-40B4-BE49-F238E27FC236}">
                <a16:creationId xmlns:a16="http://schemas.microsoft.com/office/drawing/2014/main" id="{54831B1E-740F-AC92-80B7-7342336BF4DE}"/>
              </a:ext>
            </a:extLst>
          </p:cNvPr>
          <p:cNvSpPr txBox="1"/>
          <p:nvPr/>
        </p:nvSpPr>
        <p:spPr>
          <a:xfrm>
            <a:off x="4689553" y="5365294"/>
            <a:ext cx="4019550" cy="707886"/>
          </a:xfrm>
          <a:prstGeom prst="rect">
            <a:avLst/>
          </a:prstGeom>
          <a:noFill/>
        </p:spPr>
        <p:txBody>
          <a:bodyPr wrap="square" rtlCol="0">
            <a:spAutoFit/>
          </a:bodyPr>
          <a:lstStyle/>
          <a:p>
            <a:r>
              <a:rPr lang="en-US" sz="1000" dirty="0">
                <a:latin typeface="Arial" panose="020B0604020202020204" pitchFamily="34" charset="0"/>
                <a:cs typeface="Arial" panose="020B0604020202020204" pitchFamily="34" charset="0"/>
              </a:rPr>
              <a:t>Optical control of 2D active </a:t>
            </a:r>
            <a:r>
              <a:rPr lang="en-US" sz="1000" dirty="0" err="1">
                <a:latin typeface="Arial" panose="020B0604020202020204" pitchFamily="34" charset="0"/>
                <a:cs typeface="Arial" panose="020B0604020202020204" pitchFamily="34" charset="0"/>
              </a:rPr>
              <a:t>nematics</a:t>
            </a:r>
            <a:r>
              <a:rPr lang="en-US" sz="1000" dirty="0">
                <a:latin typeface="Arial" panose="020B0604020202020204" pitchFamily="34" charset="0"/>
                <a:cs typeface="Arial" panose="020B0604020202020204" pitchFamily="34" charset="0"/>
              </a:rPr>
              <a:t> – (</a:t>
            </a:r>
            <a:r>
              <a:rPr lang="en-US" sz="1000" dirty="0" err="1">
                <a:latin typeface="Arial" panose="020B0604020202020204" pitchFamily="34" charset="0"/>
                <a:cs typeface="Arial" panose="020B0604020202020204" pitchFamily="34" charset="0"/>
              </a:rPr>
              <a:t>i</a:t>
            </a:r>
            <a:r>
              <a:rPr lang="en-US" sz="1000" dirty="0">
                <a:latin typeface="Arial" panose="020B0604020202020204" pitchFamily="34" charset="0"/>
                <a:cs typeface="Arial" panose="020B0604020202020204" pitchFamily="34" charset="0"/>
              </a:rPr>
              <a:t>) (Left) Schematic of experimental set up. (Right)  Snapshot of Local light activation bench mark experiment. (ii) Numerical solution of hydrodynamics with local activation in the form of a stripe (left) and a circle (right). </a:t>
            </a:r>
          </a:p>
        </p:txBody>
      </p:sp>
    </p:spTree>
    <p:extLst>
      <p:ext uri="{BB962C8B-B14F-4D97-AF65-F5344CB8AC3E}">
        <p14:creationId xmlns:p14="http://schemas.microsoft.com/office/powerpoint/2010/main" val="3243173290"/>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Breeze">
  <a:themeElements>
    <a:clrScheme name="Breeze">
      <a:dk1>
        <a:sysClr val="windowText" lastClr="000000"/>
      </a:dk1>
      <a:lt1>
        <a:sysClr val="window" lastClr="FFFFFF"/>
      </a:lt1>
      <a:dk2>
        <a:srgbClr val="09213B"/>
      </a:dk2>
      <a:lt2>
        <a:srgbClr val="D5EDF4"/>
      </a:lt2>
      <a:accent1>
        <a:srgbClr val="2C7C9F"/>
      </a:accent1>
      <a:accent2>
        <a:srgbClr val="244A58"/>
      </a:accent2>
      <a:accent3>
        <a:srgbClr val="E2751D"/>
      </a:accent3>
      <a:accent4>
        <a:srgbClr val="FFB400"/>
      </a:accent4>
      <a:accent5>
        <a:srgbClr val="7EB606"/>
      </a:accent5>
      <a:accent6>
        <a:srgbClr val="C00000"/>
      </a:accent6>
      <a:hlink>
        <a:srgbClr val="7030A0"/>
      </a:hlink>
      <a:folHlink>
        <a:srgbClr val="00B0F0"/>
      </a:folHlink>
    </a:clrScheme>
    <a:fontScheme name="Breeze">
      <a:majorFont>
        <a:latin typeface="News Gothic MT"/>
        <a:ea typeface=""/>
        <a:cs typeface=""/>
        <a:font script="Jpan" typeface="ＭＳ Ｐゴシック"/>
        <a:font script="Hans" typeface="宋体"/>
        <a:font script="Hant" typeface="新細明體"/>
      </a:majorFont>
      <a:minorFont>
        <a:latin typeface="News Gothic MT"/>
        <a:ea typeface=""/>
        <a:cs typeface=""/>
        <a:font script="Jpan" typeface="ＭＳ Ｐゴシック"/>
        <a:font script="Hans" typeface="宋体"/>
        <a:font script="Hant" typeface="新細明體"/>
      </a:minorFont>
    </a:fontScheme>
    <a:fmtScheme name="Breeze">
      <a:fillStyleLst>
        <a:solidFill>
          <a:schemeClr val="phClr"/>
        </a:solidFill>
        <a:gradFill rotWithShape="1">
          <a:gsLst>
            <a:gs pos="31000">
              <a:schemeClr val="phClr">
                <a:tint val="100000"/>
                <a:shade val="100000"/>
                <a:satMod val="120000"/>
              </a:schemeClr>
            </a:gs>
            <a:gs pos="100000">
              <a:schemeClr val="phClr">
                <a:tint val="50000"/>
                <a:satMod val="150000"/>
              </a:schemeClr>
            </a:gs>
          </a:gsLst>
          <a:lin ang="5400000" scaled="1"/>
        </a:gradFill>
        <a:gradFill rotWithShape="1">
          <a:gsLst>
            <a:gs pos="0">
              <a:schemeClr val="phClr">
                <a:shade val="100000"/>
                <a:satMod val="120000"/>
              </a:schemeClr>
            </a:gs>
            <a:gs pos="69000">
              <a:schemeClr val="phClr">
                <a:tint val="80000"/>
                <a:shade val="100000"/>
                <a:satMod val="150000"/>
              </a:schemeClr>
            </a:gs>
            <a:gs pos="100000">
              <a:schemeClr val="phClr">
                <a:tint val="50000"/>
                <a:shade val="100000"/>
                <a:satMod val="150000"/>
              </a:schemeClr>
            </a:gs>
          </a:gsLst>
          <a:path path="circle">
            <a:fillToRect l="100000" t="100000" r="100000" b="100000"/>
          </a:path>
        </a:gradFill>
      </a:fillStyleLst>
      <a:lnStyleLst>
        <a:ln w="12700" cap="flat" cmpd="sng" algn="ctr">
          <a:solidFill>
            <a:schemeClr val="phClr">
              <a:shade val="95000"/>
              <a:satMod val="105000"/>
            </a:schemeClr>
          </a:solidFill>
          <a:prstDash val="solid"/>
        </a:ln>
        <a:ln w="25400" cap="flat" cmpd="dbl" algn="ctr">
          <a:solidFill>
            <a:schemeClr val="phClr"/>
          </a:solidFill>
          <a:prstDash val="solid"/>
        </a:ln>
        <a:ln w="31750" cap="flat" cmpd="dbl" algn="ctr">
          <a:solidFill>
            <a:schemeClr val="phClr"/>
          </a:solidFill>
          <a:prstDash val="solid"/>
        </a:ln>
      </a:lnStyleLst>
      <a:effectStyleLst>
        <a:effectStyle>
          <a:effectLst/>
        </a:effectStyle>
        <a:effectStyle>
          <a:effectLst>
            <a:outerShdw blurRad="63500" dist="25400" dir="5400000" sx="101000" sy="101000" rotWithShape="0">
              <a:srgbClr val="000000">
                <a:alpha val="40000"/>
              </a:srgbClr>
            </a:outerShdw>
          </a:effectLst>
        </a:effectStyle>
        <a:effectStyle>
          <a:effectLst>
            <a:innerShdw blurRad="127000" dist="25400" dir="13500000">
              <a:srgbClr val="C0C0C0">
                <a:alpha val="75000"/>
              </a:srgbClr>
            </a:innerShdw>
            <a:outerShdw blurRad="88900" dist="25400" dir="5400000" sx="102000" sy="102000" algn="ctr" rotWithShape="0">
              <a:srgbClr val="C0C0C0">
                <a:alpha val="40000"/>
              </a:srgbClr>
            </a:outerShdw>
          </a:effectLst>
          <a:scene3d>
            <a:camera prst="perspectiveLeft" fov="300000"/>
            <a:lightRig rig="soft" dir="l">
              <a:rot lat="0" lon="0" rev="4200000"/>
            </a:lightRig>
          </a:scene3d>
          <a:sp3d extrusionH="38100" prstMaterial="powder">
            <a:bevelT w="50800" h="88900" prst="convex"/>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blipFill rotWithShape="1">
          <a:blip xmlns:r="http://schemas.openxmlformats.org/officeDocument/2006/relationships" r:embed="rId1">
            <a:duotone>
              <a:schemeClr val="phClr">
                <a:shade val="40000"/>
                <a:satMod val="400000"/>
              </a:schemeClr>
              <a:schemeClr val="phClr">
                <a:tint val="10000"/>
                <a:satMod val="200000"/>
              </a:schemeClr>
            </a:duotone>
          </a:blip>
          <a:stretch/>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Breeze.thmx</Template>
  <TotalTime>14546</TotalTime>
  <Words>325</Words>
  <Application>Microsoft Macintosh PowerPoint</Application>
  <PresentationFormat>On-screen Show (4:3)</PresentationFormat>
  <Paragraphs>8</Paragraphs>
  <Slides>1</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vt:i4>
      </vt:variant>
    </vt:vector>
  </HeadingPairs>
  <TitlesOfParts>
    <vt:vector size="6" baseType="lpstr">
      <vt:lpstr>Arial</vt:lpstr>
      <vt:lpstr>Calibri</vt:lpstr>
      <vt:lpstr>News Gothic MT</vt:lpstr>
      <vt:lpstr>Wingdings 2</vt:lpstr>
      <vt:lpstr>Breeze</vt:lpstr>
      <vt:lpstr>Spatiotemporal control of active materials</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
  <dc:creator>rob</dc:creator>
  <cp:keywords/>
  <dc:description/>
  <cp:lastModifiedBy>Seth Fradem</cp:lastModifiedBy>
  <cp:revision>25</cp:revision>
  <cp:lastPrinted>2016-08-01T15:14:13Z</cp:lastPrinted>
  <dcterms:created xsi:type="dcterms:W3CDTF">2016-07-19T18:16:54Z</dcterms:created>
  <dcterms:modified xsi:type="dcterms:W3CDTF">2022-04-29T23:58:50Z</dcterms:modified>
  <cp:category/>
</cp:coreProperties>
</file>