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6600"/>
    <a:srgbClr val="000066"/>
    <a:srgbClr val="FFFF00"/>
    <a:srgbClr val="66CCFF"/>
    <a:srgbClr val="CC6600"/>
    <a:srgbClr val="800000"/>
    <a:srgbClr val="EB1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397" autoAdjust="0"/>
    <p:restoredTop sz="88337" autoAdjust="0"/>
  </p:normalViewPr>
  <p:slideViewPr>
    <p:cSldViewPr snapToGrid="0">
      <p:cViewPr varScale="1">
        <p:scale>
          <a:sx n="135" d="100"/>
          <a:sy n="135" d="100"/>
        </p:scale>
        <p:origin x="-112" y="-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defTabSz="93503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4614" y="0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r" defTabSz="93503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defTabSz="93503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4614" y="8841738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r" defTabSz="935031">
              <a:defRPr sz="1200" smtClean="0"/>
            </a:lvl1pPr>
          </a:lstStyle>
          <a:p>
            <a:pPr>
              <a:defRPr/>
            </a:pPr>
            <a:fld id="{5A599CB6-FE36-4D36-B640-7CAB9744E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8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defTabSz="93503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211" y="0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r" defTabSz="93503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328"/>
            <a:ext cx="3057053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defTabSz="93503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211" y="8843328"/>
            <a:ext cx="3057053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r" defTabSz="935031">
              <a:defRPr sz="1200" smtClean="0"/>
            </a:lvl1pPr>
          </a:lstStyle>
          <a:p>
            <a:pPr>
              <a:defRPr/>
            </a:pPr>
            <a:fld id="{851F238D-CE76-466D-B47D-7A8F3D74A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12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1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5476" indent="-286722" defTabSz="93503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886" indent="-229377" defTabSz="93503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5641" indent="-229377" defTabSz="93503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4395" indent="-229377" defTabSz="93503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3150" indent="-229377" defTabSz="93503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81904" indent="-229377" defTabSz="93503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40659" indent="-229377" defTabSz="93503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9413" indent="-229377" defTabSz="93503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680DA8-6E07-4859-8409-5F6EB5EFE4B0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C8D30-D15F-4816-96C2-8684B4F66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7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1808F-9730-41D9-AEE2-486AD2287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2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8CC01-5BE3-400D-A2DD-4D7BE7C04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3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745F0-BDF1-473A-AD01-E7BA24AD8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91B96-5A75-4C3A-BD8F-CDCBAB203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1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B2A17-7C34-4751-9D32-FD1AB8D3C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4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93FE9-DA6A-47EA-8CDA-93A62C6D0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2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825E3-5C05-4151-A332-D8081C8DF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0D949-DBA9-4617-BD01-9C2F495C6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5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2984B-865B-40A6-B1D4-65AA86C84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7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F3E10-E6C7-4D40-B3B2-0E18EE3A0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4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1B136B3-5882-4D9D-A3E8-29F3D0418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74" y="235900"/>
            <a:ext cx="7775575" cy="849313"/>
          </a:xfrm>
          <a:noFill/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Topology and Dynamics of Active </a:t>
            </a:r>
            <a:r>
              <a:rPr lang="en-US" sz="2400" b="1" dirty="0" err="1">
                <a:solidFill>
                  <a:schemeClr val="accent2"/>
                </a:solidFill>
                <a:latin typeface="Arial" charset="0"/>
              </a:rPr>
              <a:t>Nematic</a:t>
            </a: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 Vesicles</a:t>
            </a:r>
            <a:br>
              <a:rPr lang="en-US" sz="2400" b="1" dirty="0">
                <a:solidFill>
                  <a:schemeClr val="accent2"/>
                </a:solidFill>
                <a:latin typeface="Arial" charset="0"/>
              </a:rPr>
            </a:br>
            <a:r>
              <a:rPr lang="en-US" sz="1200" b="1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1200" b="1" dirty="0">
                <a:solidFill>
                  <a:schemeClr val="accent2"/>
                </a:solidFill>
                <a:latin typeface="Arial" charset="0"/>
              </a:rPr>
            </a:br>
            <a:r>
              <a:rPr lang="en-US" sz="1200" b="1" dirty="0" smtClean="0">
                <a:solidFill>
                  <a:schemeClr val="accent2"/>
                </a:solidFill>
              </a:rPr>
              <a:t/>
            </a:r>
            <a:br>
              <a:rPr lang="en-US" sz="1200" b="1" dirty="0" smtClean="0">
                <a:solidFill>
                  <a:schemeClr val="accent2"/>
                </a:solidFill>
              </a:rPr>
            </a:br>
            <a:r>
              <a:rPr lang="en-US" sz="2000" b="1" dirty="0" err="1" smtClean="0">
                <a:solidFill>
                  <a:srgbClr val="C00000"/>
                </a:solidFill>
              </a:rPr>
              <a:t>Zvonimir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Dogic</a:t>
            </a:r>
            <a:r>
              <a:rPr lang="en-US" sz="2000" b="1" dirty="0" smtClean="0">
                <a:solidFill>
                  <a:srgbClr val="C00000"/>
                </a:solidFill>
              </a:rPr>
              <a:t> (</a:t>
            </a:r>
            <a:r>
              <a:rPr lang="en-US" sz="2000" b="1" i="1" dirty="0" smtClean="0">
                <a:solidFill>
                  <a:srgbClr val="C00000"/>
                </a:solidFill>
              </a:rPr>
              <a:t>Brandeis</a:t>
            </a:r>
            <a:r>
              <a:rPr lang="en-US" sz="2000" b="1" dirty="0" smtClean="0">
                <a:solidFill>
                  <a:srgbClr val="C00000"/>
                </a:solidFill>
              </a:rPr>
              <a:t>),    </a:t>
            </a:r>
            <a:r>
              <a:rPr lang="en-US" sz="2000" b="1" dirty="0" smtClean="0">
                <a:solidFill>
                  <a:schemeClr val="hlink"/>
                </a:solidFill>
              </a:rPr>
              <a:t>DMR-Award # 0820492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2052" name="Text Box 28"/>
          <p:cNvSpPr txBox="1">
            <a:spLocks noChangeArrowheads="1"/>
          </p:cNvSpPr>
          <p:nvPr/>
        </p:nvSpPr>
        <p:spPr bwMode="auto">
          <a:xfrm>
            <a:off x="260944" y="1804941"/>
            <a:ext cx="4305618" cy="4401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chemeClr val="accent2"/>
                </a:solidFill>
              </a:rPr>
              <a:t>Engineering synthetic materials that mimic the remarkable complexity of living </a:t>
            </a:r>
            <a:r>
              <a:rPr lang="en-US" sz="1400" dirty="0" smtClean="0">
                <a:solidFill>
                  <a:schemeClr val="accent2"/>
                </a:solidFill>
              </a:rPr>
              <a:t>organisms is </a:t>
            </a:r>
            <a:r>
              <a:rPr lang="en-US" sz="1400" dirty="0">
                <a:solidFill>
                  <a:schemeClr val="accent2"/>
                </a:solidFill>
              </a:rPr>
              <a:t>a fundamental challenge in science and technology. We studied the </a:t>
            </a:r>
            <a:r>
              <a:rPr lang="en-US" sz="1400" dirty="0">
                <a:solidFill>
                  <a:schemeClr val="accent2"/>
                </a:solidFill>
              </a:rPr>
              <a:t>spatiotemporal patterns </a:t>
            </a:r>
            <a:r>
              <a:rPr lang="en-US" sz="1400" dirty="0">
                <a:solidFill>
                  <a:schemeClr val="accent2"/>
                </a:solidFill>
              </a:rPr>
              <a:t>that </a:t>
            </a:r>
            <a:r>
              <a:rPr lang="en-US" sz="1400" dirty="0">
                <a:solidFill>
                  <a:schemeClr val="accent2"/>
                </a:solidFill>
              </a:rPr>
              <a:t>emerge when an active </a:t>
            </a:r>
            <a:r>
              <a:rPr lang="en-US" sz="1400" dirty="0" err="1">
                <a:solidFill>
                  <a:schemeClr val="accent2"/>
                </a:solidFill>
              </a:rPr>
              <a:t>nematic</a:t>
            </a:r>
            <a:r>
              <a:rPr lang="en-US" sz="1400" dirty="0">
                <a:solidFill>
                  <a:schemeClr val="accent2"/>
                </a:solidFill>
              </a:rPr>
              <a:t> film </a:t>
            </a:r>
            <a:r>
              <a:rPr lang="en-US" sz="1400" dirty="0" smtClean="0">
                <a:solidFill>
                  <a:schemeClr val="accent2"/>
                </a:solidFill>
              </a:rPr>
              <a:t>of microtubules </a:t>
            </a:r>
            <a:r>
              <a:rPr lang="en-US" sz="1400" dirty="0">
                <a:solidFill>
                  <a:schemeClr val="accent2"/>
                </a:solidFill>
              </a:rPr>
              <a:t>and molecular motors </a:t>
            </a:r>
            <a:r>
              <a:rPr lang="en-US" sz="1400" dirty="0" smtClean="0">
                <a:solidFill>
                  <a:schemeClr val="accent2"/>
                </a:solidFill>
              </a:rPr>
              <a:t>is encapsulated </a:t>
            </a:r>
            <a:r>
              <a:rPr lang="en-US" sz="1400" dirty="0">
                <a:solidFill>
                  <a:schemeClr val="accent2"/>
                </a:solidFill>
              </a:rPr>
              <a:t>within a shape-changing lipid vesicle. Unlike in equilibrium systems, </a:t>
            </a:r>
            <a:r>
              <a:rPr lang="en-US" sz="1400" dirty="0" smtClean="0">
                <a:solidFill>
                  <a:schemeClr val="accent2"/>
                </a:solidFill>
              </a:rPr>
              <a:t>where defects </a:t>
            </a:r>
            <a:r>
              <a:rPr lang="en-US" sz="1400" dirty="0">
                <a:solidFill>
                  <a:schemeClr val="accent2"/>
                </a:solidFill>
              </a:rPr>
              <a:t>are largely static structures, in active </a:t>
            </a:r>
            <a:r>
              <a:rPr lang="en-US" sz="1400" dirty="0" err="1">
                <a:solidFill>
                  <a:schemeClr val="accent2"/>
                </a:solidFill>
              </a:rPr>
              <a:t>nematics</a:t>
            </a:r>
            <a:r>
              <a:rPr lang="en-US" sz="1400" dirty="0">
                <a:solidFill>
                  <a:schemeClr val="accent2"/>
                </a:solidFill>
              </a:rPr>
              <a:t> defects move spontaneously and can be described as self-propelled particles. The combination of activity, topological constraints, and vesicle deformability produces a myriad of dynamical states. We quantitatively described two dynamical modes: a tunable periodic state that oscillates between two defect configurations, and shape-changing vesicles with streaming </a:t>
            </a:r>
            <a:r>
              <a:rPr lang="en-US" sz="1400" dirty="0" err="1">
                <a:solidFill>
                  <a:schemeClr val="accent2"/>
                </a:solidFill>
              </a:rPr>
              <a:t>filopodia</a:t>
            </a:r>
            <a:r>
              <a:rPr lang="en-US" sz="1400" dirty="0">
                <a:solidFill>
                  <a:schemeClr val="accent2"/>
                </a:solidFill>
              </a:rPr>
              <a:t>-like protrusions. These </a:t>
            </a:r>
            <a:r>
              <a:rPr lang="en-US" sz="1400" dirty="0" smtClean="0">
                <a:solidFill>
                  <a:schemeClr val="accent2"/>
                </a:solidFill>
              </a:rPr>
              <a:t>results demonstrate </a:t>
            </a:r>
            <a:r>
              <a:rPr lang="en-US" sz="1400" dirty="0">
                <a:solidFill>
                  <a:schemeClr val="accent2"/>
                </a:solidFill>
              </a:rPr>
              <a:t>how biomimetic materials can be obtained when topological constraints are used to control the non-equilibrium dynamics of active </a:t>
            </a:r>
            <a:r>
              <a:rPr lang="en-US" sz="1400" dirty="0" smtClean="0">
                <a:solidFill>
                  <a:schemeClr val="accent2"/>
                </a:solidFill>
              </a:rPr>
              <a:t>matter.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055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9" name="Picture 5" descr="http://www.nsf.gov/images/logos/nsf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1" y="118750"/>
            <a:ext cx="991555" cy="99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9147" y="1343132"/>
            <a:ext cx="3847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2015 Research (Intellectual Merit)</a:t>
            </a:r>
            <a:endParaRPr lang="en-US" sz="1600" b="1" u="sng" dirty="0"/>
          </a:p>
        </p:txBody>
      </p:sp>
      <p:pic>
        <p:nvPicPr>
          <p:cNvPr id="10" name="Picture 1" descr="Fig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2" r="69305" b="28394"/>
          <a:stretch>
            <a:fillRect/>
          </a:stretch>
        </p:blipFill>
        <p:spPr bwMode="auto">
          <a:xfrm>
            <a:off x="4379950" y="1804619"/>
            <a:ext cx="234473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Figure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64" t="4816" b="50185"/>
          <a:stretch>
            <a:fillRect/>
          </a:stretch>
        </p:blipFill>
        <p:spPr bwMode="auto">
          <a:xfrm>
            <a:off x="6680200" y="3448826"/>
            <a:ext cx="24638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4479581" y="4605227"/>
            <a:ext cx="23920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3D reconstruction</a:t>
            </a:r>
          </a:p>
          <a:p>
            <a:pPr eaLnBrk="1" hangingPunct="1"/>
            <a:r>
              <a:rPr lang="en-US" sz="1600" dirty="0"/>
              <a:t>of an active </a:t>
            </a:r>
            <a:r>
              <a:rPr lang="en-US" sz="1600" dirty="0" err="1"/>
              <a:t>nematic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vesicle. Motile defect</a:t>
            </a:r>
          </a:p>
          <a:p>
            <a:pPr eaLnBrk="1" hangingPunct="1"/>
            <a:r>
              <a:rPr lang="en-US" sz="1600" dirty="0"/>
              <a:t>oscillate between </a:t>
            </a:r>
          </a:p>
          <a:p>
            <a:pPr eaLnBrk="1" hangingPunct="1"/>
            <a:r>
              <a:rPr lang="en-US" sz="1600" dirty="0"/>
              <a:t>planar and </a:t>
            </a:r>
            <a:r>
              <a:rPr lang="en-US" sz="1600" dirty="0" smtClean="0"/>
              <a:t>tetrahedral </a:t>
            </a:r>
            <a:r>
              <a:rPr lang="en-US" sz="1600" dirty="0"/>
              <a:t>configuration.</a:t>
            </a: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6662832" y="2292178"/>
            <a:ext cx="246377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Tuning vesicle </a:t>
            </a:r>
            <a:r>
              <a:rPr lang="en-US" sz="1600" dirty="0" smtClean="0"/>
              <a:t>tension </a:t>
            </a:r>
            <a:r>
              <a:rPr lang="en-US" sz="1600" dirty="0"/>
              <a:t>through </a:t>
            </a:r>
            <a:r>
              <a:rPr lang="en-US" sz="1600" dirty="0" smtClean="0"/>
              <a:t>osmotic </a:t>
            </a:r>
            <a:r>
              <a:rPr lang="en-US" sz="1600" dirty="0"/>
              <a:t>stress </a:t>
            </a:r>
            <a:r>
              <a:rPr lang="en-US" sz="1600" dirty="0" smtClean="0"/>
              <a:t>i</a:t>
            </a:r>
            <a:r>
              <a:rPr lang="en-US" sz="1600" dirty="0" smtClean="0"/>
              <a:t>nduces </a:t>
            </a:r>
            <a:r>
              <a:rPr lang="en-US" sz="1600" dirty="0"/>
              <a:t>formation </a:t>
            </a:r>
            <a:r>
              <a:rPr lang="en-US" sz="1600" dirty="0" smtClean="0"/>
              <a:t>of </a:t>
            </a:r>
            <a:r>
              <a:rPr lang="en-US" sz="1600" dirty="0"/>
              <a:t>four </a:t>
            </a:r>
            <a:r>
              <a:rPr lang="en-US" sz="1600" dirty="0" err="1"/>
              <a:t>fillopodia</a:t>
            </a:r>
            <a:r>
              <a:rPr lang="en-US" sz="1600" dirty="0"/>
              <a:t>-like </a:t>
            </a:r>
            <a:r>
              <a:rPr lang="en-US" sz="1600" dirty="0" smtClean="0"/>
              <a:t>structures</a:t>
            </a:r>
            <a:r>
              <a:rPr lang="en-US" sz="16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78343" y="6239753"/>
            <a:ext cx="5044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FC </a:t>
            </a:r>
            <a:r>
              <a:rPr lang="en-US" sz="1200" kern="0" dirty="0" err="1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Keber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E </a:t>
            </a:r>
            <a:r>
              <a:rPr lang="en-US" sz="1200" kern="0" dirty="0" err="1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Loiseau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T 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Sanchez, 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SJ </a:t>
            </a:r>
            <a:r>
              <a:rPr lang="en-US" sz="1200" kern="0" dirty="0" err="1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DeCamp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L </a:t>
            </a:r>
            <a:r>
              <a:rPr lang="en-US" sz="1200" kern="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Giomi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MJ </a:t>
            </a:r>
            <a:r>
              <a:rPr lang="en-US" sz="1200" kern="0" dirty="0" err="1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Bowick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MC </a:t>
            </a:r>
            <a:r>
              <a:rPr lang="en-US" sz="1200" kern="0" dirty="0" err="1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Marchetti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Z </a:t>
            </a:r>
            <a:r>
              <a:rPr lang="en-US" sz="1200" kern="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Dogic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and 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AR </a:t>
            </a:r>
            <a:r>
              <a:rPr lang="en-US" sz="1200" kern="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Dogic</a:t>
            </a:r>
            <a:r>
              <a:rPr lang="en-US" sz="1200" kern="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Science </a:t>
            </a:r>
            <a:r>
              <a:rPr lang="en-US" sz="1200" b="1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345</a:t>
            </a:r>
            <a:r>
              <a:rPr lang="en-US" sz="1200" kern="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 1135-1139 (2014)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3529</TotalTime>
  <Words>218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Topology and Dynamics of Active Nematic Vesicles   Zvonimir Dogic (Brandeis),    DMR-Award # 0820492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Akkara, Joseph A.</dc:creator>
  <cp:lastModifiedBy>Seth Fraden</cp:lastModifiedBy>
  <cp:revision>82</cp:revision>
  <cp:lastPrinted>2014-07-10T15:47:56Z</cp:lastPrinted>
  <dcterms:created xsi:type="dcterms:W3CDTF">2004-08-07T03:10:56Z</dcterms:created>
  <dcterms:modified xsi:type="dcterms:W3CDTF">2015-09-28T22:07:08Z</dcterms:modified>
</cp:coreProperties>
</file>