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9" autoAdjust="0"/>
    <p:restoredTop sz="76190"/>
  </p:normalViewPr>
  <p:slideViewPr>
    <p:cSldViewPr snapToGrid="0" snapToObjects="1">
      <p:cViewPr varScale="1">
        <p:scale>
          <a:sx n="91" d="100"/>
          <a:sy n="91" d="100"/>
        </p:scale>
        <p:origin x="1616"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8880430-172E-4EF7-9D90-0D69020E3279}" type="datetimeFigureOut">
              <a:rPr lang="en-US" smtClean="0"/>
              <a:t>11/3/21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548DDB0-C73D-45AD-AC9A-54976382AA54}" type="slidenum">
              <a:rPr lang="en-US" smtClean="0"/>
              <a:t>‹#›</a:t>
            </a:fld>
            <a:endParaRPr lang="en-US"/>
          </a:p>
        </p:txBody>
      </p:sp>
    </p:spTree>
    <p:extLst>
      <p:ext uri="{BB962C8B-B14F-4D97-AF65-F5344CB8AC3E}">
        <p14:creationId xmlns:p14="http://schemas.microsoft.com/office/powerpoint/2010/main" val="55048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 </a:t>
            </a:r>
          </a:p>
          <a:p>
            <a:endParaRPr lang="en-US" dirty="0"/>
          </a:p>
        </p:txBody>
      </p:sp>
      <p:sp>
        <p:nvSpPr>
          <p:cNvPr id="4" name="Slide Number Placeholder 3"/>
          <p:cNvSpPr>
            <a:spLocks noGrp="1"/>
          </p:cNvSpPr>
          <p:nvPr>
            <p:ph type="sldNum" sz="quarter" idx="10"/>
          </p:nvPr>
        </p:nvSpPr>
        <p:spPr/>
        <p:txBody>
          <a:bodyPr/>
          <a:lstStyle/>
          <a:p>
            <a:fld id="{C548DDB0-C73D-45AD-AC9A-54976382AA54}" type="slidenum">
              <a:rPr lang="en-US" smtClean="0"/>
              <a:t>1</a:t>
            </a:fld>
            <a:endParaRPr lang="en-US"/>
          </a:p>
        </p:txBody>
      </p:sp>
    </p:spTree>
    <p:extLst>
      <p:ext uri="{BB962C8B-B14F-4D97-AF65-F5344CB8AC3E}">
        <p14:creationId xmlns:p14="http://schemas.microsoft.com/office/powerpoint/2010/main" val="999795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11/3/21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11/3/21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11/3/21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jpg"/><Relationship Id="rId12"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6.jpg"/><Relationship Id="rId5" Type="http://schemas.openxmlformats.org/officeDocument/2006/relationships/slideLayout" Target="../slideLayouts/slideLayout5.xml"/><Relationship Id="rId10" Type="http://schemas.openxmlformats.org/officeDocument/2006/relationships/image" Target="../media/image5.jpg"/><Relationship Id="rId4" Type="http://schemas.openxmlformats.org/officeDocument/2006/relationships/slideLayout" Target="../slideLayouts/slideLayout4.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11/3/21</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6036" y="110532"/>
            <a:ext cx="5797964" cy="803867"/>
          </a:xfrm>
        </p:spPr>
        <p:txBody>
          <a:bodyPr anchor="ctr"/>
          <a:lstStyle/>
          <a:p>
            <a:r>
              <a:rPr lang="en-US" sz="2000" dirty="0">
                <a:solidFill>
                  <a:schemeClr val="tx1"/>
                </a:solidFill>
              </a:rPr>
              <a:t>Deformation and orientational order of chiral</a:t>
            </a:r>
            <a:br>
              <a:rPr lang="en-US" sz="2000" dirty="0">
                <a:solidFill>
                  <a:schemeClr val="tx1"/>
                </a:solidFill>
              </a:rPr>
            </a:br>
            <a:r>
              <a:rPr lang="en-US" sz="2000" dirty="0">
                <a:solidFill>
                  <a:schemeClr val="tx1"/>
                </a:solidFill>
              </a:rPr>
              <a:t>membranes with free edges</a:t>
            </a:r>
          </a:p>
        </p:txBody>
      </p:sp>
      <p:sp>
        <p:nvSpPr>
          <p:cNvPr id="7" name="Rectangle 6"/>
          <p:cNvSpPr/>
          <p:nvPr/>
        </p:nvSpPr>
        <p:spPr>
          <a:xfrm>
            <a:off x="4349751" y="991575"/>
            <a:ext cx="4794250" cy="507831"/>
          </a:xfrm>
          <a:prstGeom prst="rect">
            <a:avLst/>
          </a:prstGeom>
        </p:spPr>
        <p:txBody>
          <a:bodyPr wrap="square" anchor="ctr">
            <a:spAutoFit/>
          </a:bodyPr>
          <a:lstStyle/>
          <a:p>
            <a:r>
              <a:rPr lang="en-US" sz="900" dirty="0">
                <a:solidFill>
                  <a:schemeClr val="bg1"/>
                </a:solidFill>
                <a:latin typeface="Helvetica" pitchFamily="2" charset="0"/>
              </a:rPr>
              <a:t>L. Ding</a:t>
            </a:r>
            <a:r>
              <a:rPr lang="en-US" sz="900" baseline="30000" dirty="0">
                <a:solidFill>
                  <a:schemeClr val="bg1"/>
                </a:solidFill>
                <a:latin typeface="Helvetica" pitchFamily="2" charset="0"/>
              </a:rPr>
              <a:t>1</a:t>
            </a:r>
            <a:r>
              <a:rPr lang="en-US" sz="900" dirty="0">
                <a:solidFill>
                  <a:schemeClr val="bg1"/>
                </a:solidFill>
                <a:latin typeface="Helvetica" pitchFamily="2" charset="0"/>
              </a:rPr>
              <a:t>,  R. A. Pelcovits</a:t>
            </a:r>
            <a:r>
              <a:rPr lang="en-US" sz="900" baseline="30000" dirty="0">
                <a:solidFill>
                  <a:schemeClr val="bg1"/>
                </a:solidFill>
                <a:latin typeface="Helvetica" pitchFamily="2" charset="0"/>
              </a:rPr>
              <a:t>1</a:t>
            </a:r>
            <a:r>
              <a:rPr lang="en-US" sz="900" dirty="0">
                <a:solidFill>
                  <a:schemeClr val="bg1"/>
                </a:solidFill>
                <a:latin typeface="Helvetica" pitchFamily="2" charset="0"/>
              </a:rPr>
              <a:t>  T. R. Powers</a:t>
            </a:r>
            <a:r>
              <a:rPr lang="en-US" sz="900" baseline="30000" dirty="0">
                <a:solidFill>
                  <a:schemeClr val="bg1"/>
                </a:solidFill>
                <a:latin typeface="Helvetica" pitchFamily="2" charset="0"/>
              </a:rPr>
              <a:t>1</a:t>
            </a:r>
            <a:r>
              <a:rPr lang="en-US" sz="900" dirty="0">
                <a:solidFill>
                  <a:schemeClr val="bg1"/>
                </a:solidFill>
                <a:latin typeface="Helvetica" pitchFamily="2" charset="0"/>
              </a:rPr>
              <a:t> and </a:t>
            </a:r>
            <a:r>
              <a:rPr lang="en-US" sz="900" b="1" baseline="30000" dirty="0">
                <a:solidFill>
                  <a:schemeClr val="bg1"/>
                </a:solidFill>
              </a:rPr>
              <a:t>2,3</a:t>
            </a:r>
            <a:r>
              <a:rPr lang="en-US" sz="900" b="1" dirty="0">
                <a:solidFill>
                  <a:schemeClr val="bg1"/>
                </a:solidFill>
              </a:rPr>
              <a:t>Z. </a:t>
            </a:r>
            <a:r>
              <a:rPr lang="en-US" sz="900" b="1" dirty="0" err="1">
                <a:solidFill>
                  <a:schemeClr val="bg1"/>
                </a:solidFill>
              </a:rPr>
              <a:t>Dogic</a:t>
            </a:r>
            <a:r>
              <a:rPr lang="en-US" sz="900" b="1" dirty="0">
                <a:solidFill>
                  <a:schemeClr val="bg1"/>
                </a:solidFill>
              </a:rPr>
              <a:t>.</a:t>
            </a:r>
          </a:p>
          <a:p>
            <a:r>
              <a:rPr lang="en-US" sz="900" b="1" dirty="0">
                <a:solidFill>
                  <a:schemeClr val="bg1"/>
                </a:solidFill>
              </a:rPr>
              <a:t> </a:t>
            </a:r>
            <a:r>
              <a:rPr lang="en-US" sz="900" b="1" baseline="30000" dirty="0">
                <a:solidFill>
                  <a:schemeClr val="bg1"/>
                </a:solidFill>
              </a:rPr>
              <a:t>2</a:t>
            </a:r>
            <a:r>
              <a:rPr lang="en-US" sz="900" b="1" dirty="0">
                <a:solidFill>
                  <a:schemeClr val="bg1"/>
                </a:solidFill>
              </a:rPr>
              <a:t>Brandeis University, </a:t>
            </a:r>
            <a:r>
              <a:rPr lang="en-US" sz="900" b="1" baseline="30000" dirty="0">
                <a:solidFill>
                  <a:schemeClr val="bg1"/>
                </a:solidFill>
              </a:rPr>
              <a:t>1</a:t>
            </a:r>
            <a:r>
              <a:rPr lang="en-US" sz="900" b="1" dirty="0">
                <a:solidFill>
                  <a:schemeClr val="bg1"/>
                </a:solidFill>
              </a:rPr>
              <a:t>,Brown University, </a:t>
            </a:r>
            <a:r>
              <a:rPr lang="en-US" sz="900" b="1" baseline="30000" dirty="0">
                <a:solidFill>
                  <a:schemeClr val="bg1"/>
                </a:solidFill>
              </a:rPr>
              <a:t>3</a:t>
            </a:r>
            <a:r>
              <a:rPr lang="en-US" sz="900" b="1" dirty="0">
                <a:solidFill>
                  <a:schemeClr val="bg1"/>
                </a:solidFill>
              </a:rPr>
              <a:t>UCSB </a:t>
            </a:r>
            <a:endParaRPr lang="en-US" sz="900" b="1" baseline="30000" dirty="0">
              <a:solidFill>
                <a:schemeClr val="bg1"/>
              </a:solidFill>
            </a:endParaRPr>
          </a:p>
          <a:p>
            <a:endParaRPr lang="en-US" sz="9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a:solidFill>
                  <a:schemeClr val="bg1"/>
                </a:solidFill>
              </a:rPr>
              <a:t>DMR MRSEC 1420382</a:t>
            </a:r>
          </a:p>
        </p:txBody>
      </p:sp>
      <p:sp>
        <p:nvSpPr>
          <p:cNvPr id="9" name="Text Box 28"/>
          <p:cNvSpPr txBox="1">
            <a:spLocks noChangeArrowheads="1"/>
          </p:cNvSpPr>
          <p:nvPr/>
        </p:nvSpPr>
        <p:spPr bwMode="auto">
          <a:xfrm>
            <a:off x="407286" y="1961529"/>
            <a:ext cx="38925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dirty="0"/>
              <a:t>Producing self-assembled structures of prescribed limited size and shape is a major challenge in nanoscience. A major achievement of the MRSEC was to elucidate a </a:t>
            </a:r>
            <a:r>
              <a:rPr lang="en-US" sz="1200"/>
              <a:t>new chirality-based </a:t>
            </a:r>
            <a:r>
              <a:rPr lang="en-US" sz="1200" dirty="0"/>
              <a:t>mechanism that leads to self-limiting assembly of colloidal rafts. A two-dimensional colloidal membrane with free edges and</a:t>
            </a:r>
          </a:p>
          <a:p>
            <a:r>
              <a:rPr lang="en-US" sz="1200" dirty="0"/>
              <a:t>composed of chiral rod-like viruses is an example where both chirality and membrane deformability are key components of the system. The interplay of chirality and deformability leads to the formation of beautiful three-dimensional </a:t>
            </a:r>
            <a:r>
              <a:rPr lang="en-US" sz="1200" dirty="0" err="1"/>
              <a:t>Enneper</a:t>
            </a:r>
            <a:r>
              <a:rPr lang="en-US" sz="1200" dirty="0"/>
              <a:t> structures driven by the negative Gaussian curvature of the membranes that arises because of the chirality of the molecules. Experiments on membranes formed from filamentous virus were combined with theory and computation in this study.</a:t>
            </a:r>
          </a:p>
          <a:p>
            <a:endParaRPr lang="en-US" sz="1200" dirty="0"/>
          </a:p>
        </p:txBody>
      </p:sp>
      <p:sp>
        <p:nvSpPr>
          <p:cNvPr id="11" name="Rectangle 37"/>
          <p:cNvSpPr>
            <a:spLocks noChangeArrowheads="1"/>
          </p:cNvSpPr>
          <p:nvPr/>
        </p:nvSpPr>
        <p:spPr bwMode="auto">
          <a:xfrm>
            <a:off x="4667250" y="1727885"/>
            <a:ext cx="4076700" cy="39805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 name="TextBox 2"/>
          <p:cNvSpPr txBox="1"/>
          <p:nvPr/>
        </p:nvSpPr>
        <p:spPr>
          <a:xfrm>
            <a:off x="4660014" y="3769435"/>
            <a:ext cx="4076700" cy="1569660"/>
          </a:xfrm>
          <a:prstGeom prst="rect">
            <a:avLst/>
          </a:prstGeom>
          <a:noFill/>
        </p:spPr>
        <p:txBody>
          <a:bodyPr wrap="square" rtlCol="0">
            <a:spAutoFit/>
          </a:bodyPr>
          <a:lstStyle/>
          <a:p>
            <a:pPr algn="just"/>
            <a:r>
              <a:rPr lang="en-US" sz="1200" b="1" dirty="0">
                <a:latin typeface="Arial" charset="0"/>
              </a:rPr>
              <a:t>Theory and Experiment on self-limited sized membranes formed from rodlike chiral liquid crystalline molecules. </a:t>
            </a:r>
            <a:r>
              <a:rPr lang="en-US" sz="1200" dirty="0">
                <a:latin typeface="Arial" charset="0"/>
              </a:rPr>
              <a:t>(a) Theory: </a:t>
            </a:r>
            <a:r>
              <a:rPr lang="en-US" sz="1200" dirty="0" err="1">
                <a:latin typeface="Arial" charset="0"/>
              </a:rPr>
              <a:t>Enneper</a:t>
            </a:r>
            <a:r>
              <a:rPr lang="en-US" sz="1200" dirty="0">
                <a:latin typeface="Arial" charset="0"/>
              </a:rPr>
              <a:t> surfaces of m=1, 2, 3, and 4. (b—e) Experiment: Membranes formed from the filamentous virus </a:t>
            </a:r>
            <a:r>
              <a:rPr lang="en-US" sz="1200" dirty="0" err="1">
                <a:latin typeface="Arial" charset="0"/>
              </a:rPr>
              <a:t>fd</a:t>
            </a:r>
            <a:r>
              <a:rPr lang="en-US" sz="1200" dirty="0">
                <a:latin typeface="Arial" charset="0"/>
              </a:rPr>
              <a:t>. 3D false-colored confocal images of saddles with order m=1, 2, 3, and 4. (f) Experiment: 3D rendered images of an m=6 order saddle surface. All scale bars are 2 </a:t>
            </a:r>
            <a:r>
              <a:rPr lang="en-US" sz="1200" dirty="0">
                <a:latin typeface="Symbol" pitchFamily="2" charset="2"/>
              </a:rPr>
              <a:t>m</a:t>
            </a:r>
            <a:r>
              <a:rPr lang="en-US" sz="1200" dirty="0">
                <a:latin typeface="Arial" charset="0"/>
              </a:rPr>
              <a:t>m</a:t>
            </a:r>
            <a:r>
              <a:rPr lang="en-US" sz="1200" dirty="0">
                <a:latin typeface="Times New Roman" panose="02020603050405020304" pitchFamily="18" charset="0"/>
                <a:ea typeface="Calibri" panose="020F0502020204030204" pitchFamily="34" charset="0"/>
              </a:rPr>
              <a:t>.</a:t>
            </a:r>
            <a:r>
              <a:rPr lang="en-US" sz="1200" dirty="0"/>
              <a:t> </a:t>
            </a:r>
            <a:endParaRPr lang="fr-FR" sz="12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88498D4B-614E-B841-A931-18956CFD2526}"/>
              </a:ext>
            </a:extLst>
          </p:cNvPr>
          <p:cNvSpPr/>
          <p:nvPr/>
        </p:nvSpPr>
        <p:spPr>
          <a:xfrm>
            <a:off x="133350" y="770780"/>
            <a:ext cx="809625" cy="286495"/>
          </a:xfrm>
          <a:prstGeom prst="rect">
            <a:avLst/>
          </a:prstGeom>
        </p:spPr>
        <p:txBody>
          <a:bodyPr wrap="square" anchor="ctr">
            <a:spAutoFit/>
          </a:bodyPr>
          <a:lstStyle/>
          <a:p>
            <a:r>
              <a:rPr lang="en-US" sz="1200" b="1" dirty="0"/>
              <a:t>2020</a:t>
            </a:r>
          </a:p>
        </p:txBody>
      </p:sp>
      <p:pic>
        <p:nvPicPr>
          <p:cNvPr id="12" name="Picture 11" descr="Enneper surfaces in theory and experiment. Saddle shaped membranes with orders up 6.">
            <a:extLst>
              <a:ext uri="{FF2B5EF4-FFF2-40B4-BE49-F238E27FC236}">
                <a16:creationId xmlns:a16="http://schemas.microsoft.com/office/drawing/2014/main" id="{5D724CE5-DDBD-FD41-BE8B-9F58526DB7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7250" y="1727885"/>
            <a:ext cx="4079596" cy="1659840"/>
          </a:xfrm>
          <a:prstGeom prst="rect">
            <a:avLst/>
          </a:prstGeom>
        </p:spPr>
      </p:pic>
    </p:spTree>
    <p:extLst>
      <p:ext uri="{BB962C8B-B14F-4D97-AF65-F5344CB8AC3E}">
        <p14:creationId xmlns:p14="http://schemas.microsoft.com/office/powerpoint/2010/main" val="32431732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13093</TotalTime>
  <Words>256</Words>
  <Application>Microsoft Macintosh PowerPoint</Application>
  <PresentationFormat>On-screen Show (4:3)</PresentationFormat>
  <Paragraphs>10</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Helvetica</vt:lpstr>
      <vt:lpstr>News Gothic MT</vt:lpstr>
      <vt:lpstr>Symbol</vt:lpstr>
      <vt:lpstr>Times New Roman</vt:lpstr>
      <vt:lpstr>Wingdings 2</vt:lpstr>
      <vt:lpstr>Breeze</vt:lpstr>
      <vt:lpstr>Deformation and orientational order of chiral membranes with free edges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dc:creator>
  <cp:lastModifiedBy>Seth Fradem</cp:lastModifiedBy>
  <cp:revision>65</cp:revision>
  <cp:lastPrinted>2016-08-01T15:14:13Z</cp:lastPrinted>
  <dcterms:created xsi:type="dcterms:W3CDTF">2016-07-19T18:16:54Z</dcterms:created>
  <dcterms:modified xsi:type="dcterms:W3CDTF">2021-11-04T00:27:26Z</dcterms:modified>
</cp:coreProperties>
</file>