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9" autoAdjust="0"/>
    <p:restoredTop sz="89592"/>
  </p:normalViewPr>
  <p:slideViewPr>
    <p:cSldViewPr snapToGrid="0" snapToObjects="1">
      <p:cViewPr varScale="1">
        <p:scale>
          <a:sx n="110" d="100"/>
          <a:sy n="110" d="100"/>
        </p:scale>
        <p:origin x="200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8880430-172E-4EF7-9D90-0D69020E3279}" type="datetimeFigureOut">
              <a:rPr lang="en-US" smtClean="0"/>
              <a:t>11/3/21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548DDB0-C73D-45AD-AC9A-54976382AA54}" type="slidenum">
              <a:rPr lang="en-US" smtClean="0"/>
              <a:t>‹#›</a:t>
            </a:fld>
            <a:endParaRPr lang="en-US"/>
          </a:p>
        </p:txBody>
      </p:sp>
    </p:spTree>
    <p:extLst>
      <p:ext uri="{BB962C8B-B14F-4D97-AF65-F5344CB8AC3E}">
        <p14:creationId xmlns:p14="http://schemas.microsoft.com/office/powerpoint/2010/main" val="55048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8DDB0-C73D-45AD-AC9A-54976382AA54}" type="slidenum">
              <a:rPr lang="en-US" smtClean="0"/>
              <a:t>1</a:t>
            </a:fld>
            <a:endParaRPr lang="en-US"/>
          </a:p>
        </p:txBody>
      </p:sp>
    </p:spTree>
    <p:extLst>
      <p:ext uri="{BB962C8B-B14F-4D97-AF65-F5344CB8AC3E}">
        <p14:creationId xmlns:p14="http://schemas.microsoft.com/office/powerpoint/2010/main" val="99979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11/3/21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dirty="0">
                <a:solidFill>
                  <a:schemeClr val="tx1"/>
                </a:solidFill>
              </a:rPr>
              <a:t>Confinement Controls the Bend Instability of Three-Dimensional Active Liquid Crystals</a:t>
            </a:r>
          </a:p>
        </p:txBody>
      </p:sp>
      <p:sp>
        <p:nvSpPr>
          <p:cNvPr id="7" name="Rectangle 6"/>
          <p:cNvSpPr/>
          <p:nvPr/>
        </p:nvSpPr>
        <p:spPr>
          <a:xfrm>
            <a:off x="4349751" y="1060825"/>
            <a:ext cx="4794250" cy="369332"/>
          </a:xfrm>
          <a:prstGeom prst="rect">
            <a:avLst/>
          </a:prstGeom>
        </p:spPr>
        <p:txBody>
          <a:bodyPr wrap="square" anchor="ctr">
            <a:spAutoFit/>
          </a:bodyPr>
          <a:lstStyle/>
          <a:p>
            <a:r>
              <a:rPr lang="en-US" sz="900" b="1" baseline="30000" dirty="0">
                <a:solidFill>
                  <a:schemeClr val="bg1"/>
                </a:solidFill>
              </a:rPr>
              <a:t>1</a:t>
            </a:r>
            <a:r>
              <a:rPr lang="en-US" sz="900" b="1" dirty="0">
                <a:solidFill>
                  <a:schemeClr val="bg1"/>
                </a:solidFill>
              </a:rPr>
              <a:t>G. Duclos, </a:t>
            </a:r>
            <a:r>
              <a:rPr lang="en-US" sz="900" b="1" baseline="30000" dirty="0">
                <a:solidFill>
                  <a:schemeClr val="bg1"/>
                </a:solidFill>
              </a:rPr>
              <a:t>1</a:t>
            </a:r>
            <a:r>
              <a:rPr lang="en-US" sz="900" b="1" dirty="0">
                <a:solidFill>
                  <a:schemeClr val="bg1"/>
                </a:solidFill>
              </a:rPr>
              <a:t>A. Baskaran, and</a:t>
            </a:r>
            <a:r>
              <a:rPr lang="en-US" sz="900" b="1" baseline="30000" dirty="0">
                <a:solidFill>
                  <a:schemeClr val="bg1"/>
                </a:solidFill>
              </a:rPr>
              <a:t> 1,2</a:t>
            </a:r>
            <a:r>
              <a:rPr lang="en-US" sz="900" b="1" dirty="0">
                <a:solidFill>
                  <a:schemeClr val="bg1"/>
                </a:solidFill>
              </a:rPr>
              <a:t>Z. </a:t>
            </a:r>
            <a:r>
              <a:rPr lang="en-US" sz="900" b="1" dirty="0" err="1">
                <a:solidFill>
                  <a:schemeClr val="bg1"/>
                </a:solidFill>
              </a:rPr>
              <a:t>Dogic</a:t>
            </a:r>
            <a:r>
              <a:rPr lang="en-US" sz="900" b="1" dirty="0">
                <a:solidFill>
                  <a:schemeClr val="bg1"/>
                </a:solidFill>
              </a:rPr>
              <a:t>. </a:t>
            </a:r>
            <a:r>
              <a:rPr lang="en-US" sz="900" b="1" baseline="30000" dirty="0">
                <a:solidFill>
                  <a:schemeClr val="bg1"/>
                </a:solidFill>
              </a:rPr>
              <a:t>1</a:t>
            </a:r>
            <a:r>
              <a:rPr lang="en-US" sz="900" b="1" dirty="0">
                <a:solidFill>
                  <a:schemeClr val="bg1"/>
                </a:solidFill>
              </a:rPr>
              <a:t>Brandeis University, </a:t>
            </a:r>
            <a:r>
              <a:rPr lang="en-US" sz="900" b="1" baseline="30000" dirty="0">
                <a:solidFill>
                  <a:schemeClr val="bg1"/>
                </a:solidFill>
              </a:rPr>
              <a:t>2</a:t>
            </a:r>
            <a:r>
              <a:rPr lang="en-US" sz="900" b="1" dirty="0">
                <a:solidFill>
                  <a:schemeClr val="bg1"/>
                </a:solidFill>
              </a:rPr>
              <a:t>UCSB </a:t>
            </a:r>
            <a:endParaRPr lang="en-US" sz="900" b="1" baseline="30000" dirty="0">
              <a:solidFill>
                <a:schemeClr val="bg1"/>
              </a:solidFill>
            </a:endParaRPr>
          </a:p>
          <a:p>
            <a:endParaRPr lang="en-US" sz="9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 MRSEC 1420382</a:t>
            </a:r>
          </a:p>
        </p:txBody>
      </p:sp>
      <p:sp>
        <p:nvSpPr>
          <p:cNvPr id="9" name="Text Box 28"/>
          <p:cNvSpPr txBox="1">
            <a:spLocks noChangeArrowheads="1"/>
          </p:cNvSpPr>
          <p:nvPr/>
        </p:nvSpPr>
        <p:spPr bwMode="auto">
          <a:xfrm>
            <a:off x="169022" y="1494812"/>
            <a:ext cx="38925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Spontaneous growth of long-wavelength deformations is a defining feature of active fluids with orientational order. In particular, for unconfined extensile active nematics, minimal hydrodynamic models predict that the fastest-growing deformation has an infinite wavelength. Here [1], three IRG2 PP developed a combination of experiments with 3D active fluids confined in microfluidic channels and a minimal hydrodynamic model to show that size of the channel determines the emergent </a:t>
            </a:r>
            <a:r>
              <a:rPr lang="en-US" sz="1400" dirty="0" err="1"/>
              <a:t>lengthscale</a:t>
            </a:r>
            <a:r>
              <a:rPr lang="en-US" sz="1400" dirty="0"/>
              <a:t> of the growing deformations. These findings will advance our understanding of active nemato-hydrodynamics and the pathways to 3D active turbulence at low Reynolds number.</a:t>
            </a:r>
          </a:p>
          <a:p>
            <a:pPr algn="just"/>
            <a:endParaRPr lang="en-US" sz="1400" dirty="0"/>
          </a:p>
          <a:p>
            <a:pPr algn="just"/>
            <a:r>
              <a:rPr lang="en-US" sz="1400" dirty="0"/>
              <a:t>[1] </a:t>
            </a:r>
            <a:r>
              <a:rPr lang="en-US" sz="1400" dirty="0" err="1"/>
              <a:t>Chandrakar</a:t>
            </a:r>
            <a:r>
              <a:rPr lang="en-US" sz="1400" dirty="0"/>
              <a:t>, Varghese, Baskaran, </a:t>
            </a:r>
            <a:r>
              <a:rPr lang="en-US" sz="1400" dirty="0" err="1"/>
              <a:t>Dogic</a:t>
            </a:r>
            <a:r>
              <a:rPr lang="en-US" sz="1400" dirty="0"/>
              <a:t>, and Duclos, Phys. Rev. Lett. </a:t>
            </a:r>
            <a:r>
              <a:rPr lang="en-US" sz="1400" b="1" dirty="0"/>
              <a:t>125</a:t>
            </a:r>
            <a:r>
              <a:rPr lang="en-US" sz="1400" dirty="0"/>
              <a:t>, 257801</a:t>
            </a:r>
          </a:p>
          <a:p>
            <a:pPr algn="just"/>
            <a:endParaRPr lang="en-US" sz="1400" dirty="0"/>
          </a:p>
        </p:txBody>
      </p:sp>
      <p:sp>
        <p:nvSpPr>
          <p:cNvPr id="10" name="Rectangle 9">
            <a:extLst>
              <a:ext uri="{FF2B5EF4-FFF2-40B4-BE49-F238E27FC236}">
                <a16:creationId xmlns:a16="http://schemas.microsoft.com/office/drawing/2014/main" id="{88498D4B-614E-B841-A931-18956CFD2526}"/>
              </a:ext>
            </a:extLst>
          </p:cNvPr>
          <p:cNvSpPr/>
          <p:nvPr/>
        </p:nvSpPr>
        <p:spPr>
          <a:xfrm>
            <a:off x="133350" y="770780"/>
            <a:ext cx="809625" cy="286495"/>
          </a:xfrm>
          <a:prstGeom prst="rect">
            <a:avLst/>
          </a:prstGeom>
        </p:spPr>
        <p:txBody>
          <a:bodyPr wrap="square" anchor="ctr">
            <a:spAutoFit/>
          </a:bodyPr>
          <a:lstStyle/>
          <a:p>
            <a:r>
              <a:rPr lang="en-US" sz="1200" b="1" dirty="0"/>
              <a:t>2020</a:t>
            </a:r>
          </a:p>
        </p:txBody>
      </p:sp>
      <p:sp>
        <p:nvSpPr>
          <p:cNvPr id="17" name="Rectangle 16">
            <a:extLst>
              <a:ext uri="{FF2B5EF4-FFF2-40B4-BE49-F238E27FC236}">
                <a16:creationId xmlns:a16="http://schemas.microsoft.com/office/drawing/2014/main" id="{A956CFC7-F553-8046-A6A4-6A4E831D7126}"/>
              </a:ext>
            </a:extLst>
          </p:cNvPr>
          <p:cNvSpPr/>
          <p:nvPr/>
        </p:nvSpPr>
        <p:spPr>
          <a:xfrm>
            <a:off x="4100938" y="5055511"/>
            <a:ext cx="5043062" cy="138499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Bend-twist instability in confined 3D active nematics. </a:t>
            </a:r>
          </a:p>
          <a:p>
            <a:r>
              <a:rPr lang="en-US" sz="1200" dirty="0" err="1">
                <a:latin typeface="Arial" panose="020B0604020202020204" pitchFamily="34" charset="0"/>
                <a:cs typeface="Arial" panose="020B0604020202020204" pitchFamily="34" charset="0"/>
              </a:rPr>
              <a:t>Chandrakar</a:t>
            </a:r>
            <a:r>
              <a:rPr lang="en-US" sz="1200" dirty="0">
                <a:latin typeface="Arial" panose="020B0604020202020204" pitchFamily="34" charset="0"/>
                <a:cs typeface="Arial" panose="020B0604020202020204" pitchFamily="34" charset="0"/>
              </a:rPr>
              <a:t> et al. studied the impact of confinement on the instability of a 3D active liquid crystal composed of microtubule bundles and kinesin molecular motors. Combing experiments with fluorescent microscopy and linear stability analysis of an hydrodynamic model, they showed that bend and twist deformations are coupled leading to an in plane instability whose wavelength depends on the out-of-plane confinement.</a:t>
            </a:r>
            <a:endParaRPr lang="en-US" sz="1200" dirty="0">
              <a:effectLst/>
              <a:latin typeface="Arial" panose="020B0604020202020204" pitchFamily="34" charset="0"/>
              <a:cs typeface="Arial" panose="020B0604020202020204" pitchFamily="34" charset="0"/>
            </a:endParaRPr>
          </a:p>
        </p:txBody>
      </p:sp>
      <p:pic>
        <p:nvPicPr>
          <p:cNvPr id="4" name="Picture 3" descr="Photographs showing a bend instability increasing in amplitude over time.">
            <a:extLst>
              <a:ext uri="{FF2B5EF4-FFF2-40B4-BE49-F238E27FC236}">
                <a16:creationId xmlns:a16="http://schemas.microsoft.com/office/drawing/2014/main" id="{CDDF4DC3-B83C-2848-B2B3-9093BAE709BC}"/>
              </a:ext>
            </a:extLst>
          </p:cNvPr>
          <p:cNvPicPr>
            <a:picLocks noChangeAspect="1"/>
          </p:cNvPicPr>
          <p:nvPr/>
        </p:nvPicPr>
        <p:blipFill>
          <a:blip r:embed="rId3"/>
          <a:stretch>
            <a:fillRect/>
          </a:stretch>
        </p:blipFill>
        <p:spPr>
          <a:xfrm>
            <a:off x="5722361" y="1535691"/>
            <a:ext cx="3340671" cy="3147112"/>
          </a:xfrm>
          <a:prstGeom prst="rect">
            <a:avLst/>
          </a:prstGeom>
        </p:spPr>
      </p:pic>
      <p:pic>
        <p:nvPicPr>
          <p:cNvPr id="19" name="Picture 18">
            <a:extLst>
              <a:ext uri="{FF2B5EF4-FFF2-40B4-BE49-F238E27FC236}">
                <a16:creationId xmlns:a16="http://schemas.microsoft.com/office/drawing/2014/main" id="{35725147-8B40-A14B-80C8-6621654F759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196294" y="3149332"/>
            <a:ext cx="2267107" cy="1893979"/>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14451</TotalTime>
  <Words>227</Words>
  <Application>Microsoft Macintosh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Confinement Controls the Bend Instability of Three-Dimensional Active Liquid Crystals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Seth Fradem</cp:lastModifiedBy>
  <cp:revision>72</cp:revision>
  <cp:lastPrinted>2016-08-01T15:14:13Z</cp:lastPrinted>
  <dcterms:created xsi:type="dcterms:W3CDTF">2016-07-19T18:16:54Z</dcterms:created>
  <dcterms:modified xsi:type="dcterms:W3CDTF">2021-11-04T00:36:34Z</dcterms:modified>
</cp:coreProperties>
</file>