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1E7B6-174B-4967-B201-4543648E4548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B548-89AA-4609-BC90-4E38FB831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of spontaneous</a:t>
            </a:r>
            <a:r>
              <a:rPr lang="en-US" baseline="0" dirty="0" smtClean="0"/>
              <a:t> emission from colloidal </a:t>
            </a:r>
            <a:r>
              <a:rPr lang="en-US" baseline="0" dirty="0" err="1" smtClean="0"/>
              <a:t>CdSe</a:t>
            </a:r>
            <a:r>
              <a:rPr lang="en-US" baseline="0" dirty="0" smtClean="0"/>
              <a:t> quantum dots placed in the vicinity of the anisotropic metamaterial undergoing OTT is demonstrated via steady state and time resolved </a:t>
            </a:r>
            <a:r>
              <a:rPr lang="en-US" baseline="0" smtClean="0"/>
              <a:t>PL measurements.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BB548-89AA-4609-BC90-4E38FB8314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9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7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8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0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6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1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8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E6363-49D6-4ECB-8EEB-9C464744D2DE}" type="datetimeFigureOut">
              <a:rPr lang="en-US" smtClean="0"/>
              <a:pPr/>
              <a:t>6/25/12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1506-2604-47F8-8FD6-B20A1C189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8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tiff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2345" y="1295400"/>
            <a:ext cx="3962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9659" y="152400"/>
            <a:ext cx="8358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chemeClr val="tx2"/>
                </a:solidFill>
              </a:rPr>
              <a:t>                    </a:t>
            </a:r>
            <a:r>
              <a:rPr lang="en-US" sz="2400" b="1" dirty="0" smtClean="0">
                <a:solidFill>
                  <a:schemeClr val="tx2"/>
                </a:solidFill>
              </a:rPr>
              <a:t>Optical Topological Transition in Metamaterials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024883" y="3788351"/>
            <a:ext cx="5063697" cy="203055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Manipulating the topology of </a:t>
            </a:r>
            <a:r>
              <a:rPr lang="en-US" sz="2400" dirty="0" err="1" smtClean="0">
                <a:solidFill>
                  <a:schemeClr val="accent2"/>
                </a:solidFill>
              </a:rPr>
              <a:t>iso</a:t>
            </a:r>
            <a:r>
              <a:rPr lang="en-US" sz="2400" dirty="0" smtClean="0">
                <a:solidFill>
                  <a:schemeClr val="accent2"/>
                </a:solidFill>
              </a:rPr>
              <a:t>-frequency surface provides a new approach for control of light-matter interaction. This is demonstrated using anisotropic metamaterials consisting of metal-dielectric layers.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400" dirty="0" smtClean="0">
                <a:latin typeface="Trebuchet MS" pitchFamily="34" charset="0"/>
              </a:rPr>
              <a:t>Science </a:t>
            </a:r>
            <a:r>
              <a:rPr lang="en-US" sz="1400" b="1" dirty="0" smtClean="0">
                <a:latin typeface="Trebuchet MS" pitchFamily="34" charset="0"/>
              </a:rPr>
              <a:t>336</a:t>
            </a:r>
            <a:r>
              <a:rPr lang="en-US" sz="1400" dirty="0" smtClean="0">
                <a:latin typeface="Trebuchet MS" pitchFamily="34" charset="0"/>
              </a:rPr>
              <a:t>, 205 (2012)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94156"/>
            <a:ext cx="9144000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2F4D71"/>
            </a:prstShdw>
          </a:effectLst>
        </p:spPr>
        <p:txBody>
          <a:bodyPr wrap="square" anchor="ctr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1400" dirty="0" smtClean="0"/>
              <a:t>Harish Krishnamoorthy,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err="1" smtClean="0"/>
              <a:t>Zubin</a:t>
            </a:r>
            <a:r>
              <a:rPr lang="en-US" sz="1400" dirty="0" smtClean="0"/>
              <a:t> Jacob,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Evgenii </a:t>
            </a:r>
            <a:r>
              <a:rPr lang="en-US" sz="1400" dirty="0" err="1" smtClean="0"/>
              <a:t>Narimanov</a:t>
            </a:r>
            <a:r>
              <a:rPr lang="en-US" sz="1400" dirty="0" smtClean="0"/>
              <a:t>,</a:t>
            </a:r>
            <a:r>
              <a:rPr lang="en-US" sz="1400" baseline="30000" dirty="0" smtClean="0"/>
              <a:t> 3</a:t>
            </a:r>
            <a:r>
              <a:rPr lang="en-US" sz="1400" dirty="0" smtClean="0"/>
              <a:t> </a:t>
            </a:r>
            <a:r>
              <a:rPr lang="en-US" sz="1400" dirty="0" err="1" smtClean="0"/>
              <a:t>Ilona</a:t>
            </a:r>
            <a:r>
              <a:rPr lang="en-US" sz="1400" dirty="0" smtClean="0"/>
              <a:t> Kretzschmar,</a:t>
            </a:r>
            <a:r>
              <a:rPr lang="en-US" sz="1400" baseline="30000" dirty="0" smtClean="0"/>
              <a:t>4 </a:t>
            </a:r>
            <a:r>
              <a:rPr lang="en-US" sz="1400" dirty="0" smtClean="0"/>
              <a:t>and Vinod Menon</a:t>
            </a:r>
            <a:r>
              <a:rPr lang="en-US" sz="1400" baseline="30000" dirty="0" smtClean="0"/>
              <a:t>1,*</a:t>
            </a:r>
            <a:endParaRPr lang="en-US" sz="1400" dirty="0"/>
          </a:p>
          <a:p>
            <a:pPr algn="ctr">
              <a:spcBef>
                <a:spcPct val="10000"/>
              </a:spcBef>
            </a:pPr>
            <a:r>
              <a:rPr lang="en-US" sz="1400" baseline="30000" dirty="0" smtClean="0"/>
              <a:t>1</a:t>
            </a:r>
            <a:r>
              <a:rPr lang="en-US" sz="1400" dirty="0" smtClean="0"/>
              <a:t>Queens College and Graduate Center of CUNY, 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University of Alberta, 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Purdue University, </a:t>
            </a:r>
            <a:r>
              <a:rPr lang="en-US" sz="1400" baseline="30000" dirty="0" smtClean="0"/>
              <a:t>4</a:t>
            </a:r>
            <a:r>
              <a:rPr lang="en-US" sz="1400" dirty="0" smtClean="0"/>
              <a:t> City College of CUNY</a:t>
            </a:r>
          </a:p>
          <a:p>
            <a:pPr algn="ctr">
              <a:spcBef>
                <a:spcPct val="10000"/>
              </a:spcBef>
            </a:pPr>
            <a:r>
              <a:rPr lang="en-US" sz="1400" dirty="0" smtClean="0"/>
              <a:t>vmenon@qc.cuny.edu</a:t>
            </a:r>
            <a:endParaRPr lang="en-US" sz="14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4724400"/>
            <a:ext cx="40386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Optical topological transition (OTT): The optical </a:t>
            </a:r>
            <a:r>
              <a:rPr lang="en-US" sz="1200" dirty="0" err="1" smtClean="0"/>
              <a:t>iso</a:t>
            </a:r>
            <a:r>
              <a:rPr lang="en-US" sz="1200" dirty="0" smtClean="0"/>
              <a:t>-frequency curve changes from a closed surface such as an ellipsoid to an open hyperboloid (top). This transition is associated with a dramatic increase in the light intensity inside the metamaterial (bottom)</a:t>
            </a:r>
            <a:endParaRPr lang="en-US" sz="1200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81507" y="5943601"/>
            <a:ext cx="2914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Sponsored by </a:t>
            </a:r>
            <a:r>
              <a:rPr lang="en-US" sz="1600" dirty="0" smtClean="0"/>
              <a:t>NSF-MRSEC</a:t>
            </a:r>
          </a:p>
          <a:p>
            <a:pPr>
              <a:defRPr/>
            </a:pPr>
            <a:r>
              <a:rPr lang="en-US" sz="1600" dirty="0" smtClean="0"/>
              <a:t>through </a:t>
            </a:r>
            <a:r>
              <a:rPr lang="en-US" sz="1600" dirty="0"/>
              <a:t>contract DMR-1120923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2" y="5921828"/>
            <a:ext cx="3273798" cy="529585"/>
          </a:xfrm>
          <a:prstGeom prst="rect">
            <a:avLst/>
          </a:prstGeom>
        </p:spPr>
      </p:pic>
      <p:pic>
        <p:nvPicPr>
          <p:cNvPr id="16" name="Picture 8" descr="CPHOM_logo_small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715000"/>
            <a:ext cx="28666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76"/>
          <a:stretch>
            <a:fillRect/>
          </a:stretch>
        </p:blipFill>
        <p:spPr>
          <a:xfrm>
            <a:off x="228600" y="1676400"/>
            <a:ext cx="1676400" cy="1295400"/>
          </a:xfrm>
          <a:prstGeom prst="rect">
            <a:avLst/>
          </a:prstGeom>
        </p:spPr>
      </p:pic>
      <p:pic>
        <p:nvPicPr>
          <p:cNvPr id="18" name="Picture 1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14"/>
          <a:stretch>
            <a:fillRect/>
          </a:stretch>
        </p:blipFill>
        <p:spPr>
          <a:xfrm>
            <a:off x="2133600" y="1752600"/>
            <a:ext cx="1752600" cy="1116842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>
            <a:off x="1981200" y="2286000"/>
            <a:ext cx="3810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/>
          <a:srcRect l="59016" t="28689" r="8197" b="24590"/>
          <a:stretch>
            <a:fillRect/>
          </a:stretch>
        </p:blipFill>
        <p:spPr bwMode="auto">
          <a:xfrm>
            <a:off x="990600" y="2895600"/>
            <a:ext cx="1905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33895" y="1365107"/>
            <a:ext cx="2233019" cy="17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65928" y="1343890"/>
            <a:ext cx="1907164" cy="185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4059382" y="3124193"/>
            <a:ext cx="49045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cs typeface="Arial" charset="0"/>
              </a:rPr>
              <a:t>(Left) Broadband control of spontaneous emission using anisotropic metamaterials. (Right) Modification in spontaneous emission lifetime observed when the system undergoes the OTT</a:t>
            </a:r>
            <a:endParaRPr lang="en-US" sz="1200" dirty="0"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4018" y="1295400"/>
            <a:ext cx="4897582" cy="24591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206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Gina A</dc:creator>
  <cp:lastModifiedBy>Linda Owens</cp:lastModifiedBy>
  <cp:revision>15</cp:revision>
  <cp:lastPrinted>2012-05-30T16:09:28Z</cp:lastPrinted>
  <dcterms:created xsi:type="dcterms:W3CDTF">2012-05-30T16:08:02Z</dcterms:created>
  <dcterms:modified xsi:type="dcterms:W3CDTF">2012-06-25T18:43:16Z</dcterms:modified>
</cp:coreProperties>
</file>