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85581" autoAdjust="0"/>
  </p:normalViewPr>
  <p:slideViewPr>
    <p:cSldViewPr>
      <p:cViewPr>
        <p:scale>
          <a:sx n="69" d="100"/>
          <a:sy n="69" d="100"/>
        </p:scale>
        <p:origin x="-204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9A75ED-9018-4427-9C16-B5671A033D36}" type="datetimeFigureOut">
              <a:rPr lang="en-US" smtClean="0"/>
              <a:t>11/15/2016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BDB2B1-4D72-4E6B-ABD7-191BC6E78069}" type="slidenum">
              <a:rPr lang="en-US" smtClean="0"/>
              <a:t>‹#›</a:t>
            </a:fld>
            <a:endParaRPr lang="en-US"/>
          </a:p>
        </p:txBody>
      </p:sp>
    </p:spTree>
    <p:extLst>
      <p:ext uri="{BB962C8B-B14F-4D97-AF65-F5344CB8AC3E}">
        <p14:creationId xmlns:p14="http://schemas.microsoft.com/office/powerpoint/2010/main" val="15623757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5BCE246D-915D-4CC2-BC7B-D26217211E5F}" type="slidenum">
              <a:rPr lang="en-US">
                <a:solidFill>
                  <a:srgbClr val="000000"/>
                </a:solidFill>
              </a:rPr>
              <a:pPr/>
              <a:t>1</a:t>
            </a:fld>
            <a:endParaRPr lang="en-US">
              <a:solidFill>
                <a:srgbClr val="000000"/>
              </a:solidFill>
            </a:endParaRPr>
          </a:p>
        </p:txBody>
      </p:sp>
      <p:sp>
        <p:nvSpPr>
          <p:cNvPr id="15362" name="Rectangle 3"/>
          <p:cNvSpPr>
            <a:spLocks noGrp="1" noChangeArrowheads="1"/>
          </p:cNvSpPr>
          <p:nvPr>
            <p:ph type="body" idx="1"/>
          </p:nvPr>
        </p:nvSpPr>
        <p:spPr bwMode="auto">
          <a:xfrm>
            <a:off x="685800" y="536575"/>
            <a:ext cx="5486400" cy="7907338"/>
          </a:xfrm>
          <a:noFill/>
        </p:spPr>
        <p:txBody>
          <a:bodyPr wrap="square" numCol="1" anchor="t" anchorCtr="0" compatLnSpc="1">
            <a:prstTxWarp prst="textNoShape">
              <a:avLst/>
            </a:prstTxWarp>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This project aims to incorporate finite temperature effects into modern materials by design through tight integration of high-throughput computation with high-throughput materials synthesis/characterization. Our vision is to bring first-principles theory closer to the experimental reality by accounting for the finite temperature effects that are essential for describing the behavior of “real-world” materials at their typical operating and/or growth conditions. Our initial seed effort combines theory and experiment to explore the compositional space and associated finite temperature phenomena in the recently discovered triple conducting oxide Ba(</a:t>
            </a:r>
            <a:r>
              <a:rPr lang="en-US" sz="1200" kern="1200" dirty="0" err="1">
                <a:solidFill>
                  <a:schemeClr val="tx1"/>
                </a:solidFill>
                <a:effectLst/>
                <a:latin typeface="+mn-lt"/>
                <a:ea typeface="+mn-ea"/>
                <a:cs typeface="+mn-cs"/>
              </a:rPr>
              <a:t>Co,Fe</a:t>
            </a:r>
            <a:r>
              <a:rPr lang="en-US" sz="1200" kern="1200" dirty="0">
                <a:solidFill>
                  <a:schemeClr val="tx1"/>
                </a:solidFill>
                <a:effectLst/>
                <a:latin typeface="+mn-lt"/>
                <a:ea typeface="+mn-ea"/>
                <a:cs typeface="+mn-cs"/>
              </a:rPr>
              <a:t>)(</a:t>
            </a:r>
            <a:r>
              <a:rPr lang="en-US" sz="1200" kern="1200" dirty="0" err="1">
                <a:solidFill>
                  <a:schemeClr val="tx1"/>
                </a:solidFill>
                <a:effectLst/>
                <a:latin typeface="+mn-lt"/>
                <a:ea typeface="+mn-ea"/>
                <a:cs typeface="+mn-cs"/>
              </a:rPr>
              <a:t>Zr,Y</a:t>
            </a:r>
            <a:r>
              <a:rPr lang="en-US" sz="1200" kern="1200" dirty="0">
                <a:solidFill>
                  <a:schemeClr val="tx1"/>
                </a:solidFill>
                <a:effectLst/>
                <a:latin typeface="+mn-lt"/>
                <a:ea typeface="+mn-ea"/>
                <a:cs typeface="+mn-cs"/>
              </a:rPr>
              <a:t>)O</a:t>
            </a:r>
            <a:r>
              <a:rPr lang="en-US" sz="1200" kern="1200" baseline="-25000" dirty="0">
                <a:solidFill>
                  <a:schemeClr val="tx1"/>
                </a:solidFill>
                <a:effectLst/>
                <a:latin typeface="+mn-lt"/>
                <a:ea typeface="+mn-ea"/>
                <a:cs typeface="+mn-cs"/>
              </a:rPr>
              <a:t>3-δ</a:t>
            </a:r>
            <a:r>
              <a:rPr lang="en-US" sz="1200" kern="1200" dirty="0">
                <a:solidFill>
                  <a:schemeClr val="tx1"/>
                </a:solidFill>
                <a:effectLst/>
                <a:latin typeface="+mn-lt"/>
                <a:ea typeface="+mn-ea"/>
                <a:cs typeface="+mn-cs"/>
              </a:rPr>
              <a:t> (BCFZY). This material system allows simultaneous conduction of electron holes, protons, and oxygen ions at high temperatures (300-700 </a:t>
            </a:r>
            <a:r>
              <a:rPr lang="en-US" sz="1200" kern="1200" baseline="30000" dirty="0" err="1">
                <a:solidFill>
                  <a:schemeClr val="tx1"/>
                </a:solidFill>
                <a:effectLst/>
                <a:latin typeface="+mn-lt"/>
                <a:ea typeface="+mn-ea"/>
                <a:cs typeface="+mn-cs"/>
              </a:rPr>
              <a:t>o</a:t>
            </a:r>
            <a:r>
              <a:rPr lang="en-US" sz="1200" kern="1200" dirty="0" err="1">
                <a:solidFill>
                  <a:schemeClr val="tx1"/>
                </a:solidFill>
                <a:effectLst/>
                <a:latin typeface="+mn-lt"/>
                <a:ea typeface="+mn-ea"/>
                <a:cs typeface="+mn-cs"/>
              </a:rPr>
              <a:t>C</a:t>
            </a:r>
            <a:r>
              <a:rPr lang="en-US" sz="1200" kern="1200" dirty="0">
                <a:solidFill>
                  <a:schemeClr val="tx1"/>
                </a:solidFill>
                <a:effectLst/>
                <a:latin typeface="+mn-lt"/>
                <a:ea typeface="+mn-ea"/>
                <a:cs typeface="+mn-cs"/>
              </a:rPr>
              <a:t>), thereby enabling world record-breaking protonic ceramic fuel cell performance</a:t>
            </a:r>
            <a:r>
              <a:rPr lang="en-US" sz="1200" kern="1200" baseline="30000" dirty="0">
                <a:solidFill>
                  <a:schemeClr val="tx1"/>
                </a:solidFill>
                <a:effectLst/>
                <a:latin typeface="+mn-lt"/>
                <a:ea typeface="+mn-ea"/>
                <a:cs typeface="+mn-cs"/>
              </a:rPr>
              <a:t>1</a:t>
            </a:r>
            <a:r>
              <a:rPr lang="en-US" sz="1200" kern="1200" dirty="0">
                <a:solidFill>
                  <a:schemeClr val="tx1"/>
                </a:solidFill>
                <a:effectLst/>
                <a:latin typeface="+mn-lt"/>
                <a:ea typeface="+mn-ea"/>
                <a:cs typeface="+mn-cs"/>
              </a:rPr>
              <a:t>. The material is also of great interest for oxygen permeation membranes and electrochemical sensor applications. Nevertheless, little is known about BCZFY, and its rich compositional landscape is essentially unexplored. As this material system combines compositional complexity with a richness of finite temperature phenomena including both atomic and spin disorder it provides an ideal case-study for “heating up” the materials genome.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baseline="30000" dirty="0">
                <a:solidFill>
                  <a:schemeClr val="tx1"/>
                </a:solidFill>
                <a:effectLst/>
                <a:latin typeface="+mn-lt"/>
                <a:ea typeface="+mn-ea"/>
                <a:cs typeface="+mn-cs"/>
              </a:rPr>
              <a:t>1</a:t>
            </a:r>
            <a:r>
              <a:rPr lang="en-US" sz="1200" kern="1200" dirty="0">
                <a:solidFill>
                  <a:schemeClr val="tx1"/>
                </a:solidFill>
                <a:effectLst/>
                <a:latin typeface="+mn-lt"/>
                <a:ea typeface="+mn-ea"/>
                <a:cs typeface="+mn-cs"/>
              </a:rPr>
              <a:t> C. </a:t>
            </a:r>
            <a:r>
              <a:rPr lang="en-US" sz="1200" kern="1200" dirty="0" err="1">
                <a:solidFill>
                  <a:schemeClr val="tx1"/>
                </a:solidFill>
                <a:effectLst/>
                <a:latin typeface="+mn-lt"/>
                <a:ea typeface="+mn-ea"/>
                <a:cs typeface="+mn-cs"/>
              </a:rPr>
              <a:t>Duan</a:t>
            </a:r>
            <a:r>
              <a:rPr lang="en-US" sz="1200" kern="1200" dirty="0">
                <a:solidFill>
                  <a:schemeClr val="tx1"/>
                </a:solidFill>
                <a:effectLst/>
                <a:latin typeface="+mn-lt"/>
                <a:ea typeface="+mn-ea"/>
                <a:cs typeface="+mn-cs"/>
              </a:rPr>
              <a:t>, J. Tong, M. Shang, S. </a:t>
            </a:r>
            <a:r>
              <a:rPr lang="en-US" sz="1200" kern="1200" dirty="0" err="1">
                <a:solidFill>
                  <a:schemeClr val="tx1"/>
                </a:solidFill>
                <a:effectLst/>
                <a:latin typeface="+mn-lt"/>
                <a:ea typeface="+mn-ea"/>
                <a:cs typeface="+mn-cs"/>
              </a:rPr>
              <a:t>Nikodemski</a:t>
            </a:r>
            <a:r>
              <a:rPr lang="en-US" sz="1200" kern="1200" dirty="0">
                <a:solidFill>
                  <a:schemeClr val="tx1"/>
                </a:solidFill>
                <a:effectLst/>
                <a:latin typeface="+mn-lt"/>
                <a:ea typeface="+mn-ea"/>
                <a:cs typeface="+mn-cs"/>
              </a:rPr>
              <a:t>, M. Sanders, S. </a:t>
            </a:r>
            <a:r>
              <a:rPr lang="en-US" sz="1200" kern="1200" dirty="0" err="1">
                <a:solidFill>
                  <a:schemeClr val="tx1"/>
                </a:solidFill>
                <a:effectLst/>
                <a:latin typeface="+mn-lt"/>
                <a:ea typeface="+mn-ea"/>
                <a:cs typeface="+mn-cs"/>
              </a:rPr>
              <a:t>Ricote</a:t>
            </a:r>
            <a:r>
              <a:rPr lang="en-US" sz="1200" kern="1200" dirty="0">
                <a:solidFill>
                  <a:schemeClr val="tx1"/>
                </a:solidFill>
                <a:effectLst/>
                <a:latin typeface="+mn-lt"/>
                <a:ea typeface="+mn-ea"/>
                <a:cs typeface="+mn-cs"/>
              </a:rPr>
              <a:t>, A. </a:t>
            </a:r>
            <a:r>
              <a:rPr lang="en-US" sz="1200" kern="1200" dirty="0" err="1">
                <a:solidFill>
                  <a:schemeClr val="tx1"/>
                </a:solidFill>
                <a:effectLst/>
                <a:latin typeface="+mn-lt"/>
                <a:ea typeface="+mn-ea"/>
                <a:cs typeface="+mn-cs"/>
              </a:rPr>
              <a:t>Almansoori</a:t>
            </a:r>
            <a:r>
              <a:rPr lang="en-US" sz="1200" kern="1200" dirty="0">
                <a:solidFill>
                  <a:schemeClr val="tx1"/>
                </a:solidFill>
                <a:effectLst/>
                <a:latin typeface="+mn-lt"/>
                <a:ea typeface="+mn-ea"/>
                <a:cs typeface="+mn-cs"/>
              </a:rPr>
              <a:t>, and R. O’Hayre, Science, </a:t>
            </a:r>
            <a:r>
              <a:rPr lang="en-US" sz="1200" b="1" kern="1200" dirty="0">
                <a:solidFill>
                  <a:schemeClr val="tx1"/>
                </a:solidFill>
                <a:effectLst/>
                <a:latin typeface="+mn-lt"/>
                <a:ea typeface="+mn-ea"/>
                <a:cs typeface="+mn-cs"/>
              </a:rPr>
              <a:t>349</a:t>
            </a:r>
            <a:r>
              <a:rPr lang="en-US" sz="1200" kern="1200" dirty="0">
                <a:solidFill>
                  <a:schemeClr val="tx1"/>
                </a:solidFill>
                <a:effectLst/>
                <a:latin typeface="+mn-lt"/>
                <a:ea typeface="+mn-ea"/>
                <a:cs typeface="+mn-cs"/>
              </a:rPr>
              <a:t>, 1321 (2015).</a:t>
            </a:r>
          </a:p>
          <a:p>
            <a:endParaRPr lang="en-US" sz="1200" kern="1200" dirty="0">
              <a:solidFill>
                <a:schemeClr val="tx1"/>
              </a:solidFill>
              <a:effectLst/>
              <a:latin typeface="+mn-lt"/>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840A060-A41B-49FD-A460-D62EF1A7375A}" type="slidenum">
              <a:rPr lang="en-US"/>
              <a:pPr>
                <a:defRPr/>
              </a:pPr>
              <a:t>‹#›</a:t>
            </a:fld>
            <a:endParaRPr lang="en-US"/>
          </a:p>
        </p:txBody>
      </p:sp>
    </p:spTree>
    <p:extLst>
      <p:ext uri="{BB962C8B-B14F-4D97-AF65-F5344CB8AC3E}">
        <p14:creationId xmlns:p14="http://schemas.microsoft.com/office/powerpoint/2010/main" val="605631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86F79D7C-5763-4A4E-A845-7367116CED00}" type="slidenum">
              <a:rPr lang="en-US"/>
              <a:pPr>
                <a:defRPr/>
              </a:pPr>
              <a:t>‹#›</a:t>
            </a:fld>
            <a:endParaRPr lang="en-US"/>
          </a:p>
        </p:txBody>
      </p:sp>
    </p:spTree>
    <p:extLst>
      <p:ext uri="{BB962C8B-B14F-4D97-AF65-F5344CB8AC3E}">
        <p14:creationId xmlns:p14="http://schemas.microsoft.com/office/powerpoint/2010/main" val="4125990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96838"/>
            <a:ext cx="2065338" cy="60293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38150" y="96838"/>
            <a:ext cx="6048375" cy="60293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74EF788-4BE2-4B27-A9CB-BE03379666C2}" type="slidenum">
              <a:rPr lang="en-US"/>
              <a:pPr>
                <a:defRPr/>
              </a:pPr>
              <a:t>‹#›</a:t>
            </a:fld>
            <a:endParaRPr lang="en-US"/>
          </a:p>
        </p:txBody>
      </p:sp>
    </p:spTree>
    <p:extLst>
      <p:ext uri="{BB962C8B-B14F-4D97-AF65-F5344CB8AC3E}">
        <p14:creationId xmlns:p14="http://schemas.microsoft.com/office/powerpoint/2010/main" val="4288955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A0A1BC5-A5F9-47AC-996A-51A56ACE02F2}" type="slidenum">
              <a:rPr lang="en-US"/>
              <a:pPr>
                <a:defRPr/>
              </a:pPr>
              <a:t>‹#›</a:t>
            </a:fld>
            <a:endParaRPr lang="en-US"/>
          </a:p>
        </p:txBody>
      </p:sp>
    </p:spTree>
    <p:extLst>
      <p:ext uri="{BB962C8B-B14F-4D97-AF65-F5344CB8AC3E}">
        <p14:creationId xmlns:p14="http://schemas.microsoft.com/office/powerpoint/2010/main" val="1236083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CD564FE3-5A76-42F2-BE2B-7CB31841E91E}" type="slidenum">
              <a:rPr lang="en-US"/>
              <a:pPr>
                <a:defRPr/>
              </a:pPr>
              <a:t>‹#›</a:t>
            </a:fld>
            <a:endParaRPr lang="en-US"/>
          </a:p>
        </p:txBody>
      </p:sp>
    </p:spTree>
    <p:extLst>
      <p:ext uri="{BB962C8B-B14F-4D97-AF65-F5344CB8AC3E}">
        <p14:creationId xmlns:p14="http://schemas.microsoft.com/office/powerpoint/2010/main" val="236518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0CAFFBB3-96AA-4DE4-83D8-53D0A66C0038}" type="slidenum">
              <a:rPr lang="en-US"/>
              <a:pPr>
                <a:defRPr/>
              </a:pPr>
              <a:t>‹#›</a:t>
            </a:fld>
            <a:endParaRPr lang="en-US"/>
          </a:p>
        </p:txBody>
      </p:sp>
    </p:spTree>
    <p:extLst>
      <p:ext uri="{BB962C8B-B14F-4D97-AF65-F5344CB8AC3E}">
        <p14:creationId xmlns:p14="http://schemas.microsoft.com/office/powerpoint/2010/main" val="208749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E9133ED-3C5D-42BD-993D-631731EFBC2D}" type="slidenum">
              <a:rPr lang="en-US"/>
              <a:pPr>
                <a:defRPr/>
              </a:pPr>
              <a:t>‹#›</a:t>
            </a:fld>
            <a:endParaRPr lang="en-US"/>
          </a:p>
        </p:txBody>
      </p:sp>
    </p:spTree>
    <p:extLst>
      <p:ext uri="{BB962C8B-B14F-4D97-AF65-F5344CB8AC3E}">
        <p14:creationId xmlns:p14="http://schemas.microsoft.com/office/powerpoint/2010/main" val="2771416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6F477AFA-4254-4166-AD10-46572CEB147D}" type="slidenum">
              <a:rPr lang="en-US"/>
              <a:pPr>
                <a:defRPr/>
              </a:pPr>
              <a:t>‹#›</a:t>
            </a:fld>
            <a:endParaRPr lang="en-US"/>
          </a:p>
        </p:txBody>
      </p:sp>
    </p:spTree>
    <p:extLst>
      <p:ext uri="{BB962C8B-B14F-4D97-AF65-F5344CB8AC3E}">
        <p14:creationId xmlns:p14="http://schemas.microsoft.com/office/powerpoint/2010/main" val="3651176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0E4D975E-CC8F-4E83-A031-3C1E9B9CCB61}" type="slidenum">
              <a:rPr lang="en-US"/>
              <a:pPr>
                <a:defRPr/>
              </a:pPr>
              <a:t>‹#›</a:t>
            </a:fld>
            <a:endParaRPr lang="en-US"/>
          </a:p>
        </p:txBody>
      </p:sp>
    </p:spTree>
    <p:extLst>
      <p:ext uri="{BB962C8B-B14F-4D97-AF65-F5344CB8AC3E}">
        <p14:creationId xmlns:p14="http://schemas.microsoft.com/office/powerpoint/2010/main" val="2747943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1B3A5017-28D0-4FBC-8017-D55E642489FF}" type="slidenum">
              <a:rPr lang="en-US"/>
              <a:pPr>
                <a:defRPr/>
              </a:pPr>
              <a:t>‹#›</a:t>
            </a:fld>
            <a:endParaRPr lang="en-US"/>
          </a:p>
        </p:txBody>
      </p:sp>
    </p:spTree>
    <p:extLst>
      <p:ext uri="{BB962C8B-B14F-4D97-AF65-F5344CB8AC3E}">
        <p14:creationId xmlns:p14="http://schemas.microsoft.com/office/powerpoint/2010/main" val="538645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6ABE501F-A446-4475-B623-B7CD6E1A5662}" type="slidenum">
              <a:rPr lang="en-US"/>
              <a:pPr>
                <a:defRPr/>
              </a:pPr>
              <a:t>‹#›</a:t>
            </a:fld>
            <a:endParaRPr lang="en-US"/>
          </a:p>
        </p:txBody>
      </p:sp>
    </p:spTree>
    <p:extLst>
      <p:ext uri="{BB962C8B-B14F-4D97-AF65-F5344CB8AC3E}">
        <p14:creationId xmlns:p14="http://schemas.microsoft.com/office/powerpoint/2010/main" val="904163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38150" y="96838"/>
            <a:ext cx="8266113"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000000"/>
                </a:solidFill>
                <a:latin typeface="+mn-lt"/>
                <a:cs typeface="+mn-cs"/>
              </a:defRPr>
            </a:lvl1pPr>
          </a:lstStyle>
          <a:p>
            <a:pPr fontAlgn="base">
              <a:spcBef>
                <a:spcPct val="0"/>
              </a:spcBef>
              <a:spcAft>
                <a:spcPct val="0"/>
              </a:spcAft>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0000"/>
                </a:solidFill>
                <a:latin typeface="+mn-lt"/>
                <a:cs typeface="+mn-cs"/>
              </a:defRPr>
            </a:lvl1pPr>
          </a:lstStyle>
          <a:p>
            <a:pPr fontAlgn="base">
              <a:spcBef>
                <a:spcPct val="0"/>
              </a:spcBef>
              <a:spcAft>
                <a:spcPct val="0"/>
              </a:spcAft>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solidFill>
                  <a:srgbClr val="000000"/>
                </a:solidFill>
                <a:latin typeface="+mn-lt"/>
                <a:cs typeface="+mn-cs"/>
              </a:defRPr>
            </a:lvl1pPr>
          </a:lstStyle>
          <a:p>
            <a:pPr fontAlgn="base">
              <a:spcBef>
                <a:spcPct val="0"/>
              </a:spcBef>
              <a:spcAft>
                <a:spcPct val="0"/>
              </a:spcAft>
              <a:defRPr/>
            </a:pPr>
            <a:fld id="{824CD59E-E701-4FFA-8172-EA81E6E6A7AE}" type="slidenum">
              <a:rPr lang="en-US"/>
              <a:pPr fontAlgn="base">
                <a:spcBef>
                  <a:spcPct val="0"/>
                </a:spcBef>
                <a:spcAft>
                  <a:spcPct val="0"/>
                </a:spcAft>
                <a:defRPr/>
              </a:pPr>
              <a:t>‹#›</a:t>
            </a:fld>
            <a:endParaRPr lang="en-US"/>
          </a:p>
        </p:txBody>
      </p:sp>
      <p:pic>
        <p:nvPicPr>
          <p:cNvPr id="1031" name="Picture 10" descr="remrsec_logos-efixed"/>
          <p:cNvPicPr>
            <a:picLocks noChangeAspect="1" noChangeArrowheads="1"/>
          </p:cNvPicPr>
          <p:nvPr userDrawn="1"/>
        </p:nvPicPr>
        <p:blipFill>
          <a:blip r:embed="rId13" cstate="print"/>
          <a:srcRect/>
          <a:stretch>
            <a:fillRect/>
          </a:stretch>
        </p:blipFill>
        <p:spPr bwMode="auto">
          <a:xfrm>
            <a:off x="0" y="6065838"/>
            <a:ext cx="1895475" cy="792162"/>
          </a:xfrm>
          <a:prstGeom prst="rect">
            <a:avLst/>
          </a:prstGeom>
          <a:noFill/>
          <a:ln w="9525">
            <a:noFill/>
            <a:miter lim="800000"/>
            <a:headEnd/>
            <a:tailEnd/>
          </a:ln>
        </p:spPr>
      </p:pic>
    </p:spTree>
    <p:extLst>
      <p:ext uri="{BB962C8B-B14F-4D97-AF65-F5344CB8AC3E}">
        <p14:creationId xmlns:p14="http://schemas.microsoft.com/office/powerpoint/2010/main" val="29546002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2600">
          <a:solidFill>
            <a:schemeClr val="tx2"/>
          </a:solidFill>
          <a:latin typeface="+mj-lt"/>
          <a:ea typeface="+mj-ea"/>
          <a:cs typeface="+mj-cs"/>
        </a:defRPr>
      </a:lvl1pPr>
      <a:lvl2pPr algn="ctr" rtl="0" eaLnBrk="0" fontAlgn="base" hangingPunct="0">
        <a:spcBef>
          <a:spcPct val="0"/>
        </a:spcBef>
        <a:spcAft>
          <a:spcPct val="0"/>
        </a:spcAft>
        <a:defRPr sz="2600">
          <a:solidFill>
            <a:schemeClr val="tx2"/>
          </a:solidFill>
          <a:latin typeface="Arial" pitchFamily="-107" charset="0"/>
          <a:ea typeface="Arial" pitchFamily="-107" charset="0"/>
          <a:cs typeface="Arial" pitchFamily="-107" charset="0"/>
        </a:defRPr>
      </a:lvl2pPr>
      <a:lvl3pPr algn="ctr" rtl="0" eaLnBrk="0" fontAlgn="base" hangingPunct="0">
        <a:spcBef>
          <a:spcPct val="0"/>
        </a:spcBef>
        <a:spcAft>
          <a:spcPct val="0"/>
        </a:spcAft>
        <a:defRPr sz="2600">
          <a:solidFill>
            <a:schemeClr val="tx2"/>
          </a:solidFill>
          <a:latin typeface="Arial" pitchFamily="-107" charset="0"/>
          <a:ea typeface="Arial" pitchFamily="-107" charset="0"/>
          <a:cs typeface="Arial" pitchFamily="-107" charset="0"/>
        </a:defRPr>
      </a:lvl3pPr>
      <a:lvl4pPr algn="ctr" rtl="0" eaLnBrk="0" fontAlgn="base" hangingPunct="0">
        <a:spcBef>
          <a:spcPct val="0"/>
        </a:spcBef>
        <a:spcAft>
          <a:spcPct val="0"/>
        </a:spcAft>
        <a:defRPr sz="2600">
          <a:solidFill>
            <a:schemeClr val="tx2"/>
          </a:solidFill>
          <a:latin typeface="Arial" pitchFamily="-107" charset="0"/>
          <a:ea typeface="Arial" pitchFamily="-107" charset="0"/>
          <a:cs typeface="Arial" pitchFamily="-107" charset="0"/>
        </a:defRPr>
      </a:lvl4pPr>
      <a:lvl5pPr algn="ctr" rtl="0" eaLnBrk="0" fontAlgn="base" hangingPunct="0">
        <a:spcBef>
          <a:spcPct val="0"/>
        </a:spcBef>
        <a:spcAft>
          <a:spcPct val="0"/>
        </a:spcAft>
        <a:defRPr sz="2600">
          <a:solidFill>
            <a:schemeClr val="tx2"/>
          </a:solidFill>
          <a:latin typeface="Arial" pitchFamily="-107" charset="0"/>
          <a:ea typeface="Arial" pitchFamily="-107" charset="0"/>
          <a:cs typeface="Arial" pitchFamily="-107" charset="0"/>
        </a:defRPr>
      </a:lvl5pPr>
      <a:lvl6pPr marL="457200" algn="ctr" rtl="0" fontAlgn="base">
        <a:spcBef>
          <a:spcPct val="0"/>
        </a:spcBef>
        <a:spcAft>
          <a:spcPct val="0"/>
        </a:spcAft>
        <a:defRPr sz="2600">
          <a:solidFill>
            <a:schemeClr val="tx2"/>
          </a:solidFill>
          <a:latin typeface="Arial" pitchFamily="-107" charset="0"/>
          <a:ea typeface="Arial" pitchFamily="-107" charset="0"/>
          <a:cs typeface="Arial" pitchFamily="-107" charset="0"/>
        </a:defRPr>
      </a:lvl6pPr>
      <a:lvl7pPr marL="914400" algn="ctr" rtl="0" fontAlgn="base">
        <a:spcBef>
          <a:spcPct val="0"/>
        </a:spcBef>
        <a:spcAft>
          <a:spcPct val="0"/>
        </a:spcAft>
        <a:defRPr sz="2600">
          <a:solidFill>
            <a:schemeClr val="tx2"/>
          </a:solidFill>
          <a:latin typeface="Arial" pitchFamily="-107" charset="0"/>
          <a:ea typeface="Arial" pitchFamily="-107" charset="0"/>
          <a:cs typeface="Arial" pitchFamily="-107" charset="0"/>
        </a:defRPr>
      </a:lvl7pPr>
      <a:lvl8pPr marL="1371600" algn="ctr" rtl="0" fontAlgn="base">
        <a:spcBef>
          <a:spcPct val="0"/>
        </a:spcBef>
        <a:spcAft>
          <a:spcPct val="0"/>
        </a:spcAft>
        <a:defRPr sz="2600">
          <a:solidFill>
            <a:schemeClr val="tx2"/>
          </a:solidFill>
          <a:latin typeface="Arial" pitchFamily="-107" charset="0"/>
          <a:ea typeface="Arial" pitchFamily="-107" charset="0"/>
          <a:cs typeface="Arial" pitchFamily="-107" charset="0"/>
        </a:defRPr>
      </a:lvl8pPr>
      <a:lvl9pPr marL="1828800" algn="ctr" rtl="0" fontAlgn="base">
        <a:spcBef>
          <a:spcPct val="0"/>
        </a:spcBef>
        <a:spcAft>
          <a:spcPct val="0"/>
        </a:spcAft>
        <a:defRPr sz="2600">
          <a:solidFill>
            <a:schemeClr val="tx2"/>
          </a:solidFill>
          <a:latin typeface="Arial" pitchFamily="-107" charset="0"/>
          <a:ea typeface="Arial" pitchFamily="-107" charset="0"/>
          <a:cs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p:cNvSpPr>
            <a:spLocks noGrp="1" noChangeArrowheads="1"/>
          </p:cNvSpPr>
          <p:nvPr>
            <p:ph type="title"/>
          </p:nvPr>
        </p:nvSpPr>
        <p:spPr>
          <a:xfrm>
            <a:off x="76200" y="228600"/>
            <a:ext cx="8991600" cy="914400"/>
          </a:xfrm>
        </p:spPr>
        <p:txBody>
          <a:bodyPr/>
          <a:lstStyle/>
          <a:p>
            <a:pPr eaLnBrk="1" hangingPunct="1"/>
            <a:r>
              <a:rPr lang="en-US" b="1" dirty="0"/>
              <a:t>The Materials Genome Gets Hot!</a:t>
            </a:r>
            <a:br>
              <a:rPr lang="en-US" b="1" dirty="0"/>
            </a:br>
            <a:r>
              <a:rPr lang="en-US" sz="2000" dirty="0"/>
              <a:t>V. </a:t>
            </a:r>
            <a:r>
              <a:rPr lang="en-US" sz="2000" dirty="0" err="1"/>
              <a:t>Stevanovic</a:t>
            </a:r>
            <a:r>
              <a:rPr lang="en-US" sz="2000" dirty="0"/>
              <a:t>, R. O’Hayre, A. </a:t>
            </a:r>
            <a:r>
              <a:rPr lang="en-US" sz="2000" dirty="0" err="1"/>
              <a:t>Zakutayev</a:t>
            </a:r>
            <a:r>
              <a:rPr lang="en-US" sz="2000" dirty="0"/>
              <a:t/>
            </a:r>
            <a:br>
              <a:rPr lang="en-US" sz="2000" dirty="0"/>
            </a:br>
            <a:r>
              <a:rPr lang="en-US" sz="2000" dirty="0"/>
              <a:t>REMRSEC, NSF DMR-0820518</a:t>
            </a:r>
          </a:p>
        </p:txBody>
      </p:sp>
      <p:sp>
        <p:nvSpPr>
          <p:cNvPr id="9" name="TextBox 2"/>
          <p:cNvSpPr txBox="1">
            <a:spLocks noChangeArrowheads="1"/>
          </p:cNvSpPr>
          <p:nvPr/>
        </p:nvSpPr>
        <p:spPr bwMode="auto">
          <a:xfrm>
            <a:off x="152400" y="1173540"/>
            <a:ext cx="8915400" cy="1569660"/>
          </a:xfrm>
          <a:prstGeom prst="rect">
            <a:avLst/>
          </a:prstGeom>
          <a:noFill/>
          <a:ln w="9525">
            <a:noFill/>
            <a:miter lim="800000"/>
            <a:headEnd/>
            <a:tailEnd/>
          </a:ln>
        </p:spPr>
        <p:txBody>
          <a:bodyPr wrap="square" anchor="t">
            <a:spAutoFit/>
          </a:bodyPr>
          <a:lstStyle/>
          <a:p>
            <a:pPr>
              <a:spcAft>
                <a:spcPts val="1200"/>
              </a:spcAft>
              <a:defRPr/>
            </a:pPr>
            <a:r>
              <a:rPr lang="en-US" sz="2400" dirty="0"/>
              <a:t>The goal of this seed project is to bring first-principles theory closer to experimental reality by accounting for the finite temperature effects that are essential for describing the behavior of “real-world” materials at their typical operating conditions.</a:t>
            </a:r>
          </a:p>
        </p:txBody>
      </p:sp>
      <p:sp>
        <p:nvSpPr>
          <p:cNvPr id="4" name="TextBox 3"/>
          <p:cNvSpPr txBox="1"/>
          <p:nvPr/>
        </p:nvSpPr>
        <p:spPr>
          <a:xfrm>
            <a:off x="76200" y="2895600"/>
            <a:ext cx="4114800" cy="3170099"/>
          </a:xfrm>
          <a:prstGeom prst="rect">
            <a:avLst/>
          </a:prstGeom>
          <a:noFill/>
        </p:spPr>
        <p:txBody>
          <a:bodyPr wrap="square" rtlCol="0">
            <a:spAutoFit/>
          </a:bodyPr>
          <a:lstStyle/>
          <a:p>
            <a:r>
              <a:rPr lang="en-US" sz="2000" dirty="0"/>
              <a:t>We are combining high-throughput computation with high-throughput materials synthesis and characterization to explore the compositional space and associated finite temperature phenomena in Ba(</a:t>
            </a:r>
            <a:r>
              <a:rPr lang="en-US" sz="2000" dirty="0" err="1"/>
              <a:t>Co,Fe</a:t>
            </a:r>
            <a:r>
              <a:rPr lang="en-US" sz="2000" dirty="0"/>
              <a:t>)(</a:t>
            </a:r>
            <a:r>
              <a:rPr lang="en-US" sz="2000" dirty="0" err="1"/>
              <a:t>Zr,Y</a:t>
            </a:r>
            <a:r>
              <a:rPr lang="en-US" sz="2000" dirty="0"/>
              <a:t>)O</a:t>
            </a:r>
            <a:r>
              <a:rPr lang="en-US" sz="2000" baseline="-25000" dirty="0"/>
              <a:t>3-δ</a:t>
            </a:r>
            <a:r>
              <a:rPr lang="en-US" sz="2000" dirty="0"/>
              <a:t> (BCFZY), a promising new material that is enabling record-breaking fuel cell performance. </a:t>
            </a:r>
          </a:p>
        </p:txBody>
      </p:sp>
      <p:pic>
        <p:nvPicPr>
          <p:cNvPr id="6" name="Picture 5"/>
          <p:cNvPicPr/>
          <p:nvPr/>
        </p:nvPicPr>
        <p:blipFill rotWithShape="1">
          <a:blip r:embed="rId3" cstate="print">
            <a:extLst>
              <a:ext uri="{28A0092B-C50C-407E-A947-70E740481C1C}">
                <a14:useLocalDpi xmlns:a14="http://schemas.microsoft.com/office/drawing/2010/main" val="0"/>
              </a:ext>
            </a:extLst>
          </a:blip>
          <a:srcRect l="1047" r="1472"/>
          <a:stretch/>
        </p:blipFill>
        <p:spPr bwMode="auto">
          <a:xfrm>
            <a:off x="4065662" y="2936436"/>
            <a:ext cx="5078338" cy="3845364"/>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0212909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322</Words>
  <Application>Microsoft Office PowerPoint</Application>
  <PresentationFormat>On-screen Show (4:3)</PresentationFormat>
  <Paragraphs>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The Materials Genome Gets Hot! V. Stevanovic, R. O’Hayre, A. Zakutayev REMRSEC, NSF DMR-0820518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Group IV clathrates: synthesis and optical characterization for photovoltaics L. Krishna, A. Martinez, L.L. Baranowski, C. Koh, V. Stevanovic, M.T Lusk,   A.C. Tamboli and E.S. Toberer</dc:title>
  <dc:creator>Lakshmi Krishna</dc:creator>
  <cp:lastModifiedBy>PCTaylor</cp:lastModifiedBy>
  <cp:revision>17</cp:revision>
  <dcterms:created xsi:type="dcterms:W3CDTF">2014-02-27T18:42:02Z</dcterms:created>
  <dcterms:modified xsi:type="dcterms:W3CDTF">2016-11-15T21:51:25Z</dcterms:modified>
</cp:coreProperties>
</file>