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5145" autoAdjust="0"/>
  </p:normalViewPr>
  <p:slideViewPr>
    <p:cSldViewPr>
      <p:cViewPr>
        <p:scale>
          <a:sx n="69" d="100"/>
          <a:sy n="69" d="100"/>
        </p:scale>
        <p:origin x="-20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A75ED-9018-4427-9C16-B5671A033D36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B2B1-4D72-4E6B-ABD7-191BC6E78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CE246D-915D-4CC2-BC7B-D26217211E5F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36575"/>
            <a:ext cx="5486400" cy="79073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Inorganic type II clathrates are low density, semiconducting allotropes of group IV elements with the potential for optoelectronic applications.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dirty="0"/>
              <a:t>Si </a:t>
            </a:r>
            <a:r>
              <a:rPr lang="en-US" sz="1200" b="0" dirty="0" err="1"/>
              <a:t>clathrate</a:t>
            </a:r>
            <a:r>
              <a:rPr lang="en-US" sz="1200" b="0" dirty="0"/>
              <a:t> is routinely synthesized by passing from diamond silicon to sodium filled silicon </a:t>
            </a:r>
            <a:r>
              <a:rPr lang="en-US" sz="1200" b="0" dirty="0" err="1"/>
              <a:t>clathrate</a:t>
            </a:r>
            <a:r>
              <a:rPr lang="en-US" sz="1200" b="0" dirty="0"/>
              <a:t> using a sodium silicide intermediate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Here we synthesize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using Si nanoparticles and reacting it with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NaH.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 find that the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quickly converts to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clathrate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upon heating and the Na removal process is much faster in this synthesis when compared to the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clathrate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synthesis using bulk Si as Si source. 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nanoparticles are grown by using a RF plasma synthesis. We are able to tune the particles sizes between 4 nm to 10 nm.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19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40A060-A41B-49FD-A460-D62EF1A73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3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6F79D7C-5763-4A4E-A845-7367116CE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9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96838"/>
            <a:ext cx="2065338" cy="6029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0" y="96838"/>
            <a:ext cx="6048375" cy="6029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74EF788-4BE2-4B27-A9CB-BE0337966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5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0A1BC5-A5F9-47AC-996A-51A56ACE0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8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D564FE3-5A76-42F2-BE2B-7CB31841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AFFBB3-96AA-4DE4-83D8-53D0A66C0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9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9133ED-3C5D-42BD-993D-631731EFB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477AFA-4254-4166-AD10-46572CEB1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7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E4D975E-CC8F-4E83-A031-3C1E9B9CC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4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B3A5017-28D0-4FBC-8017-D55E64248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4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ABE501F-A446-4475-B623-B7CD6E1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6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96838"/>
            <a:ext cx="82661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4CD59E-E701-4FFA-8172-EA81E6E6A7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1031" name="Picture 10" descr="remrsec_logos-efixe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65838"/>
            <a:ext cx="18954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460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914400"/>
          </a:xfrm>
        </p:spPr>
        <p:txBody>
          <a:bodyPr/>
          <a:lstStyle/>
          <a:p>
            <a:pPr eaLnBrk="1" hangingPunct="1"/>
            <a:r>
              <a:rPr lang="en-US" sz="2800" dirty="0"/>
              <a:t>Synthesis of Si </a:t>
            </a:r>
            <a:r>
              <a:rPr lang="en-US" sz="2800" dirty="0" err="1"/>
              <a:t>Clathrate</a:t>
            </a:r>
            <a:r>
              <a:rPr lang="en-US" sz="2800" dirty="0"/>
              <a:t> using Si nanoparticles</a:t>
            </a:r>
            <a:br>
              <a:rPr lang="en-US" sz="2800" dirty="0"/>
            </a:br>
            <a:r>
              <a:rPr lang="en-US" sz="1800" dirty="0"/>
              <a:t> Lakshmi Krishna, Carolyn </a:t>
            </a:r>
            <a:r>
              <a:rPr lang="en-US" sz="1800" dirty="0" err="1"/>
              <a:t>Koh</a:t>
            </a:r>
            <a:r>
              <a:rPr lang="en-US" sz="1800" dirty="0"/>
              <a:t>, Reuben Collins, Craig Taylor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Renewable Energy REMRSEC, NSF DMR-0820518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284803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We have demonstrated that using silicon nanoparticles as a starting point significantly improves the kinetics of silicon </a:t>
            </a:r>
            <a:r>
              <a:rPr lang="en-US" sz="2000" b="1" dirty="0" err="1"/>
              <a:t>clathrate</a:t>
            </a:r>
            <a:r>
              <a:rPr lang="en-US" sz="2000" b="1" dirty="0"/>
              <a:t> formation.  Removal of sodium from the final </a:t>
            </a:r>
            <a:r>
              <a:rPr lang="en-US" sz="2000" b="1" dirty="0" err="1"/>
              <a:t>clathrate</a:t>
            </a:r>
            <a:r>
              <a:rPr lang="en-US" sz="2000" b="1" dirty="0"/>
              <a:t> phase is also accelerated with the nanoparticle precursor.  This becomes an attractive route to large scale synthesis of a novel allotrope of silicon. </a:t>
            </a:r>
          </a:p>
        </p:txBody>
      </p:sp>
      <p:grpSp>
        <p:nvGrpSpPr>
          <p:cNvPr id="157" name="Group 156"/>
          <p:cNvGrpSpPr/>
          <p:nvPr/>
        </p:nvGrpSpPr>
        <p:grpSpPr>
          <a:xfrm>
            <a:off x="4893733" y="3200400"/>
            <a:ext cx="4114800" cy="3303141"/>
            <a:chOff x="4068644" y="2335659"/>
            <a:chExt cx="5013892" cy="3836541"/>
          </a:xfrm>
        </p:grpSpPr>
        <p:pic>
          <p:nvPicPr>
            <p:cNvPr id="158" name="Picture 3" descr="Z:\EFree\SiNP\Nano_clathrat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8644" y="2335659"/>
              <a:ext cx="5013892" cy="38365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9" name="TextBox 158"/>
            <p:cNvSpPr txBox="1"/>
            <p:nvPr/>
          </p:nvSpPr>
          <p:spPr>
            <a:xfrm>
              <a:off x="6146735" y="3102636"/>
              <a:ext cx="2203671" cy="357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x&lt;1 as synthesized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6931644" y="2741627"/>
              <a:ext cx="1146955" cy="3932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Na</a:t>
              </a:r>
              <a:r>
                <a:rPr lang="en-US" sz="1600" b="1" baseline="-25000" dirty="0"/>
                <a:t>1</a:t>
              </a:r>
              <a:r>
                <a:rPr lang="en-US" sz="1600" b="1" dirty="0"/>
                <a:t>Si</a:t>
              </a:r>
              <a:r>
                <a:rPr lang="en-US" sz="1600" b="1" baseline="-25000" dirty="0"/>
                <a:t>136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6488837" y="414706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*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7137390" y="3456886"/>
              <a:ext cx="808494" cy="3217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C00000"/>
                  </a:solidFill>
                </a:rPr>
                <a:t>*Type I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 rot="5400000">
            <a:off x="634016" y="2499566"/>
            <a:ext cx="3676290" cy="5095645"/>
            <a:chOff x="2934096" y="928689"/>
            <a:chExt cx="4014394" cy="6094450"/>
          </a:xfrm>
        </p:grpSpPr>
        <p:grpSp>
          <p:nvGrpSpPr>
            <p:cNvPr id="170" name="Group 4"/>
            <p:cNvGrpSpPr>
              <a:grpSpLocks/>
            </p:cNvGrpSpPr>
            <p:nvPr/>
          </p:nvGrpSpPr>
          <p:grpSpPr bwMode="auto">
            <a:xfrm rot="5400000">
              <a:off x="4711985" y="2719672"/>
              <a:ext cx="2113120" cy="2359891"/>
              <a:chOff x="7030880" y="2823619"/>
              <a:chExt cx="2113120" cy="2359890"/>
            </a:xfrm>
          </p:grpSpPr>
          <p:sp>
            <p:nvSpPr>
              <p:cNvPr id="205" name="Rectangle 204"/>
              <p:cNvSpPr/>
              <p:nvPr/>
            </p:nvSpPr>
            <p:spPr bwMode="auto">
              <a:xfrm rot="10800000">
                <a:off x="7506509" y="2823619"/>
                <a:ext cx="1637491" cy="2125662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5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ea typeface="ＭＳ Ｐゴシック" charset="-128"/>
                </a:endParaRPr>
              </a:p>
            </p:txBody>
          </p:sp>
          <p:grpSp>
            <p:nvGrpSpPr>
              <p:cNvPr id="201" name="Group 3"/>
              <p:cNvGrpSpPr>
                <a:grpSpLocks/>
              </p:cNvGrpSpPr>
              <p:nvPr/>
            </p:nvGrpSpPr>
            <p:grpSpPr bwMode="auto">
              <a:xfrm>
                <a:off x="7030880" y="4084541"/>
                <a:ext cx="717553" cy="1098968"/>
                <a:chOff x="6254760" y="2001940"/>
                <a:chExt cx="446623" cy="513607"/>
              </a:xfrm>
            </p:grpSpPr>
            <p:sp>
              <p:nvSpPr>
                <p:cNvPr id="202" name="Oval 201"/>
                <p:cNvSpPr/>
                <p:nvPr/>
              </p:nvSpPr>
              <p:spPr>
                <a:xfrm>
                  <a:off x="6254760" y="2001940"/>
                  <a:ext cx="446623" cy="51360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600"/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 rot="5400000">
                  <a:off x="6329649" y="2262068"/>
                  <a:ext cx="296845" cy="5456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600"/>
                </a:p>
              </p:txBody>
            </p:sp>
          </p:grpSp>
        </p:grpSp>
        <p:sp>
          <p:nvSpPr>
            <p:cNvPr id="199" name="TextBox 61"/>
            <p:cNvSpPr txBox="1">
              <a:spLocks noChangeArrowheads="1"/>
            </p:cNvSpPr>
            <p:nvPr/>
          </p:nvSpPr>
          <p:spPr bwMode="auto">
            <a:xfrm rot="16200000">
              <a:off x="4215684" y="4627546"/>
              <a:ext cx="1804830" cy="644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Nozzle Size</a:t>
              </a:r>
            </a:p>
            <a:p>
              <a:pPr eaLnBrk="1" hangingPunct="1"/>
              <a:r>
                <a:rPr lang="en-US" altLang="en-US" dirty="0"/>
                <a:t>(0.1-0.9 mm)</a:t>
              </a:r>
            </a:p>
          </p:txBody>
        </p:sp>
        <p:grpSp>
          <p:nvGrpSpPr>
            <p:cNvPr id="173" name="Group 7"/>
            <p:cNvGrpSpPr>
              <a:grpSpLocks/>
            </p:cNvGrpSpPr>
            <p:nvPr/>
          </p:nvGrpSpPr>
          <p:grpSpPr bwMode="auto">
            <a:xfrm>
              <a:off x="2934096" y="928689"/>
              <a:ext cx="2292660" cy="6094450"/>
              <a:chOff x="3073445" y="929267"/>
              <a:chExt cx="2293030" cy="6093158"/>
            </a:xfrm>
          </p:grpSpPr>
          <p:grpSp>
            <p:nvGrpSpPr>
              <p:cNvPr id="174" name="Group 79"/>
              <p:cNvGrpSpPr>
                <a:grpSpLocks/>
              </p:cNvGrpSpPr>
              <p:nvPr/>
            </p:nvGrpSpPr>
            <p:grpSpPr bwMode="auto">
              <a:xfrm rot="5400000">
                <a:off x="895716" y="3106996"/>
                <a:ext cx="6093158" cy="1737699"/>
                <a:chOff x="1990725" y="2966382"/>
                <a:chExt cx="6093158" cy="1737699"/>
              </a:xfrm>
            </p:grpSpPr>
            <p:sp>
              <p:nvSpPr>
                <p:cNvPr id="176" name="Rectangle 175"/>
                <p:cNvSpPr/>
                <p:nvPr/>
              </p:nvSpPr>
              <p:spPr bwMode="auto">
                <a:xfrm>
                  <a:off x="2412911" y="3202462"/>
                  <a:ext cx="1950623" cy="1030453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57150">
                  <a:solidFill>
                    <a:schemeClr val="bg1">
                      <a:lumMod val="65000"/>
                    </a:schemeClr>
                  </a:solidFill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ea typeface="ＭＳ Ｐゴシック" charset="-128"/>
                  </a:endParaRPr>
                </a:p>
              </p:txBody>
            </p:sp>
            <p:sp>
              <p:nvSpPr>
                <p:cNvPr id="177" name="Rectangle 176"/>
                <p:cNvSpPr/>
                <p:nvPr/>
              </p:nvSpPr>
              <p:spPr bwMode="auto">
                <a:xfrm>
                  <a:off x="3376319" y="3569233"/>
                  <a:ext cx="2783885" cy="315964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38100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ea typeface="ＭＳ Ｐゴシック" charset="-128"/>
                  </a:endParaRPr>
                </a:p>
              </p:txBody>
            </p:sp>
            <p:grpSp>
              <p:nvGrpSpPr>
                <p:cNvPr id="178" name="Group 56"/>
                <p:cNvGrpSpPr>
                  <a:grpSpLocks/>
                </p:cNvGrpSpPr>
                <p:nvPr/>
              </p:nvGrpSpPr>
              <p:grpSpPr bwMode="auto">
                <a:xfrm>
                  <a:off x="5079343" y="4232915"/>
                  <a:ext cx="536418" cy="471166"/>
                  <a:chOff x="4444029" y="5778268"/>
                  <a:chExt cx="536390" cy="471347"/>
                </a:xfrm>
              </p:grpSpPr>
              <p:sp>
                <p:nvSpPr>
                  <p:cNvPr id="195" name="Oval 194"/>
                  <p:cNvSpPr/>
                  <p:nvPr/>
                </p:nvSpPr>
                <p:spPr bwMode="auto">
                  <a:xfrm>
                    <a:off x="4444029" y="5778268"/>
                    <a:ext cx="471362" cy="459038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defPPr>
                      <a:defRPr lang="en-US"/>
                    </a:defPPr>
                    <a:lvl1pPr marL="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219456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438912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658368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877824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097280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316736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536192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7556480" algn="l" defTabSz="2194560" rtl="0" eaLnBrk="1" latinLnBrk="0" hangingPunct="1">
                      <a:defRPr sz="86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defRPr/>
                    </a:pPr>
                    <a:endParaRPr lang="en-US" sz="80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6" name="TextBox 109"/>
                  <p:cNvSpPr txBox="1">
                    <a:spLocks noChangeArrowheads="1"/>
                  </p:cNvSpPr>
                  <p:nvPr/>
                </p:nvSpPr>
                <p:spPr bwMode="auto">
                  <a:xfrm rot="10950463">
                    <a:off x="4488343" y="5880178"/>
                    <a:ext cx="492076" cy="3694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defTabSz="2193925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1pPr>
                    <a:lvl2pPr marL="742950" indent="-285750" defTabSz="2193925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2pPr>
                    <a:lvl3pPr marL="1143000" indent="-228600" defTabSz="2193925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3pPr>
                    <a:lvl4pPr marL="1600200" indent="-228600" defTabSz="2193925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4pPr>
                    <a:lvl5pPr marL="2057400" indent="-228600" defTabSz="2193925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5pPr>
                    <a:lvl6pPr marL="2514600" indent="-228600" defTabSz="21939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6pPr>
                    <a:lvl7pPr marL="2971800" indent="-228600" defTabSz="21939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7pPr>
                    <a:lvl8pPr marL="3429000" indent="-228600" defTabSz="21939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8pPr>
                    <a:lvl9pPr marL="3886200" indent="-228600" defTabSz="219392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9pPr>
                  </a:lstStyle>
                  <a:p>
                    <a:pPr eaLnBrk="1" hangingPunct="1"/>
                    <a:r>
                      <a:rPr lang="en-US" altLang="en-US" sz="1800" dirty="0"/>
                      <a:t>RF</a:t>
                    </a:r>
                  </a:p>
                </p:txBody>
              </p:sp>
            </p:grpSp>
            <p:cxnSp>
              <p:nvCxnSpPr>
                <p:cNvPr id="179" name="Straight Connector 178"/>
                <p:cNvCxnSpPr/>
                <p:nvPr/>
              </p:nvCxnSpPr>
              <p:spPr bwMode="auto">
                <a:xfrm>
                  <a:off x="5311071" y="3942355"/>
                  <a:ext cx="0" cy="282621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0" name="Straight Connector 179"/>
                <p:cNvCxnSpPr/>
                <p:nvPr/>
              </p:nvCxnSpPr>
              <p:spPr bwMode="auto">
                <a:xfrm>
                  <a:off x="5015859" y="3312016"/>
                  <a:ext cx="0" cy="203233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1" name="Straight Connector 180"/>
                <p:cNvCxnSpPr/>
                <p:nvPr/>
              </p:nvCxnSpPr>
              <p:spPr bwMode="auto">
                <a:xfrm flipH="1">
                  <a:off x="4901584" y="3312017"/>
                  <a:ext cx="230138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2" name="Straight Connector 181"/>
                <p:cNvCxnSpPr/>
                <p:nvPr/>
              </p:nvCxnSpPr>
              <p:spPr bwMode="auto">
                <a:xfrm flipH="1">
                  <a:off x="4857143" y="3245330"/>
                  <a:ext cx="322194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83" name="Striped Right Arrow 182"/>
                <p:cNvSpPr/>
                <p:nvPr/>
              </p:nvSpPr>
              <p:spPr bwMode="auto">
                <a:xfrm rot="10800000">
                  <a:off x="6010741" y="3259270"/>
                  <a:ext cx="1123226" cy="957877"/>
                </a:xfrm>
                <a:prstGeom prst="stripedRightArrow">
                  <a:avLst>
                    <a:gd name="adj1" fmla="val 44771"/>
                    <a:gd name="adj2" fmla="val 50000"/>
                  </a:avLst>
                </a:prstGeom>
                <a:gradFill flip="none" rotWithShape="1">
                  <a:gsLst>
                    <a:gs pos="100000">
                      <a:schemeClr val="bg1">
                        <a:alpha val="0"/>
                      </a:schemeClr>
                    </a:gs>
                    <a:gs pos="62500">
                      <a:srgbClr val="F9D9AB">
                        <a:alpha val="52000"/>
                      </a:srgbClr>
                    </a:gs>
                    <a:gs pos="0">
                      <a:srgbClr val="EE9A1E">
                        <a:lumMod val="93000"/>
                        <a:lumOff val="7000"/>
                      </a:srgbClr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21945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43891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65836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877824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097280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31673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53619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5564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endParaRPr lang="en-US" sz="8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" name="TextBox 69"/>
                <p:cNvSpPr txBox="1">
                  <a:spLocks noChangeArrowheads="1"/>
                </p:cNvSpPr>
                <p:nvPr/>
              </p:nvSpPr>
              <p:spPr bwMode="auto">
                <a:xfrm rot="10800000">
                  <a:off x="6145831" y="4031182"/>
                  <a:ext cx="1938052" cy="6462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defTabSz="2193925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defTabSz="2193925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defTabSz="2193925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defTabSz="2193925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defTabSz="2193925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defTabSz="21939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defTabSz="21939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defTabSz="21939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defTabSz="219392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800"/>
                    <a:t>Dilute  Ar:SiH</a:t>
                  </a:r>
                  <a:r>
                    <a:rPr lang="en-US" altLang="en-US" sz="1800" baseline="-25000"/>
                    <a:t>4</a:t>
                  </a:r>
                </a:p>
                <a:p>
                  <a:pPr algn="ctr" eaLnBrk="1" hangingPunct="1"/>
                  <a:r>
                    <a:rPr lang="en-US" altLang="en-US" sz="1800" dirty="0"/>
                    <a:t>(</a:t>
                  </a:r>
                  <a:r>
                    <a:rPr lang="en-US" altLang="zh-CN" sz="1800" dirty="0"/>
                    <a:t>Si </a:t>
                  </a:r>
                  <a:r>
                    <a:rPr lang="en-US" altLang="zh-CN" sz="1800" dirty="0" err="1"/>
                    <a:t>Qdots</a:t>
                  </a:r>
                  <a:r>
                    <a:rPr lang="en-US" altLang="en-US" sz="1800" dirty="0"/>
                    <a:t>)</a:t>
                  </a:r>
                  <a:endParaRPr lang="en-US" altLang="en-US" sz="1800" baseline="-250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 bwMode="auto">
                <a:xfrm rot="16200000" flipH="1">
                  <a:off x="4184127" y="2761425"/>
                  <a:ext cx="312788" cy="1928404"/>
                </a:xfrm>
                <a:prstGeom prst="rect">
                  <a:avLst/>
                </a:prstGeom>
                <a:pattFill prst="sphere">
                  <a:fgClr>
                    <a:srgbClr val="00B050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21945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43891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65836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877824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097280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31673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53619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5564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endParaRPr lang="en-US" sz="8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6" name="Rounded Rectangle 185"/>
                <p:cNvSpPr/>
                <p:nvPr/>
              </p:nvSpPr>
              <p:spPr bwMode="auto">
                <a:xfrm>
                  <a:off x="3517827" y="3566220"/>
                  <a:ext cx="2749624" cy="319191"/>
                </a:xfrm>
                <a:prstGeom prst="roundRect">
                  <a:avLst/>
                </a:prstGeom>
                <a:gradFill flip="none" rotWithShape="1">
                  <a:gsLst>
                    <a:gs pos="62000">
                      <a:schemeClr val="bg1">
                        <a:alpha val="0"/>
                      </a:schemeClr>
                    </a:gs>
                    <a:gs pos="96000">
                      <a:schemeClr val="bg1">
                        <a:alpha val="0"/>
                      </a:schemeClr>
                    </a:gs>
                    <a:gs pos="37000">
                      <a:srgbClr val="E92BC0">
                        <a:alpha val="59000"/>
                      </a:srgbClr>
                    </a:gs>
                    <a:gs pos="0">
                      <a:srgbClr val="7030A0">
                        <a:alpha val="62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21945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43891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65836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877824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097280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31673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53619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5564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endParaRPr lang="en-US" sz="8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7" name="Rectangle 69"/>
                <p:cNvSpPr>
                  <a:spLocks noChangeArrowheads="1"/>
                </p:cNvSpPr>
                <p:nvPr/>
              </p:nvSpPr>
              <p:spPr bwMode="auto">
                <a:xfrm>
                  <a:off x="4929415" y="3526321"/>
                  <a:ext cx="174181" cy="428007"/>
                </a:xfrm>
                <a:prstGeom prst="rect">
                  <a:avLst/>
                </a:prstGeom>
                <a:gradFill rotWithShape="0">
                  <a:gsLst>
                    <a:gs pos="0">
                      <a:srgbClr val="C45D08"/>
                    </a:gs>
                    <a:gs pos="27000">
                      <a:srgbClr val="C45D08"/>
                    </a:gs>
                    <a:gs pos="60001">
                      <a:srgbClr val="F5801F"/>
                    </a:gs>
                    <a:gs pos="100000">
                      <a:srgbClr val="C45D08"/>
                    </a:gs>
                  </a:gsLst>
                  <a:lin ang="270000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88" name="Rectangle 70"/>
                <p:cNvSpPr>
                  <a:spLocks noChangeArrowheads="1"/>
                </p:cNvSpPr>
                <p:nvPr/>
              </p:nvSpPr>
              <p:spPr bwMode="auto">
                <a:xfrm>
                  <a:off x="5224252" y="3523600"/>
                  <a:ext cx="174181" cy="428007"/>
                </a:xfrm>
                <a:prstGeom prst="rect">
                  <a:avLst/>
                </a:prstGeom>
                <a:gradFill rotWithShape="0">
                  <a:gsLst>
                    <a:gs pos="0">
                      <a:srgbClr val="C45D08"/>
                    </a:gs>
                    <a:gs pos="27000">
                      <a:srgbClr val="C45D08"/>
                    </a:gs>
                    <a:gs pos="60001">
                      <a:srgbClr val="F5801F"/>
                    </a:gs>
                    <a:gs pos="100000">
                      <a:srgbClr val="C45D08"/>
                    </a:gs>
                  </a:gsLst>
                  <a:lin ang="270000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 rot="16200000">
                  <a:off x="2737377" y="3684353"/>
                  <a:ext cx="581119" cy="46028"/>
                </a:xfrm>
                <a:prstGeom prst="rect">
                  <a:avLst/>
                </a:prstGeom>
                <a:gradFill>
                  <a:gsLst>
                    <a:gs pos="48000">
                      <a:schemeClr val="bg1">
                        <a:lumMod val="75000"/>
                      </a:schemeClr>
                    </a:gs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>
                        <a:lumMod val="56000"/>
                      </a:schemeClr>
                    </a:gs>
                  </a:gsLst>
                  <a:lin ang="10800000" scaled="1"/>
                </a:gra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21945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43891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65836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877824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097280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31673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53619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5564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endParaRPr lang="en-US" sz="8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0" name="Rectangle 189"/>
                <p:cNvSpPr/>
                <p:nvPr/>
              </p:nvSpPr>
              <p:spPr bwMode="auto">
                <a:xfrm rot="16200000" flipH="1">
                  <a:off x="2882633" y="3694674"/>
                  <a:ext cx="420755" cy="46027"/>
                </a:xfrm>
                <a:prstGeom prst="rect">
                  <a:avLst/>
                </a:prstGeom>
                <a:pattFill prst="sphere">
                  <a:fgClr>
                    <a:srgbClr val="00B050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21945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43891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65836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877824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097280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316736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536192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556480" algn="l" defTabSz="2194560" rtl="0" eaLnBrk="1" latinLnBrk="0" hangingPunct="1">
                    <a:defRPr sz="86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endParaRPr lang="en-US" sz="8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1" name="Rectangle 190"/>
                <p:cNvSpPr/>
                <p:nvPr/>
              </p:nvSpPr>
              <p:spPr bwMode="auto">
                <a:xfrm>
                  <a:off x="3342989" y="3558119"/>
                  <a:ext cx="46027" cy="149249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ea typeface="ＭＳ Ｐゴシック" charset="-128"/>
                  </a:endParaRPr>
                </a:p>
              </p:txBody>
            </p:sp>
            <p:sp>
              <p:nvSpPr>
                <p:cNvPr id="192" name="Rectangle 191"/>
                <p:cNvSpPr/>
                <p:nvPr/>
              </p:nvSpPr>
              <p:spPr bwMode="auto">
                <a:xfrm>
                  <a:off x="3342989" y="3739124"/>
                  <a:ext cx="46027" cy="150836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ea typeface="ＭＳ Ｐゴシック" charset="-128"/>
                  </a:endParaRPr>
                </a:p>
              </p:txBody>
            </p:sp>
            <p:sp>
              <p:nvSpPr>
                <p:cNvPr id="193" name="Rectangle 192"/>
                <p:cNvSpPr/>
                <p:nvPr/>
              </p:nvSpPr>
              <p:spPr bwMode="auto">
                <a:xfrm>
                  <a:off x="1990725" y="2966382"/>
                  <a:ext cx="1101835" cy="1547883"/>
                </a:xfrm>
                <a:prstGeom prst="rect">
                  <a:avLst/>
                </a:prstGeom>
                <a:gradFill flip="none" rotWithShape="1">
                  <a:gsLst>
                    <a:gs pos="100000">
                      <a:schemeClr val="bg1">
                        <a:alpha val="0"/>
                      </a:schemeClr>
                    </a:gs>
                    <a:gs pos="35000">
                      <a:schemeClr val="bg1"/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ea typeface="ＭＳ Ｐゴシック" charset="-128"/>
                  </a:endParaRPr>
                </a:p>
              </p:txBody>
            </p:sp>
            <p:sp>
              <p:nvSpPr>
                <p:cNvPr id="194" name="Oval 2"/>
                <p:cNvSpPr>
                  <a:spLocks noChangeArrowheads="1"/>
                </p:cNvSpPr>
                <p:nvPr/>
              </p:nvSpPr>
              <p:spPr bwMode="auto">
                <a:xfrm>
                  <a:off x="3152516" y="3402875"/>
                  <a:ext cx="602311" cy="698536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cxnSp>
            <p:nvCxnSpPr>
              <p:cNvPr id="175" name="Straight Arrow Connector 174"/>
              <p:cNvCxnSpPr>
                <a:cxnSpLocks noChangeShapeType="1"/>
              </p:cNvCxnSpPr>
              <p:nvPr/>
            </p:nvCxnSpPr>
            <p:spPr bwMode="auto">
              <a:xfrm rot="16200000" flipH="1">
                <a:off x="4547136" y="1836213"/>
                <a:ext cx="417867" cy="1220810"/>
              </a:xfrm>
              <a:prstGeom prst="straightConnector1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pic>
        <p:nvPicPr>
          <p:cNvPr id="156" name="Picture 155" descr="DSCI01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5471" y="5730810"/>
            <a:ext cx="1566379" cy="974937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1290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198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Synthesis of Si Clathrate using Si nanoparticles  Lakshmi Krishna, Carolyn Koh, Reuben Collins, Craig Taylor Renewable Energy REMRSEC, NSF DMR-0820518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IV clathrates: synthesis and optical characterization for photovoltaics L. Krishna, A. Martinez, L.L. Baranowski, C. Koh, V. Stevanovic, M.T Lusk,   A.C. Tamboli and E.S. Toberer</dc:title>
  <dc:creator>Lakshmi Krishna</dc:creator>
  <cp:lastModifiedBy>PCTaylor</cp:lastModifiedBy>
  <cp:revision>25</cp:revision>
  <dcterms:created xsi:type="dcterms:W3CDTF">2014-02-27T18:42:02Z</dcterms:created>
  <dcterms:modified xsi:type="dcterms:W3CDTF">2016-03-28T16:47:53Z</dcterms:modified>
</cp:coreProperties>
</file>