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4724400" cy="49530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•</a:t>
            </a:r>
            <a:r>
              <a:rPr lang="en-US" sz="1800" b="1" i="1" dirty="0">
                <a:solidFill>
                  <a:schemeClr val="tx1"/>
                </a:solidFill>
              </a:rPr>
              <a:t>Fisheye Lens </a:t>
            </a:r>
            <a:r>
              <a:rPr lang="en-US" sz="1800" b="1" i="1" dirty="0" err="1">
                <a:solidFill>
                  <a:schemeClr val="tx1"/>
                </a:solidFill>
              </a:rPr>
              <a:t>Conoscopy</a:t>
            </a:r>
            <a:r>
              <a:rPr lang="en-US" sz="1800" b="1" i="1" dirty="0">
                <a:solidFill>
                  <a:schemeClr val="tx1"/>
                </a:solidFill>
              </a:rPr>
              <a:t> with the </a:t>
            </a:r>
            <a:r>
              <a:rPr lang="en-US" sz="1800" b="1" i="1" dirty="0" err="1">
                <a:solidFill>
                  <a:schemeClr val="tx1"/>
                </a:solidFill>
              </a:rPr>
              <a:t>iPhone</a:t>
            </a:r>
            <a:endParaRPr lang="en-US" sz="1800" b="1" i="1" dirty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LCMRC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researchers, motivated by a </a:t>
            </a:r>
            <a:r>
              <a:rPr lang="en-US" sz="1800" dirty="0" smtClean="0">
                <a:solidFill>
                  <a:schemeClr val="tx1"/>
                </a:solidFill>
              </a:rPr>
              <a:t>request from </a:t>
            </a:r>
            <a:r>
              <a:rPr lang="en-US" sz="1800" dirty="0">
                <a:solidFill>
                  <a:schemeClr val="tx1"/>
                </a:solidFill>
              </a:rPr>
              <a:t>one of the Center's spin-off </a:t>
            </a:r>
            <a:r>
              <a:rPr lang="en-US" sz="1800" dirty="0" smtClean="0">
                <a:solidFill>
                  <a:schemeClr val="tx1"/>
                </a:solidFill>
              </a:rPr>
              <a:t>companies, have </a:t>
            </a:r>
            <a:r>
              <a:rPr lang="en-US" sz="1800" dirty="0">
                <a:solidFill>
                  <a:schemeClr val="tx1"/>
                </a:solidFill>
              </a:rPr>
              <a:t>developed fisheye lens </a:t>
            </a:r>
            <a:r>
              <a:rPr lang="en-US" sz="1800" dirty="0" err="1">
                <a:solidFill>
                  <a:schemeClr val="tx1"/>
                </a:solidFill>
              </a:rPr>
              <a:t>conoscopy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smtClean="0">
                <a:solidFill>
                  <a:schemeClr val="tx1"/>
                </a:solidFill>
              </a:rPr>
              <a:t>one of </a:t>
            </a:r>
            <a:r>
              <a:rPr lang="en-US" sz="1800" dirty="0">
                <a:solidFill>
                  <a:schemeClr val="tx1"/>
                </a:solidFill>
              </a:rPr>
              <a:t>the most significant developments in </a:t>
            </a:r>
            <a:r>
              <a:rPr lang="en-US" sz="1800" dirty="0" smtClean="0">
                <a:solidFill>
                  <a:schemeClr val="tx1"/>
                </a:solidFill>
              </a:rPr>
              <a:t>the characterization </a:t>
            </a:r>
            <a:r>
              <a:rPr lang="en-US" sz="1800" dirty="0">
                <a:solidFill>
                  <a:schemeClr val="tx1"/>
                </a:solidFill>
              </a:rPr>
              <a:t>of the birefringence of </a:t>
            </a:r>
            <a:r>
              <a:rPr lang="en-US" sz="1800" dirty="0" smtClean="0">
                <a:solidFill>
                  <a:schemeClr val="tx1"/>
                </a:solidFill>
              </a:rPr>
              <a:t>materials in </a:t>
            </a:r>
            <a:r>
              <a:rPr lang="en-US" sz="1800" dirty="0">
                <a:solidFill>
                  <a:schemeClr val="tx1"/>
                </a:solidFill>
              </a:rPr>
              <a:t>the last 150 years, </a:t>
            </a:r>
            <a:r>
              <a:rPr lang="en-US" sz="1800" dirty="0" smtClean="0">
                <a:solidFill>
                  <a:schemeClr val="tx1"/>
                </a:solidFill>
              </a:rPr>
              <a:t>Its implementation with </a:t>
            </a:r>
            <a:r>
              <a:rPr lang="en-US" sz="1800" dirty="0">
                <a:solidFill>
                  <a:schemeClr val="tx1"/>
                </a:solidFill>
              </a:rPr>
              <a:t>the </a:t>
            </a:r>
            <a:r>
              <a:rPr lang="en-US" sz="1800" dirty="0" err="1">
                <a:solidFill>
                  <a:schemeClr val="tx1"/>
                </a:solidFill>
              </a:rPr>
              <a:t>iPhone</a:t>
            </a:r>
            <a:r>
              <a:rPr lang="en-US" sz="1800" dirty="0">
                <a:solidFill>
                  <a:schemeClr val="tx1"/>
                </a:solidFill>
              </a:rPr>
              <a:t> camera makes optical </a:t>
            </a:r>
            <a:r>
              <a:rPr lang="en-US" sz="1800" dirty="0" smtClean="0">
                <a:solidFill>
                  <a:schemeClr val="tx1"/>
                </a:solidFill>
              </a:rPr>
              <a:t>monitoring of </a:t>
            </a:r>
            <a:r>
              <a:rPr lang="en-US" sz="1800" dirty="0">
                <a:solidFill>
                  <a:schemeClr val="tx1"/>
                </a:solidFill>
              </a:rPr>
              <a:t>polymer and liquid crystal films </a:t>
            </a:r>
            <a:r>
              <a:rPr lang="en-US" sz="1800" dirty="0" smtClean="0">
                <a:solidFill>
                  <a:schemeClr val="tx1"/>
                </a:solidFill>
              </a:rPr>
              <a:t>in application </a:t>
            </a:r>
            <a:r>
              <a:rPr lang="en-US" sz="1800" dirty="0">
                <a:solidFill>
                  <a:schemeClr val="tx1"/>
                </a:solidFill>
              </a:rPr>
              <a:t>and production particularly </a:t>
            </a:r>
            <a:r>
              <a:rPr lang="en-US" sz="1800" dirty="0" smtClean="0">
                <a:solidFill>
                  <a:schemeClr val="tx1"/>
                </a:solidFill>
              </a:rPr>
              <a:t>inexpensive and </a:t>
            </a:r>
            <a:r>
              <a:rPr lang="en-US" sz="1800" dirty="0">
                <a:solidFill>
                  <a:schemeClr val="tx1"/>
                </a:solidFill>
              </a:rPr>
              <a:t>uniquely powerful.</a:t>
            </a:r>
          </a:p>
        </p:txBody>
      </p:sp>
      <p:pic>
        <p:nvPicPr>
          <p:cNvPr id="5" name="Picture 4" descr="conos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600200"/>
            <a:ext cx="3667125" cy="2809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Colorado at Boulder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Nikki Kilbride</dc:creator>
  <cp:lastModifiedBy>Nikki Kilbride</cp:lastModifiedBy>
  <cp:revision>2</cp:revision>
  <dcterms:created xsi:type="dcterms:W3CDTF">2013-07-03T19:57:51Z</dcterms:created>
  <dcterms:modified xsi:type="dcterms:W3CDTF">2013-07-03T20:06:31Z</dcterms:modified>
</cp:coreProperties>
</file>