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
  </p:notesMasterIdLst>
  <p:handoutMasterIdLst>
    <p:handoutMasterId r:id="rId4"/>
  </p:handoutMasterIdLst>
  <p:sldIdLst>
    <p:sldId id="387" r:id="rId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00"/>
    <a:srgbClr val="CFAE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034" autoAdjust="0"/>
    <p:restoredTop sz="72857" autoAdjust="0"/>
  </p:normalViewPr>
  <p:slideViewPr>
    <p:cSldViewPr snapToGrid="0" snapToObjects="1">
      <p:cViewPr varScale="1">
        <p:scale>
          <a:sx n="116" d="100"/>
          <a:sy n="116" d="100"/>
        </p:scale>
        <p:origin x="1632" y="84"/>
      </p:cViewPr>
      <p:guideLst/>
    </p:cSldViewPr>
  </p:slideViewPr>
  <p:notesTextViewPr>
    <p:cViewPr>
      <p:scale>
        <a:sx n="3" d="2"/>
        <a:sy n="3" d="2"/>
      </p:scale>
      <p:origin x="0" y="0"/>
    </p:cViewPr>
  </p:notesTextViewPr>
  <p:sorterViewPr>
    <p:cViewPr>
      <p:scale>
        <a:sx n="70" d="100"/>
        <a:sy n="70" d="100"/>
      </p:scale>
      <p:origin x="0" y="-40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E0CAD82-A0C8-4D0A-ABD4-C7506DA867C4}"/>
              </a:ext>
            </a:extLst>
          </p:cNvPr>
          <p:cNvSpPr>
            <a:spLocks noGrp="1"/>
          </p:cNvSpPr>
          <p:nvPr>
            <p:ph type="hdr" sz="quarter"/>
          </p:nvPr>
        </p:nvSpPr>
        <p:spPr>
          <a:xfrm>
            <a:off x="1" y="0"/>
            <a:ext cx="3038475" cy="466726"/>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30B8966-CA86-4F8B-A1DC-E4B27EA05F1C}"/>
              </a:ext>
            </a:extLst>
          </p:cNvPr>
          <p:cNvSpPr>
            <a:spLocks noGrp="1"/>
          </p:cNvSpPr>
          <p:nvPr>
            <p:ph type="dt" sz="quarter" idx="1"/>
          </p:nvPr>
        </p:nvSpPr>
        <p:spPr>
          <a:xfrm>
            <a:off x="3970338" y="0"/>
            <a:ext cx="3038475" cy="466726"/>
          </a:xfrm>
          <a:prstGeom prst="rect">
            <a:avLst/>
          </a:prstGeom>
        </p:spPr>
        <p:txBody>
          <a:bodyPr vert="horz" lIns="91440" tIns="45720" rIns="91440" bIns="45720" rtlCol="0"/>
          <a:lstStyle>
            <a:lvl1pPr algn="r">
              <a:defRPr sz="1200"/>
            </a:lvl1pPr>
          </a:lstStyle>
          <a:p>
            <a:fld id="{0C772AFE-C766-4234-802D-4743A0E558C8}" type="datetimeFigureOut">
              <a:rPr lang="en-US" smtClean="0"/>
              <a:t>4/18/2024</a:t>
            </a:fld>
            <a:endParaRPr lang="en-US"/>
          </a:p>
        </p:txBody>
      </p:sp>
      <p:sp>
        <p:nvSpPr>
          <p:cNvPr id="4" name="Footer Placeholder 3">
            <a:extLst>
              <a:ext uri="{FF2B5EF4-FFF2-40B4-BE49-F238E27FC236}">
                <a16:creationId xmlns:a16="http://schemas.microsoft.com/office/drawing/2014/main" id="{2CF46503-97A3-4D9E-9B73-906CF497EAD5}"/>
              </a:ext>
            </a:extLst>
          </p:cNvPr>
          <p:cNvSpPr>
            <a:spLocks noGrp="1"/>
          </p:cNvSpPr>
          <p:nvPr>
            <p:ph type="ftr" sz="quarter" idx="2"/>
          </p:nvPr>
        </p:nvSpPr>
        <p:spPr>
          <a:xfrm>
            <a:off x="1" y="8829676"/>
            <a:ext cx="3038475" cy="46672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6424FD7-5E8B-4800-B492-5643BF03B6C9}"/>
              </a:ext>
            </a:extLst>
          </p:cNvPr>
          <p:cNvSpPr>
            <a:spLocks noGrp="1"/>
          </p:cNvSpPr>
          <p:nvPr>
            <p:ph type="sldNum" sz="quarter" idx="3"/>
          </p:nvPr>
        </p:nvSpPr>
        <p:spPr>
          <a:xfrm>
            <a:off x="3970338" y="8829676"/>
            <a:ext cx="3038475" cy="466726"/>
          </a:xfrm>
          <a:prstGeom prst="rect">
            <a:avLst/>
          </a:prstGeom>
        </p:spPr>
        <p:txBody>
          <a:bodyPr vert="horz" lIns="91440" tIns="45720" rIns="91440" bIns="45720" rtlCol="0" anchor="b"/>
          <a:lstStyle>
            <a:lvl1pPr algn="r">
              <a:defRPr sz="1200"/>
            </a:lvl1pPr>
          </a:lstStyle>
          <a:p>
            <a:fld id="{C91CB36C-FB73-4403-8335-B2E006F35C81}" type="slidenum">
              <a:rPr lang="en-US" smtClean="0"/>
              <a:t>‹#›</a:t>
            </a:fld>
            <a:endParaRPr lang="en-US"/>
          </a:p>
        </p:txBody>
      </p:sp>
    </p:spTree>
    <p:extLst>
      <p:ext uri="{BB962C8B-B14F-4D97-AF65-F5344CB8AC3E}">
        <p14:creationId xmlns:p14="http://schemas.microsoft.com/office/powerpoint/2010/main" val="29589279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18FB3966-F140-43F2-BB90-69495BF7B5CD}" type="datetimeFigureOut">
              <a:rPr lang="en-US" smtClean="0"/>
              <a:t>4/18/2024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17D0DCA-A90A-4D9A-9651-03AC7085FB63}" type="slidenum">
              <a:rPr lang="en-US" smtClean="0"/>
              <a:t>‹#›</a:t>
            </a:fld>
            <a:endParaRPr lang="en-US"/>
          </a:p>
        </p:txBody>
      </p:sp>
    </p:spTree>
    <p:extLst>
      <p:ext uri="{BB962C8B-B14F-4D97-AF65-F5344CB8AC3E}">
        <p14:creationId xmlns:p14="http://schemas.microsoft.com/office/powerpoint/2010/main" val="4054823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400">
              <a:defRPr sz="1400">
                <a:latin typeface="Helvetica Neue"/>
                <a:ea typeface="Helvetica Neue"/>
                <a:cs typeface="Helvetica Neue"/>
                <a:sym typeface="Helvetica Neue"/>
              </a:defRPr>
            </a:pPr>
            <a:r>
              <a:rPr lang="en-US" sz="1200" b="1" dirty="0">
                <a:solidFill>
                  <a:schemeClr val="tx1"/>
                </a:solidFill>
                <a:latin typeface="+mn-lt"/>
              </a:rPr>
              <a:t>What Has Been Achieved: </a:t>
            </a:r>
            <a:r>
              <a:rPr lang="en-US" sz="1200" dirty="0">
                <a:solidFill>
                  <a:schemeClr val="tx1"/>
                </a:solidFill>
                <a:latin typeface="+mn-lt"/>
              </a:rPr>
              <a:t>In this highlight, we report the development of a polymeric, pluripotent material that can be tempered (akin to the process in metallurgy) to access a wide range of room temperature mechanical properties, from stiff and high strength to soft and extensible, from a single feedstock. The feedstock was composed of a benzalcyanoacetate-based Michael acceptor, a tetrathiol crosslinker, and a dithiol chain extender to form dynamic thia-Michael networks. </a:t>
            </a:r>
          </a:p>
          <a:p>
            <a:pPr defTabSz="914400">
              <a:defRPr sz="1400">
                <a:latin typeface="Helvetica Neue"/>
                <a:ea typeface="Helvetica Neue"/>
                <a:cs typeface="Helvetica Neue"/>
                <a:sym typeface="Helvetica Neue"/>
              </a:defRPr>
            </a:pPr>
            <a:r>
              <a:rPr lang="en-US" sz="1200" b="1" dirty="0">
                <a:solidFill>
                  <a:schemeClr val="tx1"/>
                </a:solidFill>
                <a:latin typeface="+mn-lt"/>
              </a:rPr>
              <a:t>Importance of the Achievement: </a:t>
            </a:r>
            <a:r>
              <a:rPr lang="en-US" sz="1200" b="0" dirty="0">
                <a:solidFill>
                  <a:schemeClr val="tx1"/>
                </a:solidFill>
                <a:latin typeface="+mn-lt"/>
              </a:rPr>
              <a:t>In resource-scarce areas, materials must be used for a multiple purposes and having access to a single feedstock that can be tuned across a broad property scope could be advantageous for astronauts, soldiers, etc. From a sustainability perspective, current plastic recycling suffers from having a variety of polymer types in use that must be sorted before recycling due to immiscibility of the polymers that prevents further reprocessing. A single feedstock that can be used in range applications (that currently require different polymers) could be readily mixed and significantly reduce the burden of plastic recycling, while further limiting the amount of plastic that is discarded in landfills. </a:t>
            </a:r>
            <a:endParaRPr lang="en-US" sz="1200" b="1" dirty="0">
              <a:solidFill>
                <a:schemeClr val="tx1"/>
              </a:solidFill>
              <a:latin typeface="+mn-lt"/>
            </a:endParaRPr>
          </a:p>
          <a:p>
            <a:pPr defTabSz="914400">
              <a:defRPr sz="1400">
                <a:latin typeface="Helvetica Neue"/>
                <a:ea typeface="Helvetica Neue"/>
                <a:cs typeface="Helvetica Neue"/>
                <a:sym typeface="Helvetica Neue"/>
              </a:defRPr>
            </a:pPr>
            <a:r>
              <a:rPr lang="en-US" sz="1200" b="1" dirty="0">
                <a:solidFill>
                  <a:schemeClr val="tx1"/>
                </a:solidFill>
                <a:latin typeface="+mn-lt"/>
              </a:rPr>
              <a:t>How is the achievement related to the IRG, and how does it help it achieve its goals? </a:t>
            </a:r>
            <a:r>
              <a:rPr lang="en-US" sz="1200" dirty="0">
                <a:solidFill>
                  <a:schemeClr val="tx1"/>
                </a:solidFill>
                <a:latin typeface="+mn-lt"/>
              </a:rPr>
              <a:t>In these materials, tempering acts as the training mechanism to fix the material behavior for a desired time period, before it can be tempered again to access a completely different property scope. This is all done without the need for any sort of chemical modification. </a:t>
            </a:r>
          </a:p>
          <a:p>
            <a:r>
              <a:rPr lang="en-US" sz="1200" b="1" dirty="0">
                <a:solidFill>
                  <a:schemeClr val="tx1"/>
                </a:solidFill>
                <a:latin typeface="+mn-lt"/>
              </a:rPr>
              <a:t>Where the findings are published: </a:t>
            </a:r>
            <a:r>
              <a:rPr lang="en-US" sz="1200" i="1" dirty="0">
                <a:effectLst/>
                <a:latin typeface="Calibri" panose="020F0502020204030204" pitchFamily="34" charset="0"/>
                <a:ea typeface="Times New Roman" panose="02020603050405020304" pitchFamily="18" charset="0"/>
              </a:rPr>
              <a:t>Science</a:t>
            </a:r>
            <a:r>
              <a:rPr lang="en-US" sz="1200" b="1" dirty="0">
                <a:effectLst/>
                <a:latin typeface="Calibri" panose="020F0502020204030204" pitchFamily="34" charset="0"/>
                <a:ea typeface="Times New Roman" panose="02020603050405020304" pitchFamily="18" charset="0"/>
              </a:rPr>
              <a:t> 2024</a:t>
            </a:r>
            <a:r>
              <a:rPr lang="en-US" sz="1200" dirty="0">
                <a:effectLst/>
                <a:latin typeface="Calibri" panose="020F0502020204030204" pitchFamily="34" charset="0"/>
                <a:ea typeface="Times New Roman" panose="02020603050405020304" pitchFamily="18" charset="0"/>
              </a:rPr>
              <a:t>,</a:t>
            </a:r>
            <a:r>
              <a:rPr lang="en-US" sz="1200" b="1" dirty="0">
                <a:effectLst/>
                <a:latin typeface="Calibri" panose="020F0502020204030204" pitchFamily="34" charset="0"/>
                <a:ea typeface="Times New Roman" panose="02020603050405020304" pitchFamily="18" charset="0"/>
              </a:rPr>
              <a:t> </a:t>
            </a:r>
            <a:r>
              <a:rPr lang="en-US" sz="1200" i="1" dirty="0">
                <a:effectLst/>
                <a:latin typeface="Calibri" panose="020F0502020204030204" pitchFamily="34" charset="0"/>
                <a:ea typeface="Times New Roman" panose="02020603050405020304" pitchFamily="18" charset="0"/>
              </a:rPr>
              <a:t>383, </a:t>
            </a:r>
            <a:r>
              <a:rPr lang="en-US" sz="1200" dirty="0">
                <a:effectLst/>
                <a:latin typeface="Calibri" panose="020F0502020204030204" pitchFamily="34" charset="0"/>
                <a:ea typeface="Times New Roman" panose="02020603050405020304" pitchFamily="18" charset="0"/>
              </a:rPr>
              <a:t>545-551. DOI: 10.1126/science.adi5009</a:t>
            </a: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dirty="0">
                <a:solidFill>
                  <a:schemeClr val="tx1"/>
                </a:solidFill>
                <a:latin typeface="+mn-lt"/>
              </a:rPr>
              <a:t>Affiliations: </a:t>
            </a:r>
            <a:r>
              <a:rPr lang="en-US" sz="1200" b="0" i="0" baseline="30000" dirty="0">
                <a:solidFill>
                  <a:schemeClr val="tx1"/>
                </a:solidFill>
                <a:latin typeface="+mn-lt"/>
              </a:rPr>
              <a:t>1</a:t>
            </a:r>
            <a:r>
              <a:rPr lang="en-US" sz="1200" b="0" i="0" baseline="0" dirty="0">
                <a:solidFill>
                  <a:schemeClr val="tx1"/>
                </a:solidFill>
                <a:latin typeface="+mn-lt"/>
              </a:rPr>
              <a:t>Pritzker School of Molecular Engineering, University of Chicago, Chicago, IL, USA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baseline="30000" dirty="0">
                <a:solidFill>
                  <a:schemeClr val="tx1"/>
                </a:solidFill>
                <a:latin typeface="+mn-lt"/>
              </a:rPr>
              <a:t>2</a:t>
            </a:r>
            <a:r>
              <a:rPr lang="en-US" sz="1200" b="0" i="0" baseline="0" dirty="0">
                <a:solidFill>
                  <a:schemeClr val="tx1"/>
                </a:solidFill>
                <a:latin typeface="+mn-lt"/>
              </a:rPr>
              <a:t>United States Army Research Laboratory, Aberdeen Proving Ground, MD, USA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baseline="30000" dirty="0">
                <a:solidFill>
                  <a:schemeClr val="tx1"/>
                </a:solidFill>
                <a:latin typeface="+mn-lt"/>
              </a:rPr>
              <a:t>3</a:t>
            </a:r>
            <a:r>
              <a:rPr lang="en-US" sz="1200" b="0" i="0" baseline="0" dirty="0">
                <a:solidFill>
                  <a:schemeClr val="tx1"/>
                </a:solidFill>
                <a:latin typeface="+mn-lt"/>
              </a:rPr>
              <a:t>Materials Science and Engineering Division, NIST, Gaithersburg, MD, USA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baseline="30000" dirty="0">
                <a:solidFill>
                  <a:schemeClr val="tx1"/>
                </a:solidFill>
                <a:latin typeface="+mn-lt"/>
              </a:rPr>
              <a:t>4</a:t>
            </a:r>
            <a:r>
              <a:rPr lang="en-US" sz="1200" b="0" i="0" baseline="0" dirty="0">
                <a:solidFill>
                  <a:schemeClr val="tx1"/>
                </a:solidFill>
                <a:latin typeface="+mn-lt"/>
              </a:rPr>
              <a:t>NASA Glenn Research Center, Cleveland, OH, USA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baseline="30000" dirty="0">
                <a:solidFill>
                  <a:schemeClr val="tx1"/>
                </a:solidFill>
                <a:latin typeface="+mn-lt"/>
              </a:rPr>
              <a:t>5</a:t>
            </a:r>
            <a:r>
              <a:rPr lang="en-US" sz="1200" b="0" i="0" baseline="0" dirty="0">
                <a:solidFill>
                  <a:schemeClr val="tx1"/>
                </a:solidFill>
                <a:latin typeface="+mn-lt"/>
              </a:rPr>
              <a:t>Center for Molecular Engineering, Argonne National Laboratory, Lemont, IL, USA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baseline="30000" dirty="0">
                <a:solidFill>
                  <a:schemeClr val="tx1"/>
                </a:solidFill>
                <a:latin typeface="+mn-lt"/>
              </a:rPr>
              <a:t>6</a:t>
            </a:r>
            <a:r>
              <a:rPr lang="en-US" sz="1200" b="0" i="0" baseline="0" dirty="0">
                <a:solidFill>
                  <a:schemeClr val="tx1"/>
                </a:solidFill>
                <a:latin typeface="+mn-lt"/>
              </a:rPr>
              <a:t>Department of Chemistry, The University of Chicago, Chicago, IL, USA</a:t>
            </a:r>
            <a:endParaRPr lang="en-US" sz="1200" b="1" baseline="30000" dirty="0">
              <a:solidFill>
                <a:schemeClr val="tx1"/>
              </a:solidFill>
              <a:latin typeface="+mn-lt"/>
            </a:endParaRPr>
          </a:p>
        </p:txBody>
      </p:sp>
      <p:sp>
        <p:nvSpPr>
          <p:cNvPr id="4" name="Slide Number Placeholder 3"/>
          <p:cNvSpPr>
            <a:spLocks noGrp="1"/>
          </p:cNvSpPr>
          <p:nvPr>
            <p:ph type="sldNum" sz="quarter" idx="5"/>
          </p:nvPr>
        </p:nvSpPr>
        <p:spPr/>
        <p:txBody>
          <a:bodyPr/>
          <a:lstStyle/>
          <a:p>
            <a:fld id="{B17D0DCA-A90A-4D9A-9651-03AC7085FB63}" type="slidenum">
              <a:rPr lang="en-US" smtClean="0"/>
              <a:t>1</a:t>
            </a:fld>
            <a:endParaRPr lang="en-US"/>
          </a:p>
        </p:txBody>
      </p:sp>
    </p:spTree>
    <p:extLst>
      <p:ext uri="{BB962C8B-B14F-4D97-AF65-F5344CB8AC3E}">
        <p14:creationId xmlns:p14="http://schemas.microsoft.com/office/powerpoint/2010/main" val="2487004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1FBA00-CEC0-FF45-A57B-8470651015F1}" type="datetimeFigureOut">
              <a:rPr lang="en-US" smtClean="0"/>
              <a:t>4/18/2024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2000"/>
            </a:lvl1pPr>
          </a:lstStyle>
          <a:p>
            <a:fld id="{A3C91C77-9858-7D47-A426-16DA4062646D}" type="slidenum">
              <a:rPr lang="en-US" smtClean="0"/>
              <a:pPr/>
              <a:t>‹#›</a:t>
            </a:fld>
            <a:endParaRPr lang="en-US" dirty="0"/>
          </a:p>
        </p:txBody>
      </p:sp>
      <p:sp>
        <p:nvSpPr>
          <p:cNvPr id="7" name="hcSlideMaster.Title SlideHeader">
            <a:extLst>
              <a:ext uri="{FF2B5EF4-FFF2-40B4-BE49-F238E27FC236}">
                <a16:creationId xmlns:a16="http://schemas.microsoft.com/office/drawing/2014/main" id="{D55EAFC1-6677-C402-F523-AA055515E857}"/>
              </a:ext>
            </a:extLst>
          </p:cNvPr>
          <p:cNvSpPr txBox="1"/>
          <p:nvPr userDrawn="1"/>
        </p:nvSpPr>
        <p:spPr>
          <a:xfrm>
            <a:off x="0" y="0"/>
            <a:ext cx="12192000" cy="369332"/>
          </a:xfrm>
          <a:prstGeom prst="rect">
            <a:avLst/>
          </a:prstGeom>
          <a:noFill/>
        </p:spPr>
        <p:txBody>
          <a:bodyPr vert="horz" rtlCol="0">
            <a:spAutoFit/>
          </a:bodyPr>
          <a:lstStyle/>
          <a:p>
            <a:endParaRPr lang="en-US"/>
          </a:p>
        </p:txBody>
      </p:sp>
      <p:sp>
        <p:nvSpPr>
          <p:cNvPr id="8" name="hcTitle SlideHeader">
            <a:extLst>
              <a:ext uri="{FF2B5EF4-FFF2-40B4-BE49-F238E27FC236}">
                <a16:creationId xmlns:a16="http://schemas.microsoft.com/office/drawing/2014/main" id="{9B41BAF7-2C55-9AAA-EA0B-CFCEEDA335E1}"/>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044680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67172BC-940E-4A2E-8CD8-C0B883DE9C6B}"/>
              </a:ext>
            </a:extLst>
          </p:cNvPr>
          <p:cNvSpPr txBox="1"/>
          <p:nvPr userDrawn="1"/>
        </p:nvSpPr>
        <p:spPr>
          <a:xfrm>
            <a:off x="1" y="3483"/>
            <a:ext cx="12217051" cy="805955"/>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400" b="1" dirty="0">
              <a:solidFill>
                <a:srgbClr val="0BC564"/>
              </a:solidFill>
              <a:latin typeface="Sitka Subheading" panose="02000505000000020004" pitchFamily="2" charset="0"/>
            </a:endParaRPr>
          </a:p>
        </p:txBody>
      </p:sp>
      <p:sp>
        <p:nvSpPr>
          <p:cNvPr id="3" name="Content Placeholder 2"/>
          <p:cNvSpPr>
            <a:spLocks noGrp="1"/>
          </p:cNvSpPr>
          <p:nvPr>
            <p:ph idx="1"/>
          </p:nvPr>
        </p:nvSpPr>
        <p:spPr>
          <a:xfrm>
            <a:off x="505332" y="1334133"/>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4/18/2024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243697"/>
            <a:ext cx="12192000" cy="653979"/>
            <a:chOff x="0" y="6243697"/>
            <a:chExt cx="12192000" cy="653979"/>
          </a:xfrm>
        </p:grpSpPr>
        <p:sp>
          <p:nvSpPr>
            <p:cNvPr id="9" name="Rectangle 8">
              <a:extLst>
                <a:ext uri="{FF2B5EF4-FFF2-40B4-BE49-F238E27FC236}">
                  <a16:creationId xmlns:a16="http://schemas.microsoft.com/office/drawing/2014/main" id="{CB81B90C-32BC-4424-9FC3-8820F4F831FD}"/>
                </a:ext>
              </a:extLst>
            </p:cNvPr>
            <p:cNvSpPr/>
            <p:nvPr/>
          </p:nvSpPr>
          <p:spPr>
            <a:xfrm>
              <a:off x="0" y="6243697"/>
              <a:ext cx="12192000" cy="653979"/>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326" y="6272178"/>
              <a:ext cx="2200675" cy="547540"/>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640136" y="6470393"/>
              <a:ext cx="4693357" cy="230832"/>
            </a:xfrm>
            <a:prstGeom prst="rect">
              <a:avLst/>
            </a:prstGeom>
            <a:noFill/>
          </p:spPr>
          <p:txBody>
            <a:bodyPr wrap="square" lIns="91440" tIns="45720" rIns="91440" bIns="45720">
              <a:spAutoFit/>
            </a:bodyPr>
            <a:lstStyle/>
            <a:p>
              <a:pPr algn="ctr"/>
              <a:r>
                <a:rPr lang="en-US" sz="900" b="0" i="1" dirty="0">
                  <a:ln w="0"/>
                  <a:solidFill>
                    <a:schemeClr val="accent1"/>
                  </a:solidFill>
                  <a:effectLst/>
                  <a:latin typeface="Arial" panose="020B0604020202020204" pitchFamily="34" charset="0"/>
                  <a:cs typeface="Arial" panose="020B0604020202020204" pitchFamily="34" charset="0"/>
                </a:rPr>
                <a:t>Where Materials Begin and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80999" y="6257889"/>
              <a:ext cx="616493" cy="61993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000" dirty="0">
              <a:solidFill>
                <a:schemeClr val="tx1"/>
              </a:solidFill>
            </a:endParaRPr>
          </a:p>
        </p:txBody>
      </p:sp>
      <p:sp>
        <p:nvSpPr>
          <p:cNvPr id="18" name="Rectangle 17">
            <a:extLst>
              <a:ext uri="{FF2B5EF4-FFF2-40B4-BE49-F238E27FC236}">
                <a16:creationId xmlns:a16="http://schemas.microsoft.com/office/drawing/2014/main" id="{6DB8D7F3-969C-475E-B572-7EC9EB537821}"/>
              </a:ext>
            </a:extLst>
          </p:cNvPr>
          <p:cNvSpPr/>
          <p:nvPr userDrawn="1"/>
        </p:nvSpPr>
        <p:spPr>
          <a:xfrm>
            <a:off x="0" y="262753"/>
            <a:ext cx="276542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a:extLst>
              <a:ext uri="{FF2B5EF4-FFF2-40B4-BE49-F238E27FC236}">
                <a16:creationId xmlns:a16="http://schemas.microsoft.com/office/drawing/2014/main" id="{5DB0C155-8A7C-43CC-9880-AC3AE5A1C484}"/>
              </a:ext>
            </a:extLst>
          </p:cNvPr>
          <p:cNvSpPr/>
          <p:nvPr userDrawn="1"/>
        </p:nvSpPr>
        <p:spPr>
          <a:xfrm>
            <a:off x="2762250"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D4ECD3F-7969-485E-B278-53AC0106BB8A}"/>
              </a:ext>
            </a:extLst>
          </p:cNvPr>
          <p:cNvGrpSpPr/>
          <p:nvPr userDrawn="1"/>
        </p:nvGrpSpPr>
        <p:grpSpPr>
          <a:xfrm>
            <a:off x="4707584" y="807282"/>
            <a:ext cx="7484416" cy="444970"/>
            <a:chOff x="4707584" y="910048"/>
            <a:chExt cx="7484416" cy="444970"/>
          </a:xfrm>
          <a:solidFill>
            <a:schemeClr val="accent4">
              <a:lumMod val="40000"/>
              <a:lumOff val="60000"/>
            </a:schemeClr>
          </a:solidFill>
        </p:grpSpPr>
        <p:sp>
          <p:nvSpPr>
            <p:cNvPr id="21" name="Rectangle 20">
              <a:extLst>
                <a:ext uri="{FF2B5EF4-FFF2-40B4-BE49-F238E27FC236}">
                  <a16:creationId xmlns:a16="http://schemas.microsoft.com/office/drawing/2014/main" id="{025E91AE-8319-479A-ADB1-63FB2919E1FE}"/>
                </a:ext>
              </a:extLst>
            </p:cNvPr>
            <p:cNvSpPr/>
            <p:nvPr/>
          </p:nvSpPr>
          <p:spPr>
            <a:xfrm>
              <a:off x="5164853" y="910048"/>
              <a:ext cx="7027147" cy="444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Triangle 21">
              <a:extLst>
                <a:ext uri="{FF2B5EF4-FFF2-40B4-BE49-F238E27FC236}">
                  <a16:creationId xmlns:a16="http://schemas.microsoft.com/office/drawing/2014/main" id="{F552B3A4-7B10-43CC-A171-543453CE49FF}"/>
                </a:ext>
              </a:extLst>
            </p:cNvPr>
            <p:cNvSpPr/>
            <p:nvPr/>
          </p:nvSpPr>
          <p:spPr>
            <a:xfrm rot="10800000">
              <a:off x="4707584" y="910048"/>
              <a:ext cx="457269" cy="44497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hcSlideMaster.Title and ContentHeader">
            <a:extLst>
              <a:ext uri="{FF2B5EF4-FFF2-40B4-BE49-F238E27FC236}">
                <a16:creationId xmlns:a16="http://schemas.microsoft.com/office/drawing/2014/main" id="{935B9966-9F10-34D3-B98C-E010585E9047}"/>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607707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TITUS">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67172BC-940E-4A2E-8CD8-C0B883DE9C6B}"/>
              </a:ext>
            </a:extLst>
          </p:cNvPr>
          <p:cNvSpPr txBox="1"/>
          <p:nvPr userDrawn="1"/>
        </p:nvSpPr>
        <p:spPr>
          <a:xfrm>
            <a:off x="1" y="3483"/>
            <a:ext cx="12217051" cy="805955"/>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400" b="1" dirty="0">
              <a:solidFill>
                <a:srgbClr val="0BC564"/>
              </a:solidFill>
              <a:latin typeface="Sitka Subheading" panose="02000505000000020004" pitchFamily="2" charset="0"/>
            </a:endParaRPr>
          </a:p>
        </p:txBody>
      </p:sp>
      <p:sp>
        <p:nvSpPr>
          <p:cNvPr id="3" name="Content Placeholder 2"/>
          <p:cNvSpPr>
            <a:spLocks noGrp="1"/>
          </p:cNvSpPr>
          <p:nvPr>
            <p:ph idx="1"/>
          </p:nvPr>
        </p:nvSpPr>
        <p:spPr>
          <a:xfrm>
            <a:off x="505332" y="1334133"/>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4/18/2024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243697"/>
            <a:ext cx="12192000" cy="653979"/>
            <a:chOff x="0" y="6243697"/>
            <a:chExt cx="12192000" cy="653979"/>
          </a:xfrm>
        </p:grpSpPr>
        <p:sp>
          <p:nvSpPr>
            <p:cNvPr id="9" name="Rectangle 8">
              <a:extLst>
                <a:ext uri="{FF2B5EF4-FFF2-40B4-BE49-F238E27FC236}">
                  <a16:creationId xmlns:a16="http://schemas.microsoft.com/office/drawing/2014/main" id="{CB81B90C-32BC-4424-9FC3-8820F4F831FD}"/>
                </a:ext>
              </a:extLst>
            </p:cNvPr>
            <p:cNvSpPr/>
            <p:nvPr/>
          </p:nvSpPr>
          <p:spPr>
            <a:xfrm>
              <a:off x="0" y="6243697"/>
              <a:ext cx="12192000" cy="653979"/>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326" y="6272178"/>
              <a:ext cx="2200675" cy="547540"/>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640136" y="6470393"/>
              <a:ext cx="4693357" cy="230832"/>
            </a:xfrm>
            <a:prstGeom prst="rect">
              <a:avLst/>
            </a:prstGeom>
            <a:noFill/>
          </p:spPr>
          <p:txBody>
            <a:bodyPr wrap="square" lIns="91440" tIns="45720" rIns="91440" bIns="45720">
              <a:spAutoFit/>
            </a:bodyPr>
            <a:lstStyle/>
            <a:p>
              <a:pPr algn="ctr"/>
              <a:r>
                <a:rPr lang="en-US" sz="900" b="0" i="1" dirty="0">
                  <a:ln w="0"/>
                  <a:solidFill>
                    <a:schemeClr val="accent1"/>
                  </a:solidFill>
                  <a:effectLst/>
                  <a:latin typeface="Arial" panose="020B0604020202020204" pitchFamily="34" charset="0"/>
                  <a:cs typeface="Arial" panose="020B0604020202020204" pitchFamily="34" charset="0"/>
                </a:rPr>
                <a:t>Where Materials Begin and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80999" y="6257889"/>
              <a:ext cx="616493" cy="61993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000" dirty="0">
              <a:solidFill>
                <a:schemeClr val="tx1"/>
              </a:solidFill>
            </a:endParaRPr>
          </a:p>
        </p:txBody>
      </p:sp>
      <p:sp>
        <p:nvSpPr>
          <p:cNvPr id="18" name="Rectangle 17">
            <a:extLst>
              <a:ext uri="{FF2B5EF4-FFF2-40B4-BE49-F238E27FC236}">
                <a16:creationId xmlns:a16="http://schemas.microsoft.com/office/drawing/2014/main" id="{6DB8D7F3-969C-475E-B572-7EC9EB537821}"/>
              </a:ext>
            </a:extLst>
          </p:cNvPr>
          <p:cNvSpPr/>
          <p:nvPr userDrawn="1"/>
        </p:nvSpPr>
        <p:spPr>
          <a:xfrm>
            <a:off x="0" y="262753"/>
            <a:ext cx="276542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a:extLst>
              <a:ext uri="{FF2B5EF4-FFF2-40B4-BE49-F238E27FC236}">
                <a16:creationId xmlns:a16="http://schemas.microsoft.com/office/drawing/2014/main" id="{5DB0C155-8A7C-43CC-9880-AC3AE5A1C484}"/>
              </a:ext>
            </a:extLst>
          </p:cNvPr>
          <p:cNvSpPr/>
          <p:nvPr userDrawn="1"/>
        </p:nvSpPr>
        <p:spPr>
          <a:xfrm>
            <a:off x="2762250"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D4ECD3F-7969-485E-B278-53AC0106BB8A}"/>
              </a:ext>
            </a:extLst>
          </p:cNvPr>
          <p:cNvGrpSpPr/>
          <p:nvPr userDrawn="1"/>
        </p:nvGrpSpPr>
        <p:grpSpPr>
          <a:xfrm>
            <a:off x="4707584" y="807282"/>
            <a:ext cx="7484416" cy="444970"/>
            <a:chOff x="4707584" y="910048"/>
            <a:chExt cx="7484416" cy="444970"/>
          </a:xfrm>
          <a:solidFill>
            <a:schemeClr val="accent4">
              <a:lumMod val="40000"/>
              <a:lumOff val="60000"/>
            </a:schemeClr>
          </a:solidFill>
        </p:grpSpPr>
        <p:sp>
          <p:nvSpPr>
            <p:cNvPr id="21" name="Rectangle 20">
              <a:extLst>
                <a:ext uri="{FF2B5EF4-FFF2-40B4-BE49-F238E27FC236}">
                  <a16:creationId xmlns:a16="http://schemas.microsoft.com/office/drawing/2014/main" id="{025E91AE-8319-479A-ADB1-63FB2919E1FE}"/>
                </a:ext>
              </a:extLst>
            </p:cNvPr>
            <p:cNvSpPr/>
            <p:nvPr/>
          </p:nvSpPr>
          <p:spPr>
            <a:xfrm>
              <a:off x="5164853" y="910048"/>
              <a:ext cx="7027147" cy="444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Triangle 21">
              <a:extLst>
                <a:ext uri="{FF2B5EF4-FFF2-40B4-BE49-F238E27FC236}">
                  <a16:creationId xmlns:a16="http://schemas.microsoft.com/office/drawing/2014/main" id="{F552B3A4-7B10-43CC-A171-543453CE49FF}"/>
                </a:ext>
              </a:extLst>
            </p:cNvPr>
            <p:cNvSpPr/>
            <p:nvPr/>
          </p:nvSpPr>
          <p:spPr>
            <a:xfrm rot="10800000">
              <a:off x="4707584" y="910048"/>
              <a:ext cx="457269" cy="44497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83907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4515" y="152008"/>
            <a:ext cx="10962967" cy="566719"/>
          </a:xfrm>
        </p:spPr>
        <p:txBody>
          <a:bodyPr>
            <a:normAutofit/>
          </a:bodyPr>
          <a:lstStyle>
            <a:lvl1pPr algn="ctr">
              <a:defRPr sz="2800" b="0">
                <a:solidFill>
                  <a:srgbClr val="C000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614514" y="1211301"/>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4/18/2024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163799"/>
            <a:ext cx="12192000" cy="733878"/>
            <a:chOff x="0" y="6163799"/>
            <a:chExt cx="12192000" cy="733878"/>
          </a:xfrm>
        </p:grpSpPr>
        <p:sp>
          <p:nvSpPr>
            <p:cNvPr id="9" name="Rectangle 8">
              <a:extLst>
                <a:ext uri="{FF2B5EF4-FFF2-40B4-BE49-F238E27FC236}">
                  <a16:creationId xmlns:a16="http://schemas.microsoft.com/office/drawing/2014/main" id="{CB81B90C-32BC-4424-9FC3-8820F4F831FD}"/>
                </a:ext>
              </a:extLst>
            </p:cNvPr>
            <p:cNvSpPr/>
            <p:nvPr/>
          </p:nvSpPr>
          <p:spPr>
            <a:xfrm>
              <a:off x="0" y="6163799"/>
              <a:ext cx="12192000" cy="733878"/>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4694" y="6201502"/>
              <a:ext cx="2445810" cy="608531"/>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921219" y="6374350"/>
              <a:ext cx="4693357" cy="369332"/>
            </a:xfrm>
            <a:prstGeom prst="rect">
              <a:avLst/>
            </a:prstGeom>
            <a:noFill/>
          </p:spPr>
          <p:txBody>
            <a:bodyPr wrap="square" lIns="91440" tIns="45720" rIns="91440" bIns="45720">
              <a:spAutoFit/>
            </a:bodyPr>
            <a:lstStyle/>
            <a:p>
              <a:pPr algn="ctr"/>
              <a:r>
                <a:rPr lang="en-US"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Where Materials Begin &amp;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50381" y="6201502"/>
              <a:ext cx="647112" cy="65072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B52E7C3-15CD-4B7F-B5C0-8618139B0E1C}" type="slidenum">
              <a:rPr lang="en-US" sz="2000" smtClean="0">
                <a:solidFill>
                  <a:schemeClr val="tx1"/>
                </a:solidFill>
              </a:rPr>
              <a:t>‹#›</a:t>
            </a:fld>
            <a:endParaRPr lang="en-US" sz="2000" dirty="0">
              <a:solidFill>
                <a:schemeClr val="tx1"/>
              </a:solidFill>
            </a:endParaRPr>
          </a:p>
        </p:txBody>
      </p:sp>
      <p:sp>
        <p:nvSpPr>
          <p:cNvPr id="15" name="TextBox 14">
            <a:extLst>
              <a:ext uri="{FF2B5EF4-FFF2-40B4-BE49-F238E27FC236}">
                <a16:creationId xmlns:a16="http://schemas.microsoft.com/office/drawing/2014/main" id="{DC6F2311-A370-47F6-8671-AADFADC6F053}"/>
              </a:ext>
            </a:extLst>
          </p:cNvPr>
          <p:cNvSpPr txBox="1"/>
          <p:nvPr userDrawn="1"/>
        </p:nvSpPr>
        <p:spPr>
          <a:xfrm>
            <a:off x="25052" y="-3562"/>
            <a:ext cx="12192000" cy="131031"/>
          </a:xfrm>
          <a:prstGeom prst="rect">
            <a:avLst/>
          </a:prstGeom>
          <a:gradFill>
            <a:gsLst>
              <a:gs pos="0">
                <a:schemeClr val="accent6"/>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00" dirty="0"/>
          </a:p>
        </p:txBody>
      </p:sp>
      <p:sp>
        <p:nvSpPr>
          <p:cNvPr id="7" name="hcSlideMaster.1_Title and ContentHeader">
            <a:extLst>
              <a:ext uri="{FF2B5EF4-FFF2-40B4-BE49-F238E27FC236}">
                <a16:creationId xmlns:a16="http://schemas.microsoft.com/office/drawing/2014/main" id="{0F10F7D9-9545-70EC-36A7-C1567C3AB29E}"/>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94305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1FBA00-CEC0-FF45-A57B-8470651015F1}" type="datetimeFigureOut">
              <a:rPr lang="en-US" smtClean="0"/>
              <a:t>4/18/2024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C91C77-9858-7D47-A426-16DA4062646D}" type="slidenum">
              <a:rPr lang="en-US" smtClean="0"/>
              <a:t>‹#›</a:t>
            </a:fld>
            <a:endParaRPr lang="en-US"/>
          </a:p>
        </p:txBody>
      </p:sp>
      <p:sp>
        <p:nvSpPr>
          <p:cNvPr id="5" name="hcSlideMaster.BlankHeader">
            <a:extLst>
              <a:ext uri="{FF2B5EF4-FFF2-40B4-BE49-F238E27FC236}">
                <a16:creationId xmlns:a16="http://schemas.microsoft.com/office/drawing/2014/main" id="{F41EB265-4203-FF1B-9937-8E54D3A8607C}"/>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931807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1FBA00-CEC0-FF45-A57B-8470651015F1}" type="datetimeFigureOut">
              <a:rPr lang="en-US" smtClean="0"/>
              <a:t>4/18/2024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C91C77-9858-7D47-A426-16DA4062646D}" type="slidenum">
              <a:rPr lang="en-US" smtClean="0"/>
              <a:t>‹#›</a:t>
            </a:fld>
            <a:endParaRPr lang="en-US"/>
          </a:p>
        </p:txBody>
      </p:sp>
    </p:spTree>
    <p:extLst>
      <p:ext uri="{BB962C8B-B14F-4D97-AF65-F5344CB8AC3E}">
        <p14:creationId xmlns:p14="http://schemas.microsoft.com/office/powerpoint/2010/main" val="15846327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5" r:id="rId3"/>
    <p:sldLayoutId id="2147483684" r:id="rId4"/>
    <p:sldLayoutId id="2147483679"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F59F56C-CEF7-F252-EC1B-9B65C3815178}"/>
              </a:ext>
            </a:extLst>
          </p:cNvPr>
          <p:cNvSpPr txBox="1">
            <a:spLocks/>
          </p:cNvSpPr>
          <p:nvPr/>
        </p:nvSpPr>
        <p:spPr>
          <a:xfrm>
            <a:off x="3818375" y="151087"/>
            <a:ext cx="7759108" cy="566719"/>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solidFill>
                  <a:srgbClr val="C00000"/>
                </a:solidFill>
                <a:latin typeface="Arial" panose="020B0604020202020204" pitchFamily="34" charset="0"/>
                <a:cs typeface="Arial" panose="020B0604020202020204" pitchFamily="34" charset="0"/>
              </a:rPr>
              <a:t>Accessing pluripotent materials through tempering of dynamic covalent polymer networks</a:t>
            </a:r>
          </a:p>
        </p:txBody>
      </p:sp>
      <p:sp>
        <p:nvSpPr>
          <p:cNvPr id="9" name="TextBox 8">
            <a:extLst>
              <a:ext uri="{FF2B5EF4-FFF2-40B4-BE49-F238E27FC236}">
                <a16:creationId xmlns:a16="http://schemas.microsoft.com/office/drawing/2014/main" id="{7AC7D99B-1EFC-61F2-9703-F085A3591D9E}"/>
              </a:ext>
            </a:extLst>
          </p:cNvPr>
          <p:cNvSpPr txBox="1"/>
          <p:nvPr/>
        </p:nvSpPr>
        <p:spPr>
          <a:xfrm>
            <a:off x="0" y="214621"/>
            <a:ext cx="2787924" cy="523220"/>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University of Chicago MRSEC </a:t>
            </a:r>
          </a:p>
          <a:p>
            <a:r>
              <a:rPr lang="en-US" sz="1400" b="1" dirty="0">
                <a:latin typeface="Arial" panose="020B0604020202020204" pitchFamily="34" charset="0"/>
                <a:cs typeface="Arial" panose="020B0604020202020204" pitchFamily="34" charset="0"/>
              </a:rPr>
              <a:t>DMR-</a:t>
            </a:r>
            <a:r>
              <a:rPr lang="en-US" sz="1400" b="1" dirty="0">
                <a:effectLst/>
                <a:latin typeface="Arial" panose="020B0604020202020204" pitchFamily="34" charset="0"/>
                <a:ea typeface="MS Mincho" panose="02020609040205080304" pitchFamily="49" charset="-128"/>
                <a:cs typeface="Arial" panose="020B0604020202020204" pitchFamily="34" charset="0"/>
              </a:rPr>
              <a:t>2011854</a:t>
            </a:r>
            <a:endParaRPr lang="en-US" sz="1400" b="1"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A3FA201F-7E38-222E-3666-0F5295187A8C}"/>
              </a:ext>
            </a:extLst>
          </p:cNvPr>
          <p:cNvSpPr txBox="1"/>
          <p:nvPr/>
        </p:nvSpPr>
        <p:spPr>
          <a:xfrm>
            <a:off x="5622122" y="783600"/>
            <a:ext cx="5529527" cy="461665"/>
          </a:xfrm>
          <a:prstGeom prst="rect">
            <a:avLst/>
          </a:prstGeom>
          <a:noFill/>
        </p:spPr>
        <p:txBody>
          <a:bodyPr wrap="none" rtlCol="0">
            <a:spAutoFit/>
          </a:bodyPr>
          <a:lstStyle/>
          <a:p>
            <a:r>
              <a:rPr lang="en-US" sz="1200" b="1" dirty="0">
                <a:latin typeface="Arial" panose="020B0604020202020204" pitchFamily="34" charset="0"/>
                <a:cs typeface="Arial" panose="020B0604020202020204" pitchFamily="34" charset="0"/>
              </a:rPr>
              <a:t>Boynton, N. R., Dennis, J. M., </a:t>
            </a:r>
            <a:r>
              <a:rPr lang="en-US" sz="1200" b="1" dirty="0" err="1">
                <a:latin typeface="Arial" panose="020B0604020202020204" pitchFamily="34" charset="0"/>
                <a:cs typeface="Arial" panose="020B0604020202020204" pitchFamily="34" charset="0"/>
              </a:rPr>
              <a:t>Dolinski</a:t>
            </a:r>
            <a:r>
              <a:rPr lang="en-US" sz="1200" b="1" dirty="0">
                <a:latin typeface="Arial" panose="020B0604020202020204" pitchFamily="34" charset="0"/>
                <a:cs typeface="Arial" panose="020B0604020202020204" pitchFamily="34" charset="0"/>
              </a:rPr>
              <a:t>, N. D., Lindberg, C. A., </a:t>
            </a:r>
            <a:r>
              <a:rPr lang="en-US" sz="1200" b="1" dirty="0" err="1">
                <a:latin typeface="Arial" panose="020B0604020202020204" pitchFamily="34" charset="0"/>
                <a:cs typeface="Arial" panose="020B0604020202020204" pitchFamily="34" charset="0"/>
              </a:rPr>
              <a:t>Kotula</a:t>
            </a:r>
            <a:r>
              <a:rPr lang="en-US" sz="1200" b="1" dirty="0">
                <a:latin typeface="Arial" panose="020B0604020202020204" pitchFamily="34" charset="0"/>
                <a:cs typeface="Arial" panose="020B0604020202020204" pitchFamily="34" charset="0"/>
              </a:rPr>
              <a:t>, A., </a:t>
            </a:r>
          </a:p>
          <a:p>
            <a:r>
              <a:rPr lang="en-US" sz="1200" b="1" dirty="0" err="1">
                <a:latin typeface="Arial" panose="020B0604020202020204" pitchFamily="34" charset="0"/>
                <a:cs typeface="Arial" panose="020B0604020202020204" pitchFamily="34" charset="0"/>
              </a:rPr>
              <a:t>Grocke</a:t>
            </a:r>
            <a:r>
              <a:rPr lang="en-US" sz="1200" b="1" dirty="0">
                <a:latin typeface="Arial" panose="020B0604020202020204" pitchFamily="34" charset="0"/>
                <a:cs typeface="Arial" panose="020B0604020202020204" pitchFamily="34" charset="0"/>
              </a:rPr>
              <a:t>, G. L., </a:t>
            </a:r>
            <a:r>
              <a:rPr lang="en-US" sz="1200" b="1" dirty="0" err="1">
                <a:latin typeface="Arial" panose="020B0604020202020204" pitchFamily="34" charset="0"/>
                <a:cs typeface="Arial" panose="020B0604020202020204" pitchFamily="34" charset="0"/>
              </a:rPr>
              <a:t>Vivod</a:t>
            </a:r>
            <a:r>
              <a:rPr lang="en-US" sz="1200" b="1" dirty="0">
                <a:latin typeface="Arial" panose="020B0604020202020204" pitchFamily="34" charset="0"/>
                <a:cs typeface="Arial" panose="020B0604020202020204" pitchFamily="34" charset="0"/>
              </a:rPr>
              <a:t>, S. L., Lenhart, J. L., Patel, S. N.</a:t>
            </a:r>
            <a:r>
              <a:rPr lang="en-US" sz="1200" b="1" baseline="30000" dirty="0">
                <a:latin typeface="Arial" panose="020B0604020202020204" pitchFamily="34" charset="0"/>
                <a:cs typeface="Arial" panose="020B0604020202020204" pitchFamily="34" charset="0"/>
              </a:rPr>
              <a:t>*</a:t>
            </a:r>
            <a:r>
              <a:rPr lang="en-US" sz="1200" b="1" dirty="0">
                <a:latin typeface="Arial" panose="020B0604020202020204" pitchFamily="34" charset="0"/>
                <a:cs typeface="Arial" panose="020B0604020202020204" pitchFamily="34" charset="0"/>
              </a:rPr>
              <a:t>, Rowan, S. J.</a:t>
            </a:r>
            <a:r>
              <a:rPr lang="en-US" sz="1200" b="1" baseline="30000" dirty="0">
                <a:latin typeface="Arial" panose="020B0604020202020204" pitchFamily="34" charset="0"/>
                <a:cs typeface="Arial" panose="020B0604020202020204" pitchFamily="34" charset="0"/>
              </a:rPr>
              <a:t>*</a:t>
            </a:r>
          </a:p>
        </p:txBody>
      </p:sp>
      <p:sp>
        <p:nvSpPr>
          <p:cNvPr id="11" name="Text Box 28">
            <a:extLst>
              <a:ext uri="{FF2B5EF4-FFF2-40B4-BE49-F238E27FC236}">
                <a16:creationId xmlns:a16="http://schemas.microsoft.com/office/drawing/2014/main" id="{497B452A-7E74-750D-1BF9-14450F9B5C39}"/>
              </a:ext>
            </a:extLst>
          </p:cNvPr>
          <p:cNvSpPr txBox="1">
            <a:spLocks noChangeArrowheads="1"/>
          </p:cNvSpPr>
          <p:nvPr/>
        </p:nvSpPr>
        <p:spPr bwMode="auto">
          <a:xfrm>
            <a:off x="0" y="1336119"/>
            <a:ext cx="5622121"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1400" dirty="0"/>
              <a:t>Inspired by pluripotent stem cells, that can be differentiated into a range of cells, a synthetic, pluripotent plastic has been developed (Figure A). This material can be tempered (isothermal heating before rapidly quenching) at various temperatures to access a range of room temperature properties from hard and stiff to soft and extensible (Figure B). With this ability, the materials can be used, reused, and recycled (Figure C) to access a range of common, plastic properties. Through choice of the tempering temperature, it is possible to access stiff robust materials that can used to make utensils (i.e., spoon) or soft extensible shape memory materials that can actuate and lift weights (Figure A). In addition, the materials can be tempered to have a different function. For example, the material tempered at 60 °C is stiff and can be utilized as a spoon (Figure A) but it fails as an adhesive (Figure D). However, by tempering at 110 °C the material is now soft and extensible at room temperature and can be used as a pressure-sensitive adhesive (Figure E). We also show that these materials can be differentially (or spatially) tempered (akin to the process to make swords) to access single films that have regions that are soft/extensible and regions that are have  stiff/high-strength properties (Figure F).</a:t>
            </a:r>
          </a:p>
        </p:txBody>
      </p:sp>
      <p:pic>
        <p:nvPicPr>
          <p:cNvPr id="19" name="Picture 18">
            <a:extLst>
              <a:ext uri="{FF2B5EF4-FFF2-40B4-BE49-F238E27FC236}">
                <a16:creationId xmlns:a16="http://schemas.microsoft.com/office/drawing/2014/main" id="{3807BB26-4F6B-EEA1-E89E-33CFB931E873}"/>
              </a:ext>
            </a:extLst>
          </p:cNvPr>
          <p:cNvPicPr>
            <a:picLocks noChangeAspect="1"/>
          </p:cNvPicPr>
          <p:nvPr/>
        </p:nvPicPr>
        <p:blipFill>
          <a:blip r:embed="rId3"/>
          <a:stretch>
            <a:fillRect/>
          </a:stretch>
        </p:blipFill>
        <p:spPr>
          <a:xfrm rot="5400000">
            <a:off x="10076981" y="5449001"/>
            <a:ext cx="811215" cy="2088783"/>
          </a:xfrm>
          <a:prstGeom prst="rect">
            <a:avLst/>
          </a:prstGeom>
        </p:spPr>
      </p:pic>
      <p:sp>
        <p:nvSpPr>
          <p:cNvPr id="24" name="flSlide132Footer" descr="  ">
            <a:extLst>
              <a:ext uri="{FF2B5EF4-FFF2-40B4-BE49-F238E27FC236}">
                <a16:creationId xmlns:a16="http://schemas.microsoft.com/office/drawing/2014/main" id="{B923A301-1B35-76BE-D5D0-B71DB711A487}"/>
              </a:ext>
            </a:extLst>
          </p:cNvPr>
          <p:cNvSpPr txBox="1"/>
          <p:nvPr/>
        </p:nvSpPr>
        <p:spPr>
          <a:xfrm>
            <a:off x="0" y="6537960"/>
            <a:ext cx="242374" cy="223138"/>
          </a:xfrm>
          <a:prstGeom prst="rect">
            <a:avLst/>
          </a:prstGeom>
          <a:noFill/>
        </p:spPr>
        <p:txBody>
          <a:bodyPr vert="horz" wrap="none" rtlCol="0">
            <a:spAutoFit/>
          </a:bodyPr>
          <a:lstStyle/>
          <a:p>
            <a:r>
              <a:rPr lang="en-US" sz="850">
                <a:solidFill>
                  <a:srgbClr val="000000"/>
                </a:solidFill>
                <a:latin typeface="Microsoft Sans Serif" panose="020B0604020202020204" pitchFamily="34" charset="0"/>
              </a:rPr>
              <a:t>  </a:t>
            </a:r>
          </a:p>
        </p:txBody>
      </p:sp>
      <p:sp>
        <p:nvSpPr>
          <p:cNvPr id="25" name="hcSlide132Header">
            <a:extLst>
              <a:ext uri="{FF2B5EF4-FFF2-40B4-BE49-F238E27FC236}">
                <a16:creationId xmlns:a16="http://schemas.microsoft.com/office/drawing/2014/main" id="{D1B9DD72-0991-8E27-8B97-CE240360EC1C}"/>
              </a:ext>
            </a:extLst>
          </p:cNvPr>
          <p:cNvSpPr txBox="1"/>
          <p:nvPr/>
        </p:nvSpPr>
        <p:spPr>
          <a:xfrm>
            <a:off x="5994400" y="0"/>
            <a:ext cx="184731" cy="369332"/>
          </a:xfrm>
          <a:prstGeom prst="rect">
            <a:avLst/>
          </a:prstGeom>
          <a:noFill/>
        </p:spPr>
        <p:txBody>
          <a:bodyPr vert="horz" wrap="none" rtlCol="0">
            <a:spAutoFit/>
          </a:bodyPr>
          <a:lstStyle/>
          <a:p>
            <a:endParaRPr lang="en-US"/>
          </a:p>
        </p:txBody>
      </p:sp>
      <p:pic>
        <p:nvPicPr>
          <p:cNvPr id="5" name="Picture 4" descr="A. (Left) Depicts a pluripotent stem cell differentiating under different stimuli into a bone cell (top left) or muscle cell (bottom left). (Right) Picture of a red polymer film with chemical structures of the thia-Michael network components. (Top right) Arrows pointing to a spoon when tempered at 60 °C. (Bottom right) Arrows pointing to a claw when tempered at 100 °C.&#10;B. Stress-strain curves from tensile testing showing the different property range accessible by tempering with pictures depicting the properties when tempered at 60 °C (top of figure) and 110 °C (middle of figure). Inset figure shows the stress-strain behavior at low strain rates. &#10;C. Sawtooth-shaped plot showing the reversibility of Young's modulus when tempering the same piece of film at two different temperatures (60 (top) and 110 (bottom) °C.)&#10;D. Demonstration of a non-adhesive when tempering at 60 °C showing no ability to hold a 20 g weight after heating with fingers.&#10;E. Demonstration of pressure-sensitive adhesive after being tempered at 110 °C, with the material easily holding the 20 g weight. &#10;F. Piece of polymeric film in tensile geometry with the top half of the film, which has been tempered at 120 °C, extending as the tensile grip is raised (i.e., when the film was being strained) while the bottom half of the film, which had been tempered at 60 °C, maintained its shape.">
            <a:extLst>
              <a:ext uri="{FF2B5EF4-FFF2-40B4-BE49-F238E27FC236}">
                <a16:creationId xmlns:a16="http://schemas.microsoft.com/office/drawing/2014/main" id="{4DB2F0F4-ADA6-857A-D776-99B62746843E}"/>
              </a:ext>
            </a:extLst>
          </p:cNvPr>
          <p:cNvPicPr>
            <a:picLocks noChangeAspect="1"/>
          </p:cNvPicPr>
          <p:nvPr/>
        </p:nvPicPr>
        <p:blipFill>
          <a:blip r:embed="rId4"/>
          <a:stretch>
            <a:fillRect/>
          </a:stretch>
        </p:blipFill>
        <p:spPr>
          <a:xfrm>
            <a:off x="5622122" y="1311060"/>
            <a:ext cx="6411823" cy="4869220"/>
          </a:xfrm>
          <a:prstGeom prst="rect">
            <a:avLst/>
          </a:prstGeom>
        </p:spPr>
      </p:pic>
      <p:sp>
        <p:nvSpPr>
          <p:cNvPr id="3" name="TextBox 2">
            <a:extLst>
              <a:ext uri="{FF2B5EF4-FFF2-40B4-BE49-F238E27FC236}">
                <a16:creationId xmlns:a16="http://schemas.microsoft.com/office/drawing/2014/main" id="{945E5A24-09FE-0BB2-FE35-FE13AAE6754F}"/>
              </a:ext>
            </a:extLst>
          </p:cNvPr>
          <p:cNvSpPr txBox="1"/>
          <p:nvPr/>
        </p:nvSpPr>
        <p:spPr>
          <a:xfrm>
            <a:off x="-27823" y="5793884"/>
            <a:ext cx="6288578" cy="369332"/>
          </a:xfrm>
          <a:prstGeom prst="rect">
            <a:avLst/>
          </a:prstGeom>
          <a:noFill/>
        </p:spPr>
        <p:txBody>
          <a:bodyPr wrap="square">
            <a:spAutoFit/>
          </a:bodyPr>
          <a:lstStyle/>
          <a:p>
            <a:r>
              <a:rPr lang="en-US" sz="1800" i="1" dirty="0">
                <a:effectLst/>
                <a:latin typeface="Arial" panose="020B0604020202020204" pitchFamily="34" charset="0"/>
                <a:ea typeface="Times New Roman" panose="02020603050405020304" pitchFamily="18" charset="0"/>
                <a:cs typeface="Arial" panose="020B0604020202020204" pitchFamily="34" charset="0"/>
              </a:rPr>
              <a:t>Science</a:t>
            </a:r>
            <a:r>
              <a:rPr lang="en-US" sz="1800" b="1" dirty="0">
                <a:effectLst/>
                <a:latin typeface="Arial" panose="020B0604020202020204" pitchFamily="34" charset="0"/>
                <a:ea typeface="Times New Roman" panose="02020603050405020304" pitchFamily="18" charset="0"/>
                <a:cs typeface="Arial" panose="020B0604020202020204" pitchFamily="34" charset="0"/>
              </a:rPr>
              <a:t> 2024</a:t>
            </a:r>
            <a:r>
              <a:rPr lang="en-US" sz="1800" dirty="0">
                <a:effectLst/>
                <a:latin typeface="Arial" panose="020B0604020202020204" pitchFamily="34" charset="0"/>
                <a:ea typeface="Times New Roman" panose="02020603050405020304" pitchFamily="18" charset="0"/>
                <a:cs typeface="Arial" panose="020B0604020202020204" pitchFamily="34" charset="0"/>
              </a:rPr>
              <a:t>,</a:t>
            </a:r>
            <a:r>
              <a:rPr lang="en-US" sz="1800" b="1" dirty="0">
                <a:effectLst/>
                <a:latin typeface="Arial" panose="020B0604020202020204" pitchFamily="34" charset="0"/>
                <a:ea typeface="Times New Roman" panose="02020603050405020304" pitchFamily="18" charset="0"/>
                <a:cs typeface="Arial" panose="020B0604020202020204" pitchFamily="34" charset="0"/>
              </a:rPr>
              <a:t> </a:t>
            </a:r>
            <a:r>
              <a:rPr lang="en-US" sz="1800" i="1" dirty="0">
                <a:effectLst/>
                <a:latin typeface="Arial" panose="020B0604020202020204" pitchFamily="34" charset="0"/>
                <a:ea typeface="Times New Roman" panose="02020603050405020304" pitchFamily="18" charset="0"/>
                <a:cs typeface="Arial" panose="020B0604020202020204" pitchFamily="34" charset="0"/>
              </a:rPr>
              <a:t>383, </a:t>
            </a:r>
            <a:r>
              <a:rPr lang="en-US" sz="1800" dirty="0">
                <a:effectLst/>
                <a:latin typeface="Arial" panose="020B0604020202020204" pitchFamily="34" charset="0"/>
                <a:ea typeface="Times New Roman" panose="02020603050405020304" pitchFamily="18" charset="0"/>
                <a:cs typeface="Arial" panose="020B0604020202020204" pitchFamily="34" charset="0"/>
              </a:rPr>
              <a:t>545-551. DOI: 10.1126/science.adi5009</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602603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4263</TotalTime>
  <Words>721</Words>
  <Application>Microsoft Office PowerPoint</Application>
  <PresentationFormat>Widescreen</PresentationFormat>
  <Paragraphs>19</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Calibri</vt:lpstr>
      <vt:lpstr>Calibri Light</vt:lpstr>
      <vt:lpstr>Microsoft Sans Serif</vt:lpstr>
      <vt:lpstr>Sitka Subheading</vt:lpstr>
      <vt:lpstr>Times New Roman</vt:lpstr>
      <vt:lpstr>Wingdings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TD</dc:creator>
  <cp:lastModifiedBy>Elizabeth Koprucki</cp:lastModifiedBy>
  <cp:revision>288</cp:revision>
  <cp:lastPrinted>2018-03-20T12:31:18Z</cp:lastPrinted>
  <dcterms:created xsi:type="dcterms:W3CDTF">2017-10-05T17:34:54Z</dcterms:created>
  <dcterms:modified xsi:type="dcterms:W3CDTF">2024-04-18T19:17:02Z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9b3d174c-23b2-471b-a915-ef0585a807c5</vt:lpwstr>
  </property>
  <property fmtid="{D5CDD505-2E9C-101B-9397-08002B2CF9AE}" pid="3" name="ContainsCUI">
    <vt:lpwstr>No</vt:lpwstr>
  </property>
</Properties>
</file>