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3" r:id="rId1"/>
  </p:sldMasterIdLst>
  <p:notesMasterIdLst>
    <p:notesMasterId r:id="rId3"/>
  </p:notesMasterIdLst>
  <p:sldIdLst>
    <p:sldId id="256" r:id="rId2"/>
  </p:sldIdLst>
  <p:sldSz cx="12192000" cy="6858000"/>
  <p:notesSz cx="7010400" cy="9296400"/>
  <p:embeddedFontLst>
    <p:embeddedFont>
      <p:font typeface="Helvetica Neue" panose="020B0604020202020204" charset="0"/>
      <p:regular r:id="rId4"/>
      <p:bold r:id="rId5"/>
      <p:italic r:id="rId6"/>
      <p:boldItalic r:id="rId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13DCF3D-8645-446E-B66B-6873CEA7EC47}" v="9" dt="2024-05-10T19:31:13.34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166"/>
    <p:restoredTop sz="66327"/>
  </p:normalViewPr>
  <p:slideViewPr>
    <p:cSldViewPr snapToGrid="0">
      <p:cViewPr varScale="1">
        <p:scale>
          <a:sx n="105" d="100"/>
          <a:sy n="105" d="100"/>
        </p:scale>
        <p:origin x="1926"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notesMaster" Target="notesMasters/notesMaster1.xml"/><Relationship Id="rId7" Type="http://schemas.openxmlformats.org/officeDocument/2006/relationships/font" Target="fonts/font4.fntdata"/><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3.fntdata"/><Relationship Id="rId11" Type="http://schemas.openxmlformats.org/officeDocument/2006/relationships/tableStyles" Target="tableStyles.xml"/><Relationship Id="rId5" Type="http://schemas.openxmlformats.org/officeDocument/2006/relationships/font" Target="fonts/font2.fntdata"/><Relationship Id="rId10" Type="http://schemas.openxmlformats.org/officeDocument/2006/relationships/theme" Target="theme/theme1.xml"/><Relationship Id="rId4" Type="http://schemas.openxmlformats.org/officeDocument/2006/relationships/font" Target="fonts/font1.fntdata"/><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lizabeth Koprucki" clId="Web-{B13DCF3D-8645-446E-B66B-6873CEA7EC47}"/>
    <pc:docChg chg="modSld">
      <pc:chgData name="Elizabeth Koprucki" userId="" providerId="" clId="Web-{B13DCF3D-8645-446E-B66B-6873CEA7EC47}" dt="2024-05-10T19:31:13.348" v="8"/>
      <pc:docMkLst>
        <pc:docMk/>
      </pc:docMkLst>
      <pc:sldChg chg="modSp">
        <pc:chgData name="Elizabeth Koprucki" userId="" providerId="" clId="Web-{B13DCF3D-8645-446E-B66B-6873CEA7EC47}" dt="2024-05-10T19:31:13.348" v="8"/>
        <pc:sldMkLst>
          <pc:docMk/>
          <pc:sldMk cId="0" sldId="256"/>
        </pc:sldMkLst>
        <pc:picChg chg="mod">
          <ac:chgData name="Elizabeth Koprucki" userId="" providerId="" clId="Web-{B13DCF3D-8645-446E-B66B-6873CEA7EC47}" dt="2024-05-10T19:31:13.348" v="8"/>
          <ac:picMkLst>
            <pc:docMk/>
            <pc:sldMk cId="0" sldId="256"/>
            <ac:picMk id="6" creationId="{6255D23C-5E5A-2EBE-1D43-EBFD3E6E2F71}"/>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1"/>
            <a:ext cx="3037840" cy="466434"/>
          </a:xfrm>
          <a:prstGeom prst="rect">
            <a:avLst/>
          </a:prstGeom>
          <a:noFill/>
          <a:ln>
            <a:noFill/>
          </a:ln>
        </p:spPr>
        <p:txBody>
          <a:bodyPr spcFirstLastPara="1" wrap="square" lIns="93175" tIns="46575" rIns="93175" bIns="46575"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970938" y="1"/>
            <a:ext cx="3037840" cy="466434"/>
          </a:xfrm>
          <a:prstGeom prst="rect">
            <a:avLst/>
          </a:prstGeom>
          <a:noFill/>
          <a:ln>
            <a:noFill/>
          </a:ln>
        </p:spPr>
        <p:txBody>
          <a:bodyPr spcFirstLastPara="1" wrap="square" lIns="93175" tIns="46575" rIns="93175" bIns="46575"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01040" y="4473893"/>
            <a:ext cx="5608320" cy="3660458"/>
          </a:xfrm>
          <a:prstGeom prst="rect">
            <a:avLst/>
          </a:prstGeom>
          <a:noFill/>
          <a:ln>
            <a:noFill/>
          </a:ln>
        </p:spPr>
        <p:txBody>
          <a:bodyPr spcFirstLastPara="1" wrap="square" lIns="93175" tIns="46575" rIns="93175" bIns="46575"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829967"/>
            <a:ext cx="3037840" cy="466433"/>
          </a:xfrm>
          <a:prstGeom prst="rect">
            <a:avLst/>
          </a:prstGeom>
          <a:noFill/>
          <a:ln>
            <a:noFill/>
          </a:ln>
        </p:spPr>
        <p:txBody>
          <a:bodyPr spcFirstLastPara="1" wrap="square" lIns="93175" tIns="46575" rIns="93175" bIns="46575"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g26be566f3b1_0_6: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9" name="Google Shape;79;g26be566f3b1_0_6:notes"/>
          <p:cNvSpPr txBox="1">
            <a:spLocks noGrp="1"/>
          </p:cNvSpPr>
          <p:nvPr>
            <p:ph type="body" idx="1"/>
          </p:nvPr>
        </p:nvSpPr>
        <p:spPr>
          <a:xfrm>
            <a:off x="701040" y="4473893"/>
            <a:ext cx="5608200" cy="3660600"/>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r>
              <a:rPr lang="en-US" sz="1200" b="1" dirty="0">
                <a:solidFill>
                  <a:schemeClr val="dk1"/>
                </a:solidFill>
                <a:latin typeface="Calibri"/>
                <a:ea typeface="Calibri"/>
                <a:cs typeface="Calibri"/>
                <a:sym typeface="Calibri"/>
              </a:rPr>
              <a:t>What Has Been Achieved:</a:t>
            </a:r>
          </a:p>
          <a:p>
            <a:pPr marL="0" lvl="0" indent="0" algn="l" rtl="0">
              <a:spcBef>
                <a:spcPts val="0"/>
              </a:spcBef>
              <a:spcAft>
                <a:spcPts val="0"/>
              </a:spcAft>
              <a:buNone/>
            </a:pPr>
            <a:r>
              <a:rPr lang="en-US" sz="1200" dirty="0">
                <a:solidFill>
                  <a:schemeClr val="dk1"/>
                </a:solidFill>
                <a:latin typeface="Calibri"/>
                <a:ea typeface="Calibri"/>
                <a:cs typeface="Calibri"/>
                <a:sym typeface="Calibri"/>
              </a:rPr>
              <a:t>This work shows how to integrate neural networks in the construction of predictive phenomenological models in cell biology, even when little knowledge of the underlying microscopic mechanisms exist.</a:t>
            </a:r>
          </a:p>
          <a:p>
            <a:pPr marL="0" lvl="0" indent="0" algn="l" rtl="0">
              <a:spcBef>
                <a:spcPts val="0"/>
              </a:spcBef>
              <a:spcAft>
                <a:spcPts val="0"/>
              </a:spcAft>
              <a:buNone/>
            </a:pPr>
            <a:endParaRPr lang="en-US" dirty="0"/>
          </a:p>
          <a:p>
            <a:pPr marL="0" lvl="0" indent="0" algn="l" rtl="0">
              <a:spcBef>
                <a:spcPts val="0"/>
              </a:spcBef>
              <a:spcAft>
                <a:spcPts val="0"/>
              </a:spcAft>
              <a:buNone/>
            </a:pPr>
            <a:r>
              <a:rPr lang="en-US" sz="1200" b="1" dirty="0">
                <a:solidFill>
                  <a:schemeClr val="dk1"/>
                </a:solidFill>
                <a:latin typeface="Calibri"/>
                <a:ea typeface="Calibri"/>
                <a:cs typeface="Calibri"/>
                <a:sym typeface="Calibri"/>
              </a:rPr>
              <a:t>Importance of the Achievement:</a:t>
            </a:r>
            <a:endParaRPr lang="en-US" dirty="0">
              <a:solidFill>
                <a:schemeClr val="dk1"/>
              </a:solidFill>
              <a:latin typeface="Calibri"/>
              <a:cs typeface="Calibri"/>
              <a:sym typeface="Calibri"/>
            </a:endParaRPr>
          </a:p>
          <a:p>
            <a:pPr marL="0" lvl="0" indent="0" algn="l" rtl="0">
              <a:spcBef>
                <a:spcPts val="0"/>
              </a:spcBef>
              <a:spcAft>
                <a:spcPts val="0"/>
              </a:spcAft>
              <a:buNone/>
            </a:pPr>
            <a:r>
              <a:rPr lang="en-US" sz="1200" dirty="0">
                <a:solidFill>
                  <a:schemeClr val="dk1"/>
                </a:solidFill>
                <a:latin typeface="Calibri"/>
                <a:ea typeface="Calibri"/>
                <a:cs typeface="Calibri"/>
                <a:sym typeface="Calibri"/>
              </a:rPr>
              <a:t>Our work provides a generic pipeline to derive equations for biomaterials directly from images. </a:t>
            </a:r>
            <a:endParaRPr lang="en-US" dirty="0">
              <a:solidFill>
                <a:schemeClr val="dk1"/>
              </a:solidFill>
              <a:latin typeface="Calibri"/>
              <a:cs typeface="Calibri"/>
              <a:sym typeface="Calibri"/>
            </a:endParaRPr>
          </a:p>
          <a:p>
            <a:pPr marL="0" lvl="0" indent="0" algn="l" rtl="0">
              <a:spcBef>
                <a:spcPts val="0"/>
              </a:spcBef>
              <a:spcAft>
                <a:spcPts val="0"/>
              </a:spcAft>
              <a:buNone/>
            </a:pPr>
            <a:endParaRPr lang="en-US" dirty="0"/>
          </a:p>
          <a:p>
            <a:pPr marL="0" marR="0" lvl="0" indent="0" algn="l" rtl="0">
              <a:lnSpc>
                <a:spcPct val="100000"/>
              </a:lnSpc>
              <a:spcBef>
                <a:spcPts val="0"/>
              </a:spcBef>
              <a:spcAft>
                <a:spcPts val="0"/>
              </a:spcAft>
              <a:buClr>
                <a:schemeClr val="dk1"/>
              </a:buClr>
              <a:buSzPts val="1200"/>
              <a:buFont typeface="Calibri"/>
              <a:buNone/>
            </a:pPr>
            <a:r>
              <a:rPr lang="en-US" sz="1200" b="1" dirty="0">
                <a:solidFill>
                  <a:schemeClr val="dk1"/>
                </a:solidFill>
                <a:latin typeface="Calibri"/>
                <a:ea typeface="Calibri"/>
                <a:cs typeface="Calibri"/>
                <a:sym typeface="Calibri"/>
              </a:rPr>
              <a:t>How is the achievement related to the IRG, and how does it help it achieve its goals? </a:t>
            </a:r>
          </a:p>
          <a:p>
            <a:pPr marL="0" marR="0" lvl="0" indent="0" algn="l" rtl="0">
              <a:lnSpc>
                <a:spcPct val="100000"/>
              </a:lnSpc>
              <a:spcBef>
                <a:spcPts val="0"/>
              </a:spcBef>
              <a:spcAft>
                <a:spcPts val="0"/>
              </a:spcAft>
              <a:buClr>
                <a:schemeClr val="dk1"/>
              </a:buClr>
              <a:buSzPts val="1200"/>
              <a:buFont typeface="Calibri"/>
              <a:buNone/>
            </a:pPr>
            <a:r>
              <a:rPr lang="en-US" sz="1200" dirty="0">
                <a:solidFill>
                  <a:schemeClr val="dk1"/>
                </a:solidFill>
                <a:latin typeface="Calibri"/>
                <a:ea typeface="Calibri"/>
                <a:cs typeface="Calibri"/>
                <a:sym typeface="Calibri"/>
              </a:rPr>
              <a:t>One goal of IRG2 is to understand how biological systems, such as cells, achieve targeted material properties from distributed enzymatic activity. This work </a:t>
            </a:r>
            <a:r>
              <a:rPr lang="en-US" dirty="0">
                <a:solidFill>
                  <a:schemeClr val="dk1"/>
                </a:solidFill>
                <a:latin typeface="Calibri"/>
                <a:ea typeface="Calibri"/>
                <a:cs typeface="Calibri"/>
                <a:sym typeface="Calibri"/>
              </a:rPr>
              <a:t>introduces several numerical methods which can identify this mapping from distributions of chemicals to mechanical behaviors.</a:t>
            </a:r>
          </a:p>
          <a:p>
            <a:pPr marL="0" marR="0" lvl="0" indent="0" algn="l" rtl="0">
              <a:lnSpc>
                <a:spcPct val="100000"/>
              </a:lnSpc>
              <a:spcBef>
                <a:spcPts val="0"/>
              </a:spcBef>
              <a:spcAft>
                <a:spcPts val="0"/>
              </a:spcAft>
              <a:buClr>
                <a:schemeClr val="dk1"/>
              </a:buClr>
              <a:buSzPts val="1200"/>
              <a:buFont typeface="Calibri"/>
              <a:buNone/>
            </a:pPr>
            <a:endParaRPr lang="en-US" dirty="0">
              <a:solidFill>
                <a:schemeClr val="dk1"/>
              </a:solidFill>
              <a:latin typeface="Calibri"/>
              <a:cs typeface="Calibri"/>
              <a:sym typeface="Calibri"/>
            </a:endParaRPr>
          </a:p>
        </p:txBody>
      </p:sp>
      <p:sp>
        <p:nvSpPr>
          <p:cNvPr id="80" name="Google Shape;80;g26be566f3b1_0_6: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t>1</a:t>
            </a:fld>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TITUS">
  <p:cSld name="Title and Content@@TITUS">
    <p:spTree>
      <p:nvGrpSpPr>
        <p:cNvPr id="1" name="Shape 15"/>
        <p:cNvGrpSpPr/>
        <p:nvPr/>
      </p:nvGrpSpPr>
      <p:grpSpPr>
        <a:xfrm>
          <a:off x="0" y="0"/>
          <a:ext cx="0" cy="0"/>
          <a:chOff x="0" y="0"/>
          <a:chExt cx="0" cy="0"/>
        </a:xfrm>
      </p:grpSpPr>
      <p:sp>
        <p:nvSpPr>
          <p:cNvPr id="16" name="Google Shape;16;p2"/>
          <p:cNvSpPr txBox="1"/>
          <p:nvPr/>
        </p:nvSpPr>
        <p:spPr>
          <a:xfrm>
            <a:off x="1" y="3483"/>
            <a:ext cx="12217051" cy="805955"/>
          </a:xfrm>
          <a:prstGeom prst="rect">
            <a:avLst/>
          </a:prstGeom>
          <a:gradFill>
            <a:gsLst>
              <a:gs pos="0">
                <a:srgbClr val="FFFFFF"/>
              </a:gs>
              <a:gs pos="35000">
                <a:srgbClr val="FFFFFF"/>
              </a:gs>
              <a:gs pos="100000">
                <a:srgbClr val="4472C3"/>
              </a:gs>
            </a:gsLst>
            <a:path path="circle">
              <a:fillToRect l="50000" t="50000" r="50000" b="50000"/>
            </a:path>
            <a:tileRect/>
          </a:grad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4400" b="1">
              <a:solidFill>
                <a:srgbClr val="0BC564"/>
              </a:solidFill>
              <a:latin typeface="Arial"/>
              <a:ea typeface="Arial"/>
              <a:cs typeface="Arial"/>
              <a:sym typeface="Arial"/>
            </a:endParaRPr>
          </a:p>
        </p:txBody>
      </p:sp>
      <p:sp>
        <p:nvSpPr>
          <p:cNvPr id="17" name="Google Shape;17;p2"/>
          <p:cNvSpPr txBox="1">
            <a:spLocks noGrp="1"/>
          </p:cNvSpPr>
          <p:nvPr>
            <p:ph type="body" idx="1"/>
          </p:nvPr>
        </p:nvSpPr>
        <p:spPr>
          <a:xfrm>
            <a:off x="505332" y="1334133"/>
            <a:ext cx="10962967" cy="4351338"/>
          </a:xfrm>
          <a:prstGeom prst="rect">
            <a:avLst/>
          </a:prstGeom>
          <a:noFill/>
          <a:ln>
            <a:noFill/>
          </a:ln>
        </p:spPr>
        <p:txBody>
          <a:bodyPr spcFirstLastPara="1" wrap="square" lIns="91425" tIns="45700" rIns="91425" bIns="45700" anchor="t" anchorCtr="0">
            <a:normAutofit/>
          </a:bodyPr>
          <a:lstStyle>
            <a:lvl1pPr marL="457200" lvl="0" indent="-381000" algn="l">
              <a:lnSpc>
                <a:spcPct val="90000"/>
              </a:lnSpc>
              <a:spcBef>
                <a:spcPts val="1000"/>
              </a:spcBef>
              <a:spcAft>
                <a:spcPts val="0"/>
              </a:spcAft>
              <a:buClr>
                <a:srgbClr val="BF9000"/>
              </a:buClr>
              <a:buSzPts val="2400"/>
              <a:buFont typeface="Noto Sans Symbols"/>
              <a:buChar char="⮚"/>
              <a:defRPr sz="2400"/>
            </a:lvl1pPr>
            <a:lvl2pPr marL="914400" lvl="1" indent="-340360" algn="l">
              <a:lnSpc>
                <a:spcPct val="90000"/>
              </a:lnSpc>
              <a:spcBef>
                <a:spcPts val="500"/>
              </a:spcBef>
              <a:spcAft>
                <a:spcPts val="0"/>
              </a:spcAft>
              <a:buClr>
                <a:srgbClr val="00B050"/>
              </a:buClr>
              <a:buSzPts val="1760"/>
              <a:buFont typeface="Noto Sans Symbols"/>
              <a:buChar char="❖"/>
              <a:defRPr sz="2000">
                <a:solidFill>
                  <a:srgbClr val="0070C0"/>
                </a:solidFill>
              </a:defRPr>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8" name="Google Shape;18;p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grpSp>
        <p:nvGrpSpPr>
          <p:cNvPr id="21" name="Google Shape;21;p2"/>
          <p:cNvGrpSpPr/>
          <p:nvPr/>
        </p:nvGrpSpPr>
        <p:grpSpPr>
          <a:xfrm>
            <a:off x="0" y="6243697"/>
            <a:ext cx="12192000" cy="653979"/>
            <a:chOff x="0" y="6243697"/>
            <a:chExt cx="12192000" cy="653979"/>
          </a:xfrm>
        </p:grpSpPr>
        <p:sp>
          <p:nvSpPr>
            <p:cNvPr id="22" name="Google Shape;22;p2"/>
            <p:cNvSpPr/>
            <p:nvPr/>
          </p:nvSpPr>
          <p:spPr>
            <a:xfrm>
              <a:off x="0" y="6243697"/>
              <a:ext cx="12192000" cy="653979"/>
            </a:xfrm>
            <a:prstGeom prst="rect">
              <a:avLst/>
            </a:prstGeom>
            <a:gradFill>
              <a:gsLst>
                <a:gs pos="0">
                  <a:srgbClr val="F5F7FC"/>
                </a:gs>
                <a:gs pos="100000">
                  <a:srgbClr val="CFAECF"/>
                </a:gs>
              </a:gsLst>
              <a:lin ang="108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Times New Roman"/>
                <a:ea typeface="Times New Roman"/>
                <a:cs typeface="Times New Roman"/>
                <a:sym typeface="Times New Roman"/>
              </a:endParaRPr>
            </a:p>
          </p:txBody>
        </p:sp>
        <p:pic>
          <p:nvPicPr>
            <p:cNvPr id="23" name="Google Shape;23;p2"/>
            <p:cNvPicPr preferRelativeResize="0"/>
            <p:nvPr/>
          </p:nvPicPr>
          <p:blipFill rotWithShape="1">
            <a:blip r:embed="rId2">
              <a:alphaModFix/>
            </a:blip>
            <a:srcRect/>
            <a:stretch/>
          </p:blipFill>
          <p:spPr>
            <a:xfrm>
              <a:off x="1228326" y="6272178"/>
              <a:ext cx="2200675" cy="547540"/>
            </a:xfrm>
            <a:prstGeom prst="rect">
              <a:avLst/>
            </a:prstGeom>
            <a:noFill/>
            <a:ln>
              <a:noFill/>
            </a:ln>
          </p:spPr>
        </p:pic>
        <p:sp>
          <p:nvSpPr>
            <p:cNvPr id="24" name="Google Shape;24;p2"/>
            <p:cNvSpPr/>
            <p:nvPr/>
          </p:nvSpPr>
          <p:spPr>
            <a:xfrm>
              <a:off x="3640136" y="6470393"/>
              <a:ext cx="4693357" cy="230832"/>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900" b="0" i="1">
                  <a:solidFill>
                    <a:schemeClr val="accent1"/>
                  </a:solidFill>
                  <a:latin typeface="Arial"/>
                  <a:ea typeface="Arial"/>
                  <a:cs typeface="Arial"/>
                  <a:sym typeface="Arial"/>
                </a:rPr>
                <a:t>Where Materials Begin and Society Benefits</a:t>
              </a:r>
              <a:endParaRPr/>
            </a:p>
          </p:txBody>
        </p:sp>
        <p:pic>
          <p:nvPicPr>
            <p:cNvPr id="25" name="Google Shape;25;p2" descr="G:\Apodaca Work Current\NSF logo\NEW NSF Logo Design\Final\BitmapLogo_NOLayers_F.png"/>
            <p:cNvPicPr preferRelativeResize="0"/>
            <p:nvPr/>
          </p:nvPicPr>
          <p:blipFill rotWithShape="1">
            <a:blip r:embed="rId3">
              <a:alphaModFix/>
            </a:blip>
            <a:srcRect/>
            <a:stretch/>
          </p:blipFill>
          <p:spPr>
            <a:xfrm>
              <a:off x="380999" y="6257889"/>
              <a:ext cx="616493" cy="619937"/>
            </a:xfrm>
            <a:prstGeom prst="rect">
              <a:avLst/>
            </a:prstGeom>
            <a:noFill/>
            <a:ln>
              <a:noFill/>
            </a:ln>
          </p:spPr>
        </p:pic>
      </p:grpSp>
      <p:sp>
        <p:nvSpPr>
          <p:cNvPr id="26" name="Google Shape;26;p2"/>
          <p:cNvSpPr txBox="1"/>
          <p:nvPr/>
        </p:nvSpPr>
        <p:spPr>
          <a:xfrm>
            <a:off x="8763000" y="6356350"/>
            <a:ext cx="27432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None/>
            </a:pPr>
            <a:endParaRPr sz="2000" b="0" u="none">
              <a:solidFill>
                <a:schemeClr val="dk1"/>
              </a:solidFill>
              <a:latin typeface="Calibri"/>
              <a:ea typeface="Calibri"/>
              <a:cs typeface="Calibri"/>
              <a:sym typeface="Calibri"/>
            </a:endParaRPr>
          </a:p>
        </p:txBody>
      </p:sp>
      <p:sp>
        <p:nvSpPr>
          <p:cNvPr id="27" name="Google Shape;27;p2"/>
          <p:cNvSpPr/>
          <p:nvPr/>
        </p:nvSpPr>
        <p:spPr>
          <a:xfrm>
            <a:off x="0" y="262753"/>
            <a:ext cx="2765425" cy="416411"/>
          </a:xfrm>
          <a:prstGeom prst="rect">
            <a:avLst/>
          </a:prstGeom>
          <a:solidFill>
            <a:srgbClr val="FEE59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8" name="Google Shape;28;p2"/>
          <p:cNvSpPr/>
          <p:nvPr/>
        </p:nvSpPr>
        <p:spPr>
          <a:xfrm>
            <a:off x="2762250" y="261462"/>
            <a:ext cx="457269" cy="417701"/>
          </a:xfrm>
          <a:prstGeom prst="rtTriangle">
            <a:avLst/>
          </a:prstGeom>
          <a:solidFill>
            <a:srgbClr val="FEE59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grpSp>
        <p:nvGrpSpPr>
          <p:cNvPr id="29" name="Google Shape;29;p2"/>
          <p:cNvGrpSpPr/>
          <p:nvPr/>
        </p:nvGrpSpPr>
        <p:grpSpPr>
          <a:xfrm>
            <a:off x="4707584" y="807282"/>
            <a:ext cx="7484416" cy="444970"/>
            <a:chOff x="4707584" y="910048"/>
            <a:chExt cx="7484416" cy="444970"/>
          </a:xfrm>
        </p:grpSpPr>
        <p:sp>
          <p:nvSpPr>
            <p:cNvPr id="30" name="Google Shape;30;p2"/>
            <p:cNvSpPr/>
            <p:nvPr/>
          </p:nvSpPr>
          <p:spPr>
            <a:xfrm>
              <a:off x="5164853" y="910048"/>
              <a:ext cx="7027147" cy="444969"/>
            </a:xfrm>
            <a:prstGeom prst="rect">
              <a:avLst/>
            </a:prstGeom>
            <a:solidFill>
              <a:srgbClr val="FEE59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1" name="Google Shape;31;p2"/>
            <p:cNvSpPr/>
            <p:nvPr/>
          </p:nvSpPr>
          <p:spPr>
            <a:xfrm rot="10800000">
              <a:off x="4707584" y="910048"/>
              <a:ext cx="457269" cy="444970"/>
            </a:xfrm>
            <a:prstGeom prst="rtTriangle">
              <a:avLst/>
            </a:prstGeom>
            <a:solidFill>
              <a:srgbClr val="FEE59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32"/>
        <p:cNvGrpSpPr/>
        <p:nvPr/>
      </p:nvGrpSpPr>
      <p:grpSpPr>
        <a:xfrm>
          <a:off x="0" y="0"/>
          <a:ext cx="0" cy="0"/>
          <a:chOff x="0" y="0"/>
          <a:chExt cx="0" cy="0"/>
        </a:xfrm>
      </p:grpSpPr>
      <p:sp>
        <p:nvSpPr>
          <p:cNvPr id="33" name="Google Shape;33;p3"/>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3"/>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35" name="Google Shape;35;p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 name="Google Shape;36;p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7" name="Google Shape;37;p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2000">
                <a:solidFill>
                  <a:srgbClr val="888888"/>
                </a:solidFill>
                <a:latin typeface="Calibri"/>
                <a:ea typeface="Calibri"/>
                <a:cs typeface="Calibri"/>
                <a:sym typeface="Calibri"/>
              </a:defRPr>
            </a:lvl1pPr>
            <a:lvl2pPr marL="0" lvl="1" indent="0" algn="r">
              <a:spcBef>
                <a:spcPts val="0"/>
              </a:spcBef>
              <a:buNone/>
              <a:defRPr sz="2000">
                <a:solidFill>
                  <a:srgbClr val="888888"/>
                </a:solidFill>
                <a:latin typeface="Calibri"/>
                <a:ea typeface="Calibri"/>
                <a:cs typeface="Calibri"/>
                <a:sym typeface="Calibri"/>
              </a:defRPr>
            </a:lvl2pPr>
            <a:lvl3pPr marL="0" lvl="2" indent="0" algn="r">
              <a:spcBef>
                <a:spcPts val="0"/>
              </a:spcBef>
              <a:buNone/>
              <a:defRPr sz="2000">
                <a:solidFill>
                  <a:srgbClr val="888888"/>
                </a:solidFill>
                <a:latin typeface="Calibri"/>
                <a:ea typeface="Calibri"/>
                <a:cs typeface="Calibri"/>
                <a:sym typeface="Calibri"/>
              </a:defRPr>
            </a:lvl3pPr>
            <a:lvl4pPr marL="0" lvl="3" indent="0" algn="r">
              <a:spcBef>
                <a:spcPts val="0"/>
              </a:spcBef>
              <a:buNone/>
              <a:defRPr sz="2000">
                <a:solidFill>
                  <a:srgbClr val="888888"/>
                </a:solidFill>
                <a:latin typeface="Calibri"/>
                <a:ea typeface="Calibri"/>
                <a:cs typeface="Calibri"/>
                <a:sym typeface="Calibri"/>
              </a:defRPr>
            </a:lvl4pPr>
            <a:lvl5pPr marL="0" lvl="4" indent="0" algn="r">
              <a:spcBef>
                <a:spcPts val="0"/>
              </a:spcBef>
              <a:buNone/>
              <a:defRPr sz="2000">
                <a:solidFill>
                  <a:srgbClr val="888888"/>
                </a:solidFill>
                <a:latin typeface="Calibri"/>
                <a:ea typeface="Calibri"/>
                <a:cs typeface="Calibri"/>
                <a:sym typeface="Calibri"/>
              </a:defRPr>
            </a:lvl5pPr>
            <a:lvl6pPr marL="0" lvl="5" indent="0" algn="r">
              <a:spcBef>
                <a:spcPts val="0"/>
              </a:spcBef>
              <a:buNone/>
              <a:defRPr sz="2000">
                <a:solidFill>
                  <a:srgbClr val="888888"/>
                </a:solidFill>
                <a:latin typeface="Calibri"/>
                <a:ea typeface="Calibri"/>
                <a:cs typeface="Calibri"/>
                <a:sym typeface="Calibri"/>
              </a:defRPr>
            </a:lvl6pPr>
            <a:lvl7pPr marL="0" lvl="6" indent="0" algn="r">
              <a:spcBef>
                <a:spcPts val="0"/>
              </a:spcBef>
              <a:buNone/>
              <a:defRPr sz="2000">
                <a:solidFill>
                  <a:srgbClr val="888888"/>
                </a:solidFill>
                <a:latin typeface="Calibri"/>
                <a:ea typeface="Calibri"/>
                <a:cs typeface="Calibri"/>
                <a:sym typeface="Calibri"/>
              </a:defRPr>
            </a:lvl7pPr>
            <a:lvl8pPr marL="0" lvl="7" indent="0" algn="r">
              <a:spcBef>
                <a:spcPts val="0"/>
              </a:spcBef>
              <a:buNone/>
              <a:defRPr sz="2000">
                <a:solidFill>
                  <a:srgbClr val="888888"/>
                </a:solidFill>
                <a:latin typeface="Calibri"/>
                <a:ea typeface="Calibri"/>
                <a:cs typeface="Calibri"/>
                <a:sym typeface="Calibri"/>
              </a:defRPr>
            </a:lvl8pPr>
            <a:lvl9pPr marL="0" lvl="8" indent="0" algn="r">
              <a:spcBef>
                <a:spcPts val="0"/>
              </a:spcBef>
              <a:buNone/>
              <a:defRPr sz="20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38" name="Google Shape;38;p3"/>
          <p:cNvSpPr txBox="1"/>
          <p:nvPr/>
        </p:nvSpPr>
        <p:spPr>
          <a:xfrm>
            <a:off x="0" y="0"/>
            <a:ext cx="12192000"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9" name="Google Shape;39;p3"/>
          <p:cNvSpPr txBox="1"/>
          <p:nvPr/>
        </p:nvSpPr>
        <p:spPr>
          <a:xfrm>
            <a:off x="0" y="0"/>
            <a:ext cx="12192000"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40"/>
        <p:cNvGrpSpPr/>
        <p:nvPr/>
      </p:nvGrpSpPr>
      <p:grpSpPr>
        <a:xfrm>
          <a:off x="0" y="0"/>
          <a:ext cx="0" cy="0"/>
          <a:chOff x="0" y="0"/>
          <a:chExt cx="0" cy="0"/>
        </a:xfrm>
      </p:grpSpPr>
      <p:sp>
        <p:nvSpPr>
          <p:cNvPr id="41" name="Google Shape;41;p4"/>
          <p:cNvSpPr txBox="1"/>
          <p:nvPr/>
        </p:nvSpPr>
        <p:spPr>
          <a:xfrm>
            <a:off x="1" y="3483"/>
            <a:ext cx="12217051" cy="805955"/>
          </a:xfrm>
          <a:prstGeom prst="rect">
            <a:avLst/>
          </a:prstGeom>
          <a:gradFill>
            <a:gsLst>
              <a:gs pos="0">
                <a:srgbClr val="FFFFFF"/>
              </a:gs>
              <a:gs pos="35000">
                <a:srgbClr val="FFFFFF"/>
              </a:gs>
              <a:gs pos="100000">
                <a:srgbClr val="4472C3"/>
              </a:gs>
            </a:gsLst>
            <a:path path="circle">
              <a:fillToRect l="50000" t="50000" r="50000" b="50000"/>
            </a:path>
            <a:tileRect/>
          </a:grad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4400" b="1">
              <a:solidFill>
                <a:srgbClr val="0BC564"/>
              </a:solidFill>
              <a:latin typeface="Arial"/>
              <a:ea typeface="Arial"/>
              <a:cs typeface="Arial"/>
              <a:sym typeface="Arial"/>
            </a:endParaRPr>
          </a:p>
        </p:txBody>
      </p:sp>
      <p:sp>
        <p:nvSpPr>
          <p:cNvPr id="42" name="Google Shape;42;p4"/>
          <p:cNvSpPr txBox="1">
            <a:spLocks noGrp="1"/>
          </p:cNvSpPr>
          <p:nvPr>
            <p:ph type="body" idx="1"/>
          </p:nvPr>
        </p:nvSpPr>
        <p:spPr>
          <a:xfrm>
            <a:off x="505332" y="1334133"/>
            <a:ext cx="10962967" cy="4351338"/>
          </a:xfrm>
          <a:prstGeom prst="rect">
            <a:avLst/>
          </a:prstGeom>
          <a:noFill/>
          <a:ln>
            <a:noFill/>
          </a:ln>
        </p:spPr>
        <p:txBody>
          <a:bodyPr spcFirstLastPara="1" wrap="square" lIns="91425" tIns="45700" rIns="91425" bIns="45700" anchor="t" anchorCtr="0">
            <a:normAutofit/>
          </a:bodyPr>
          <a:lstStyle>
            <a:lvl1pPr marL="457200" lvl="0" indent="-381000" algn="l">
              <a:lnSpc>
                <a:spcPct val="90000"/>
              </a:lnSpc>
              <a:spcBef>
                <a:spcPts val="1000"/>
              </a:spcBef>
              <a:spcAft>
                <a:spcPts val="0"/>
              </a:spcAft>
              <a:buClr>
                <a:srgbClr val="BF9000"/>
              </a:buClr>
              <a:buSzPts val="2400"/>
              <a:buFont typeface="Noto Sans Symbols"/>
              <a:buChar char="⮚"/>
              <a:defRPr sz="2400"/>
            </a:lvl1pPr>
            <a:lvl2pPr marL="914400" lvl="1" indent="-340360" algn="l">
              <a:lnSpc>
                <a:spcPct val="90000"/>
              </a:lnSpc>
              <a:spcBef>
                <a:spcPts val="500"/>
              </a:spcBef>
              <a:spcAft>
                <a:spcPts val="0"/>
              </a:spcAft>
              <a:buClr>
                <a:srgbClr val="00B050"/>
              </a:buClr>
              <a:buSzPts val="1760"/>
              <a:buFont typeface="Noto Sans Symbols"/>
              <a:buChar char="❖"/>
              <a:defRPr sz="2000">
                <a:solidFill>
                  <a:srgbClr val="0070C0"/>
                </a:solidFill>
              </a:defRPr>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3" name="Google Shape;43;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5" name="Google Shape;45;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grpSp>
        <p:nvGrpSpPr>
          <p:cNvPr id="46" name="Google Shape;46;p4"/>
          <p:cNvGrpSpPr/>
          <p:nvPr/>
        </p:nvGrpSpPr>
        <p:grpSpPr>
          <a:xfrm>
            <a:off x="0" y="6243697"/>
            <a:ext cx="12192000" cy="653979"/>
            <a:chOff x="0" y="6243697"/>
            <a:chExt cx="12192000" cy="653979"/>
          </a:xfrm>
        </p:grpSpPr>
        <p:sp>
          <p:nvSpPr>
            <p:cNvPr id="47" name="Google Shape;47;p4"/>
            <p:cNvSpPr/>
            <p:nvPr/>
          </p:nvSpPr>
          <p:spPr>
            <a:xfrm>
              <a:off x="0" y="6243697"/>
              <a:ext cx="12192000" cy="653979"/>
            </a:xfrm>
            <a:prstGeom prst="rect">
              <a:avLst/>
            </a:prstGeom>
            <a:gradFill>
              <a:gsLst>
                <a:gs pos="0">
                  <a:srgbClr val="F5F7FC"/>
                </a:gs>
                <a:gs pos="100000">
                  <a:srgbClr val="CFAECF"/>
                </a:gs>
              </a:gsLst>
              <a:lin ang="108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Times New Roman"/>
                <a:ea typeface="Times New Roman"/>
                <a:cs typeface="Times New Roman"/>
                <a:sym typeface="Times New Roman"/>
              </a:endParaRPr>
            </a:p>
          </p:txBody>
        </p:sp>
        <p:pic>
          <p:nvPicPr>
            <p:cNvPr id="48" name="Google Shape;48;p4"/>
            <p:cNvPicPr preferRelativeResize="0"/>
            <p:nvPr/>
          </p:nvPicPr>
          <p:blipFill rotWithShape="1">
            <a:blip r:embed="rId2">
              <a:alphaModFix/>
            </a:blip>
            <a:srcRect/>
            <a:stretch/>
          </p:blipFill>
          <p:spPr>
            <a:xfrm>
              <a:off x="1228326" y="6272178"/>
              <a:ext cx="2200675" cy="547540"/>
            </a:xfrm>
            <a:prstGeom prst="rect">
              <a:avLst/>
            </a:prstGeom>
            <a:noFill/>
            <a:ln>
              <a:noFill/>
            </a:ln>
          </p:spPr>
        </p:pic>
        <p:sp>
          <p:nvSpPr>
            <p:cNvPr id="49" name="Google Shape;49;p4"/>
            <p:cNvSpPr/>
            <p:nvPr/>
          </p:nvSpPr>
          <p:spPr>
            <a:xfrm>
              <a:off x="3640136" y="6470393"/>
              <a:ext cx="4693357" cy="230832"/>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900" b="0" i="1">
                  <a:solidFill>
                    <a:schemeClr val="accent1"/>
                  </a:solidFill>
                  <a:latin typeface="Arial"/>
                  <a:ea typeface="Arial"/>
                  <a:cs typeface="Arial"/>
                  <a:sym typeface="Arial"/>
                </a:rPr>
                <a:t>Where Materials Begin and Society Benefits</a:t>
              </a:r>
              <a:endParaRPr/>
            </a:p>
          </p:txBody>
        </p:sp>
        <p:pic>
          <p:nvPicPr>
            <p:cNvPr id="50" name="Google Shape;50;p4" descr="G:\Apodaca Work Current\NSF logo\NEW NSF Logo Design\Final\BitmapLogo_NOLayers_F.png"/>
            <p:cNvPicPr preferRelativeResize="0"/>
            <p:nvPr/>
          </p:nvPicPr>
          <p:blipFill rotWithShape="1">
            <a:blip r:embed="rId3">
              <a:alphaModFix/>
            </a:blip>
            <a:srcRect/>
            <a:stretch/>
          </p:blipFill>
          <p:spPr>
            <a:xfrm>
              <a:off x="380999" y="6257889"/>
              <a:ext cx="616493" cy="619937"/>
            </a:xfrm>
            <a:prstGeom prst="rect">
              <a:avLst/>
            </a:prstGeom>
            <a:noFill/>
            <a:ln>
              <a:noFill/>
            </a:ln>
          </p:spPr>
        </p:pic>
      </p:grpSp>
      <p:sp>
        <p:nvSpPr>
          <p:cNvPr id="51" name="Google Shape;51;p4"/>
          <p:cNvSpPr txBox="1"/>
          <p:nvPr/>
        </p:nvSpPr>
        <p:spPr>
          <a:xfrm>
            <a:off x="8763000" y="6356350"/>
            <a:ext cx="27432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None/>
            </a:pPr>
            <a:endParaRPr sz="2000">
              <a:solidFill>
                <a:schemeClr val="dk1"/>
              </a:solidFill>
              <a:latin typeface="Calibri"/>
              <a:ea typeface="Calibri"/>
              <a:cs typeface="Calibri"/>
              <a:sym typeface="Calibri"/>
            </a:endParaRPr>
          </a:p>
        </p:txBody>
      </p:sp>
      <p:sp>
        <p:nvSpPr>
          <p:cNvPr id="52" name="Google Shape;52;p4"/>
          <p:cNvSpPr/>
          <p:nvPr/>
        </p:nvSpPr>
        <p:spPr>
          <a:xfrm>
            <a:off x="0" y="262753"/>
            <a:ext cx="2765425" cy="416411"/>
          </a:xfrm>
          <a:prstGeom prst="rect">
            <a:avLst/>
          </a:prstGeom>
          <a:solidFill>
            <a:srgbClr val="FEE59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53" name="Google Shape;53;p4"/>
          <p:cNvSpPr/>
          <p:nvPr/>
        </p:nvSpPr>
        <p:spPr>
          <a:xfrm>
            <a:off x="2762250" y="261462"/>
            <a:ext cx="457269" cy="417701"/>
          </a:xfrm>
          <a:prstGeom prst="rtTriangle">
            <a:avLst/>
          </a:prstGeom>
          <a:solidFill>
            <a:srgbClr val="FEE59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grpSp>
        <p:nvGrpSpPr>
          <p:cNvPr id="54" name="Google Shape;54;p4"/>
          <p:cNvGrpSpPr/>
          <p:nvPr/>
        </p:nvGrpSpPr>
        <p:grpSpPr>
          <a:xfrm>
            <a:off x="4707584" y="807282"/>
            <a:ext cx="7484416" cy="444970"/>
            <a:chOff x="4707584" y="910048"/>
            <a:chExt cx="7484416" cy="444970"/>
          </a:xfrm>
        </p:grpSpPr>
        <p:sp>
          <p:nvSpPr>
            <p:cNvPr id="55" name="Google Shape;55;p4"/>
            <p:cNvSpPr/>
            <p:nvPr/>
          </p:nvSpPr>
          <p:spPr>
            <a:xfrm>
              <a:off x="5164853" y="910048"/>
              <a:ext cx="7027147" cy="444969"/>
            </a:xfrm>
            <a:prstGeom prst="rect">
              <a:avLst/>
            </a:prstGeom>
            <a:solidFill>
              <a:srgbClr val="FEE59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56" name="Google Shape;56;p4"/>
            <p:cNvSpPr/>
            <p:nvPr/>
          </p:nvSpPr>
          <p:spPr>
            <a:xfrm rot="10800000">
              <a:off x="4707584" y="910048"/>
              <a:ext cx="457269" cy="444970"/>
            </a:xfrm>
            <a:prstGeom prst="rtTriangle">
              <a:avLst/>
            </a:prstGeom>
            <a:solidFill>
              <a:srgbClr val="FEE59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grpSp>
      <p:sp>
        <p:nvSpPr>
          <p:cNvPr id="57" name="Google Shape;57;p4"/>
          <p:cNvSpPr txBox="1"/>
          <p:nvPr/>
        </p:nvSpPr>
        <p:spPr>
          <a:xfrm>
            <a:off x="0" y="0"/>
            <a:ext cx="12192000"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1_Title and Content" type="obj">
  <p:cSld name="OBJECT">
    <p:spTree>
      <p:nvGrpSpPr>
        <p:cNvPr id="1" name="Shape 58"/>
        <p:cNvGrpSpPr/>
        <p:nvPr/>
      </p:nvGrpSpPr>
      <p:grpSpPr>
        <a:xfrm>
          <a:off x="0" y="0"/>
          <a:ext cx="0" cy="0"/>
          <a:chOff x="0" y="0"/>
          <a:chExt cx="0" cy="0"/>
        </a:xfrm>
      </p:grpSpPr>
      <p:sp>
        <p:nvSpPr>
          <p:cNvPr id="59" name="Google Shape;59;p5"/>
          <p:cNvSpPr txBox="1">
            <a:spLocks noGrp="1"/>
          </p:cNvSpPr>
          <p:nvPr>
            <p:ph type="title"/>
          </p:nvPr>
        </p:nvSpPr>
        <p:spPr>
          <a:xfrm>
            <a:off x="614515" y="152008"/>
            <a:ext cx="10962967" cy="566719"/>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rgbClr val="C00000"/>
              </a:buClr>
              <a:buSzPts val="2800"/>
              <a:buFont typeface="Arial"/>
              <a:buNone/>
              <a:defRPr sz="2800" b="0">
                <a:solidFill>
                  <a:srgbClr val="C00000"/>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5"/>
          <p:cNvSpPr txBox="1">
            <a:spLocks noGrp="1"/>
          </p:cNvSpPr>
          <p:nvPr>
            <p:ph type="body" idx="1"/>
          </p:nvPr>
        </p:nvSpPr>
        <p:spPr>
          <a:xfrm>
            <a:off x="614514" y="1211301"/>
            <a:ext cx="10962967" cy="4351338"/>
          </a:xfrm>
          <a:prstGeom prst="rect">
            <a:avLst/>
          </a:prstGeom>
          <a:noFill/>
          <a:ln>
            <a:noFill/>
          </a:ln>
        </p:spPr>
        <p:txBody>
          <a:bodyPr spcFirstLastPara="1" wrap="square" lIns="91425" tIns="45700" rIns="91425" bIns="45700" anchor="t" anchorCtr="0">
            <a:normAutofit/>
          </a:bodyPr>
          <a:lstStyle>
            <a:lvl1pPr marL="457200" lvl="0" indent="-381000" algn="l">
              <a:lnSpc>
                <a:spcPct val="90000"/>
              </a:lnSpc>
              <a:spcBef>
                <a:spcPts val="1000"/>
              </a:spcBef>
              <a:spcAft>
                <a:spcPts val="0"/>
              </a:spcAft>
              <a:buClr>
                <a:srgbClr val="BF9000"/>
              </a:buClr>
              <a:buSzPts val="2400"/>
              <a:buFont typeface="Noto Sans Symbols"/>
              <a:buChar char="⮚"/>
              <a:defRPr sz="2400"/>
            </a:lvl1pPr>
            <a:lvl2pPr marL="914400" lvl="1" indent="-340360" algn="l">
              <a:lnSpc>
                <a:spcPct val="90000"/>
              </a:lnSpc>
              <a:spcBef>
                <a:spcPts val="500"/>
              </a:spcBef>
              <a:spcAft>
                <a:spcPts val="0"/>
              </a:spcAft>
              <a:buClr>
                <a:srgbClr val="00B050"/>
              </a:buClr>
              <a:buSzPts val="1760"/>
              <a:buFont typeface="Noto Sans Symbols"/>
              <a:buChar char="❖"/>
              <a:defRPr sz="2000">
                <a:solidFill>
                  <a:srgbClr val="0070C0"/>
                </a:solidFill>
              </a:defRPr>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1" name="Google Shape;61;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 name="Google Shape;62;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grpSp>
        <p:nvGrpSpPr>
          <p:cNvPr id="64" name="Google Shape;64;p5"/>
          <p:cNvGrpSpPr/>
          <p:nvPr/>
        </p:nvGrpSpPr>
        <p:grpSpPr>
          <a:xfrm>
            <a:off x="0" y="6163799"/>
            <a:ext cx="12192000" cy="733878"/>
            <a:chOff x="0" y="6163799"/>
            <a:chExt cx="12192000" cy="733878"/>
          </a:xfrm>
        </p:grpSpPr>
        <p:sp>
          <p:nvSpPr>
            <p:cNvPr id="65" name="Google Shape;65;p5"/>
            <p:cNvSpPr/>
            <p:nvPr/>
          </p:nvSpPr>
          <p:spPr>
            <a:xfrm>
              <a:off x="0" y="6163799"/>
              <a:ext cx="12192000" cy="733878"/>
            </a:xfrm>
            <a:prstGeom prst="rect">
              <a:avLst/>
            </a:prstGeom>
            <a:gradFill>
              <a:gsLst>
                <a:gs pos="0">
                  <a:srgbClr val="F5F7FC"/>
                </a:gs>
                <a:gs pos="100000">
                  <a:srgbClr val="CFAECF"/>
                </a:gs>
              </a:gsLst>
              <a:lin ang="108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Times New Roman"/>
                <a:ea typeface="Times New Roman"/>
                <a:cs typeface="Times New Roman"/>
                <a:sym typeface="Times New Roman"/>
              </a:endParaRPr>
            </a:p>
          </p:txBody>
        </p:sp>
        <p:pic>
          <p:nvPicPr>
            <p:cNvPr id="66" name="Google Shape;66;p5"/>
            <p:cNvPicPr preferRelativeResize="0"/>
            <p:nvPr/>
          </p:nvPicPr>
          <p:blipFill rotWithShape="1">
            <a:blip r:embed="rId2">
              <a:alphaModFix/>
            </a:blip>
            <a:srcRect/>
            <a:stretch/>
          </p:blipFill>
          <p:spPr>
            <a:xfrm>
              <a:off x="1304694" y="6201502"/>
              <a:ext cx="2445810" cy="608531"/>
            </a:xfrm>
            <a:prstGeom prst="rect">
              <a:avLst/>
            </a:prstGeom>
            <a:noFill/>
            <a:ln>
              <a:noFill/>
            </a:ln>
          </p:spPr>
        </p:pic>
        <p:sp>
          <p:nvSpPr>
            <p:cNvPr id="67" name="Google Shape;67;p5"/>
            <p:cNvSpPr/>
            <p:nvPr/>
          </p:nvSpPr>
          <p:spPr>
            <a:xfrm>
              <a:off x="3921219" y="6374350"/>
              <a:ext cx="4693357" cy="369332"/>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1800" b="1">
                  <a:solidFill>
                    <a:schemeClr val="accent1"/>
                  </a:solidFill>
                  <a:latin typeface="Times New Roman"/>
                  <a:ea typeface="Times New Roman"/>
                  <a:cs typeface="Times New Roman"/>
                  <a:sym typeface="Times New Roman"/>
                </a:rPr>
                <a:t>Where Materials Begin &amp; Society Benefits</a:t>
              </a:r>
              <a:endParaRPr/>
            </a:p>
          </p:txBody>
        </p:sp>
        <p:pic>
          <p:nvPicPr>
            <p:cNvPr id="68" name="Google Shape;68;p5" descr="G:\Apodaca Work Current\NSF logo\NEW NSF Logo Design\Final\BitmapLogo_NOLayers_F.png"/>
            <p:cNvPicPr preferRelativeResize="0"/>
            <p:nvPr/>
          </p:nvPicPr>
          <p:blipFill rotWithShape="1">
            <a:blip r:embed="rId3">
              <a:alphaModFix/>
            </a:blip>
            <a:srcRect/>
            <a:stretch/>
          </p:blipFill>
          <p:spPr>
            <a:xfrm>
              <a:off x="350381" y="6201502"/>
              <a:ext cx="647112" cy="650727"/>
            </a:xfrm>
            <a:prstGeom prst="rect">
              <a:avLst/>
            </a:prstGeom>
            <a:noFill/>
            <a:ln>
              <a:noFill/>
            </a:ln>
          </p:spPr>
        </p:pic>
      </p:grpSp>
      <p:sp>
        <p:nvSpPr>
          <p:cNvPr id="69" name="Google Shape;69;p5"/>
          <p:cNvSpPr txBox="1"/>
          <p:nvPr/>
        </p:nvSpPr>
        <p:spPr>
          <a:xfrm>
            <a:off x="8763000" y="6356350"/>
            <a:ext cx="27432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None/>
            </a:pPr>
            <a:fld id="{00000000-1234-1234-1234-123412341234}" type="slidenum">
              <a:rPr lang="en-US" sz="2000">
                <a:solidFill>
                  <a:schemeClr val="dk1"/>
                </a:solidFill>
                <a:latin typeface="Calibri"/>
                <a:ea typeface="Calibri"/>
                <a:cs typeface="Calibri"/>
                <a:sym typeface="Calibri"/>
              </a:rPr>
              <a:t>‹#›</a:t>
            </a:fld>
            <a:endParaRPr sz="2000">
              <a:solidFill>
                <a:schemeClr val="dk1"/>
              </a:solidFill>
              <a:latin typeface="Calibri"/>
              <a:ea typeface="Calibri"/>
              <a:cs typeface="Calibri"/>
              <a:sym typeface="Calibri"/>
            </a:endParaRPr>
          </a:p>
        </p:txBody>
      </p:sp>
      <p:sp>
        <p:nvSpPr>
          <p:cNvPr id="70" name="Google Shape;70;p5"/>
          <p:cNvSpPr txBox="1"/>
          <p:nvPr/>
        </p:nvSpPr>
        <p:spPr>
          <a:xfrm>
            <a:off x="25052" y="-3562"/>
            <a:ext cx="12192000" cy="131031"/>
          </a:xfrm>
          <a:prstGeom prst="rect">
            <a:avLst/>
          </a:prstGeom>
          <a:gradFill>
            <a:gsLst>
              <a:gs pos="0">
                <a:schemeClr val="accent6"/>
              </a:gs>
              <a:gs pos="35000">
                <a:srgbClr val="FFFFFF"/>
              </a:gs>
              <a:gs pos="100000">
                <a:srgbClr val="4472C3"/>
              </a:gs>
            </a:gsLst>
            <a:path path="circle">
              <a:fillToRect l="50000" t="50000" r="50000" b="50000"/>
            </a:path>
            <a:tileRect/>
          </a:grad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400">
              <a:solidFill>
                <a:schemeClr val="dk1"/>
              </a:solidFill>
              <a:latin typeface="Calibri"/>
              <a:ea typeface="Calibri"/>
              <a:cs typeface="Calibri"/>
              <a:sym typeface="Calibri"/>
            </a:endParaRPr>
          </a:p>
        </p:txBody>
      </p:sp>
      <p:sp>
        <p:nvSpPr>
          <p:cNvPr id="71" name="Google Shape;71;p5"/>
          <p:cNvSpPr txBox="1"/>
          <p:nvPr/>
        </p:nvSpPr>
        <p:spPr>
          <a:xfrm>
            <a:off x="0" y="0"/>
            <a:ext cx="12192000"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2"/>
        <p:cNvGrpSpPr/>
        <p:nvPr/>
      </p:nvGrpSpPr>
      <p:grpSpPr>
        <a:xfrm>
          <a:off x="0" y="0"/>
          <a:ext cx="0" cy="0"/>
          <a:chOff x="0" y="0"/>
          <a:chExt cx="0" cy="0"/>
        </a:xfrm>
      </p:grpSpPr>
      <p:sp>
        <p:nvSpPr>
          <p:cNvPr id="73" name="Google Shape;73;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76" name="Google Shape;76;p6"/>
          <p:cNvSpPr txBox="1"/>
          <p:nvPr/>
        </p:nvSpPr>
        <p:spPr>
          <a:xfrm>
            <a:off x="0" y="0"/>
            <a:ext cx="12192000"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Google Shape;82;p7"/>
          <p:cNvSpPr txBox="1"/>
          <p:nvPr/>
        </p:nvSpPr>
        <p:spPr>
          <a:xfrm>
            <a:off x="2966970" y="157062"/>
            <a:ext cx="9282180" cy="566700"/>
          </a:xfrm>
          <a:prstGeom prst="rect">
            <a:avLst/>
          </a:prstGeom>
          <a:noFill/>
          <a:ln>
            <a:noFill/>
          </a:ln>
        </p:spPr>
        <p:txBody>
          <a:bodyPr spcFirstLastPara="1" wrap="square" lIns="91425" tIns="45700" rIns="91425" bIns="45700" anchor="ctr" anchorCtr="0">
            <a:normAutofit/>
          </a:bodyPr>
          <a:lstStyle/>
          <a:p>
            <a:pPr marL="0" marR="0" lvl="0" indent="0" algn="ctr" rtl="0">
              <a:lnSpc>
                <a:spcPct val="90000"/>
              </a:lnSpc>
              <a:spcBef>
                <a:spcPts val="0"/>
              </a:spcBef>
              <a:spcAft>
                <a:spcPts val="0"/>
              </a:spcAft>
              <a:buClr>
                <a:srgbClr val="C00000"/>
              </a:buClr>
              <a:buSzPts val="2000"/>
              <a:buFont typeface="Arial"/>
              <a:buNone/>
            </a:pPr>
            <a:r>
              <a:rPr lang="en-US" sz="2000" b="1" dirty="0"/>
              <a:t>Machine learning interpretable models of biomaterials from chemistry</a:t>
            </a:r>
            <a:endParaRPr sz="2000" b="1" dirty="0">
              <a:solidFill>
                <a:schemeClr val="dk1"/>
              </a:solidFill>
              <a:latin typeface="Arial"/>
              <a:ea typeface="Arial"/>
              <a:cs typeface="Arial"/>
              <a:sym typeface="Arial"/>
            </a:endParaRPr>
          </a:p>
        </p:txBody>
      </p:sp>
      <p:sp>
        <p:nvSpPr>
          <p:cNvPr id="84" name="Google Shape;84;p7"/>
          <p:cNvSpPr txBox="1"/>
          <p:nvPr/>
        </p:nvSpPr>
        <p:spPr>
          <a:xfrm>
            <a:off x="5622122" y="845156"/>
            <a:ext cx="6467100" cy="33851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600" b="1" dirty="0">
                <a:solidFill>
                  <a:schemeClr val="dk1"/>
                </a:solidFill>
              </a:rPr>
              <a:t>Vitelli and </a:t>
            </a:r>
            <a:r>
              <a:rPr lang="en-US" sz="1600" b="1" dirty="0" err="1">
                <a:solidFill>
                  <a:schemeClr val="dk1"/>
                </a:solidFill>
              </a:rPr>
              <a:t>Gardel</a:t>
            </a:r>
            <a:r>
              <a:rPr lang="en-US" sz="1600" b="1" dirty="0">
                <a:solidFill>
                  <a:schemeClr val="dk1"/>
                </a:solidFill>
              </a:rPr>
              <a:t> groups</a:t>
            </a:r>
            <a:endParaRPr dirty="0"/>
          </a:p>
        </p:txBody>
      </p:sp>
      <p:pic>
        <p:nvPicPr>
          <p:cNvPr id="86" name="Google Shape;86;p7"/>
          <p:cNvPicPr preferRelativeResize="0"/>
          <p:nvPr/>
        </p:nvPicPr>
        <p:blipFill rotWithShape="1">
          <a:blip r:embed="rId3">
            <a:alphaModFix/>
          </a:blip>
          <a:srcRect/>
          <a:stretch/>
        </p:blipFill>
        <p:spPr>
          <a:xfrm rot="5400000">
            <a:off x="10742006" y="5453388"/>
            <a:ext cx="811215" cy="2088783"/>
          </a:xfrm>
          <a:prstGeom prst="rect">
            <a:avLst/>
          </a:prstGeom>
          <a:noFill/>
          <a:ln>
            <a:noFill/>
          </a:ln>
        </p:spPr>
      </p:pic>
      <p:sp>
        <p:nvSpPr>
          <p:cNvPr id="87" name="Google Shape;87;p7" descr="  "/>
          <p:cNvSpPr txBox="1"/>
          <p:nvPr/>
        </p:nvSpPr>
        <p:spPr>
          <a:xfrm>
            <a:off x="0" y="6537960"/>
            <a:ext cx="242400" cy="3540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850">
                <a:solidFill>
                  <a:srgbClr val="000000"/>
                </a:solidFill>
                <a:latin typeface="Helvetica Neue"/>
                <a:ea typeface="Helvetica Neue"/>
                <a:cs typeface="Helvetica Neue"/>
                <a:sym typeface="Helvetica Neue"/>
              </a:rPr>
              <a:t>  </a:t>
            </a:r>
            <a:endParaRPr/>
          </a:p>
        </p:txBody>
      </p:sp>
      <p:sp>
        <p:nvSpPr>
          <p:cNvPr id="88" name="Google Shape;88;p7"/>
          <p:cNvSpPr txBox="1"/>
          <p:nvPr/>
        </p:nvSpPr>
        <p:spPr>
          <a:xfrm>
            <a:off x="5994400" y="0"/>
            <a:ext cx="184800" cy="3693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 name="TextBox 1">
            <a:extLst>
              <a:ext uri="{FF2B5EF4-FFF2-40B4-BE49-F238E27FC236}">
                <a16:creationId xmlns:a16="http://schemas.microsoft.com/office/drawing/2014/main" id="{BCE586B1-7C8E-24E4-9193-32711263FB90}"/>
              </a:ext>
            </a:extLst>
          </p:cNvPr>
          <p:cNvSpPr txBox="1"/>
          <p:nvPr/>
        </p:nvSpPr>
        <p:spPr>
          <a:xfrm>
            <a:off x="0" y="214621"/>
            <a:ext cx="2787924" cy="523220"/>
          </a:xfrm>
          <a:prstGeom prst="rect">
            <a:avLst/>
          </a:prstGeom>
          <a:noFill/>
        </p:spPr>
        <p:txBody>
          <a:bodyPr wrap="square" rtlCol="0">
            <a:spAutoFit/>
          </a:bodyPr>
          <a:lstStyle/>
          <a:p>
            <a:r>
              <a:rPr lang="en-US" sz="1400" b="1" dirty="0">
                <a:latin typeface="Arial" panose="020B0604020202020204" pitchFamily="34" charset="0"/>
                <a:cs typeface="Arial" panose="020B0604020202020204" pitchFamily="34" charset="0"/>
              </a:rPr>
              <a:t>University of Chicago MRSEC </a:t>
            </a:r>
          </a:p>
          <a:p>
            <a:r>
              <a:rPr lang="en-US" sz="1400" b="1" dirty="0">
                <a:latin typeface="Arial" panose="020B0604020202020204" pitchFamily="34" charset="0"/>
                <a:cs typeface="Arial" panose="020B0604020202020204" pitchFamily="34" charset="0"/>
              </a:rPr>
              <a:t>DMR-</a:t>
            </a:r>
            <a:r>
              <a:rPr lang="en-US" sz="1400" b="1" dirty="0">
                <a:effectLst/>
                <a:latin typeface="Arial" panose="020B0604020202020204" pitchFamily="34" charset="0"/>
                <a:ea typeface="MS Mincho" panose="02020609040205080304" pitchFamily="49" charset="-128"/>
                <a:cs typeface="Arial" panose="020B0604020202020204" pitchFamily="34" charset="0"/>
              </a:rPr>
              <a:t>2011854</a:t>
            </a:r>
            <a:endParaRPr lang="en-US" sz="1400" b="1" dirty="0">
              <a:latin typeface="Arial" panose="020B0604020202020204" pitchFamily="34" charset="0"/>
              <a:cs typeface="Arial" panose="020B0604020202020204" pitchFamily="34" charset="0"/>
            </a:endParaRPr>
          </a:p>
        </p:txBody>
      </p:sp>
      <p:sp>
        <p:nvSpPr>
          <p:cNvPr id="4" name="Text Box 28">
            <a:extLst>
              <a:ext uri="{FF2B5EF4-FFF2-40B4-BE49-F238E27FC236}">
                <a16:creationId xmlns:a16="http://schemas.microsoft.com/office/drawing/2014/main" id="{B330A5D3-D31F-3A29-5F87-D3D3465D7621}"/>
              </a:ext>
            </a:extLst>
          </p:cNvPr>
          <p:cNvSpPr txBox="1">
            <a:spLocks noChangeArrowheads="1"/>
          </p:cNvSpPr>
          <p:nvPr/>
        </p:nvSpPr>
        <p:spPr bwMode="auto">
          <a:xfrm>
            <a:off x="0" y="1041845"/>
            <a:ext cx="5102352"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a:r>
              <a:rPr lang="en-US" dirty="0">
                <a:solidFill>
                  <a:schemeClr val="dk1"/>
                </a:solidFill>
                <a:latin typeface="Arial" panose="020B0604020202020204" pitchFamily="34" charset="0"/>
                <a:ea typeface="Calibri"/>
                <a:cs typeface="Arial" panose="020B0604020202020204" pitchFamily="34" charset="0"/>
                <a:sym typeface="Calibri"/>
              </a:rPr>
              <a:t>Cellular form and function emerge from complex mechanochemical systems within the cytoplasm. However, no systematic strategy exists to infer large-scale material properties of a cell from its molecular components. To tackle this issue, </a:t>
            </a:r>
            <a:r>
              <a:rPr lang="en-US" b="1" dirty="0" err="1">
                <a:solidFill>
                  <a:schemeClr val="dk1"/>
                </a:solidFill>
                <a:latin typeface="Arial" panose="020B0604020202020204" pitchFamily="34" charset="0"/>
                <a:ea typeface="Calibri"/>
                <a:cs typeface="Arial" panose="020B0604020202020204" pitchFamily="34" charset="0"/>
                <a:sym typeface="Calibri"/>
              </a:rPr>
              <a:t>Gardel</a:t>
            </a:r>
            <a:r>
              <a:rPr lang="en-US" dirty="0">
                <a:solidFill>
                  <a:schemeClr val="dk1"/>
                </a:solidFill>
                <a:latin typeface="Arial" panose="020B0604020202020204" pitchFamily="34" charset="0"/>
                <a:ea typeface="Calibri"/>
                <a:cs typeface="Arial" panose="020B0604020202020204" pitchFamily="34" charset="0"/>
                <a:sym typeface="Calibri"/>
              </a:rPr>
              <a:t> and </a:t>
            </a:r>
            <a:r>
              <a:rPr lang="en-US" b="1" dirty="0">
                <a:solidFill>
                  <a:schemeClr val="dk1"/>
                </a:solidFill>
                <a:latin typeface="Arial" panose="020B0604020202020204" pitchFamily="34" charset="0"/>
                <a:ea typeface="Calibri"/>
                <a:cs typeface="Arial" panose="020B0604020202020204" pitchFamily="34" charset="0"/>
                <a:sym typeface="Calibri"/>
              </a:rPr>
              <a:t>Vitelli</a:t>
            </a:r>
            <a:r>
              <a:rPr lang="en-US" dirty="0">
                <a:solidFill>
                  <a:schemeClr val="dk1"/>
                </a:solidFill>
                <a:latin typeface="Arial" panose="020B0604020202020204" pitchFamily="34" charset="0"/>
                <a:ea typeface="Calibri"/>
                <a:cs typeface="Arial" panose="020B0604020202020204" pitchFamily="34" charset="0"/>
                <a:sym typeface="Calibri"/>
              </a:rPr>
              <a:t> developed new deep-learning methods to infer mathematical models for the mechanics of cells directly from measures of the cells’ chemical contents. Surprisingly, neural networks revealed that a single protein was enough to reconstruct the cellular force distribution. To use this insight to construct models which could yield insight into the cell’s mechanics, we combined neural networks with physics to machine-learn models which are interpretable by construction (see Figure). </a:t>
            </a:r>
          </a:p>
          <a:p>
            <a:pPr algn="just"/>
            <a:endParaRPr lang="en-US" dirty="0">
              <a:solidFill>
                <a:schemeClr val="dk1"/>
              </a:solidFill>
              <a:latin typeface="Arial" panose="020B0604020202020204" pitchFamily="34" charset="0"/>
              <a:ea typeface="Calibri"/>
              <a:cs typeface="Arial" panose="020B0604020202020204" pitchFamily="34" charset="0"/>
              <a:sym typeface="Calibri"/>
            </a:endParaRPr>
          </a:p>
          <a:p>
            <a:pPr algn="just"/>
            <a:r>
              <a:rPr lang="en-US" dirty="0">
                <a:solidFill>
                  <a:schemeClr val="dk1"/>
                </a:solidFill>
                <a:latin typeface="Arial" panose="020B0604020202020204" pitchFamily="34" charset="0"/>
                <a:ea typeface="Calibri"/>
                <a:cs typeface="Arial" panose="020B0604020202020204" pitchFamily="34" charset="0"/>
                <a:sym typeface="Calibri"/>
              </a:rPr>
              <a:t>This work demonstrates how machine learning can be used to infer how biological materials achieve targeted material properties from distributed enzymatic activity. Our application of these methods to living cells is a stringent test of the approach in a situation where we have very little </a:t>
            </a:r>
            <a:r>
              <a:rPr lang="en-US" i="1" dirty="0">
                <a:solidFill>
                  <a:schemeClr val="dk1"/>
                </a:solidFill>
                <a:latin typeface="Arial" panose="020B0604020202020204" pitchFamily="34" charset="0"/>
                <a:ea typeface="Calibri"/>
                <a:cs typeface="Arial" panose="020B0604020202020204" pitchFamily="34" charset="0"/>
                <a:sym typeface="Calibri"/>
              </a:rPr>
              <a:t>a priori</a:t>
            </a:r>
            <a:r>
              <a:rPr lang="en-US" dirty="0">
                <a:solidFill>
                  <a:schemeClr val="dk1"/>
                </a:solidFill>
                <a:latin typeface="Arial" panose="020B0604020202020204" pitchFamily="34" charset="0"/>
                <a:ea typeface="Calibri"/>
                <a:cs typeface="Arial" panose="020B0604020202020204" pitchFamily="34" charset="0"/>
                <a:sym typeface="Calibri"/>
              </a:rPr>
              <a:t> knowledge about the material, but the pipeline itself is generic.</a:t>
            </a:r>
          </a:p>
          <a:p>
            <a:pPr marL="0" marR="0" lvl="0" indent="0" algn="l" rtl="0">
              <a:lnSpc>
                <a:spcPct val="100000"/>
              </a:lnSpc>
              <a:spcBef>
                <a:spcPts val="0"/>
              </a:spcBef>
              <a:spcAft>
                <a:spcPts val="0"/>
              </a:spcAft>
              <a:buClr>
                <a:schemeClr val="dk1"/>
              </a:buClr>
              <a:buSzPts val="1200"/>
              <a:buFont typeface="Calibri"/>
              <a:buNone/>
            </a:pPr>
            <a:endParaRPr lang="en-US" b="1" dirty="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1200"/>
              <a:buFont typeface="Calibri"/>
              <a:buNone/>
            </a:pPr>
            <a:r>
              <a:rPr lang="en-US" dirty="0"/>
              <a:t>M.S. Schmitt, J. </a:t>
            </a:r>
            <a:r>
              <a:rPr lang="en-US" dirty="0" err="1"/>
              <a:t>Colen</a:t>
            </a:r>
            <a:r>
              <a:rPr lang="en-US" dirty="0"/>
              <a:t>, …, M.L. </a:t>
            </a:r>
            <a:r>
              <a:rPr lang="en-US" dirty="0" err="1"/>
              <a:t>Gardel</a:t>
            </a:r>
            <a:r>
              <a:rPr lang="en-US" dirty="0"/>
              <a:t>, P.W. Oakes, V. Vitelli (2024) Machine learning interpretable models of cell mechanics from protein images, </a:t>
            </a:r>
            <a:r>
              <a:rPr lang="en-US" i="1" dirty="0"/>
              <a:t>Cell</a:t>
            </a:r>
            <a:r>
              <a:rPr lang="en-US" dirty="0"/>
              <a:t> 187: 481-494</a:t>
            </a:r>
          </a:p>
        </p:txBody>
      </p:sp>
      <p:pic>
        <p:nvPicPr>
          <p:cNvPr id="6" name="Picture 5" descr="Diagrams of machine-learning models and experimental results, showing that a single protein could reconstruct the cellular force distribution.">
            <a:extLst>
              <a:ext uri="{FF2B5EF4-FFF2-40B4-BE49-F238E27FC236}">
                <a16:creationId xmlns:a16="http://schemas.microsoft.com/office/drawing/2014/main" id="{6255D23C-5E5A-2EBE-1D43-EBFD3E6E2F71}"/>
              </a:ext>
            </a:extLst>
          </p:cNvPr>
          <p:cNvPicPr>
            <a:picLocks noChangeAspect="1"/>
          </p:cNvPicPr>
          <p:nvPr/>
        </p:nvPicPr>
        <p:blipFill>
          <a:blip r:embed="rId4"/>
          <a:stretch>
            <a:fillRect/>
          </a:stretch>
        </p:blipFill>
        <p:spPr>
          <a:xfrm>
            <a:off x="5528801" y="1872290"/>
            <a:ext cx="6560421" cy="3113420"/>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194</TotalTime>
  <Words>355</Words>
  <Application>Microsoft Office PowerPoint</Application>
  <PresentationFormat>Widescreen</PresentationFormat>
  <Paragraphs>19</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ekoprucki</dc:creator>
  <cp:lastModifiedBy>Elizabeth Koprucki</cp:lastModifiedBy>
  <cp:revision>26</cp:revision>
  <dcterms:modified xsi:type="dcterms:W3CDTF">2024-05-10T19:31:19Z</dcterms:modified>
</cp:coreProperties>
</file>