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9"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71" autoAdjust="0"/>
    <p:restoredTop sz="94799"/>
  </p:normalViewPr>
  <p:slideViewPr>
    <p:cSldViewPr snapToGrid="0" snapToObjects="1">
      <p:cViewPr varScale="1">
        <p:scale>
          <a:sx n="97" d="100"/>
          <a:sy n="97" d="100"/>
        </p:scale>
        <p:origin x="1016"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5/10/19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5/10/19</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Oriental Institute Mobile </a:t>
            </a:r>
            <a:r>
              <a:rPr lang="en-US" sz="1800" b="1">
                <a:solidFill>
                  <a:schemeClr val="tx1"/>
                </a:solidFill>
              </a:rPr>
              <a:t>Museum Project</a:t>
            </a:r>
            <a:endParaRPr lang="en-US" sz="1800" b="1" dirty="0">
              <a:solidFill>
                <a:schemeClr val="tx1"/>
              </a:solidFill>
            </a:endParaRPr>
          </a:p>
        </p:txBody>
      </p:sp>
      <p:sp>
        <p:nvSpPr>
          <p:cNvPr id="7" name="Rectangle 6"/>
          <p:cNvSpPr/>
          <p:nvPr/>
        </p:nvSpPr>
        <p:spPr>
          <a:xfrm>
            <a:off x="4371035" y="1106993"/>
            <a:ext cx="4692577" cy="276999"/>
          </a:xfrm>
          <a:prstGeom prst="rect">
            <a:avLst/>
          </a:prstGeom>
        </p:spPr>
        <p:txBody>
          <a:bodyPr wrap="square" anchor="ctr">
            <a:spAutoFit/>
          </a:bodyPr>
          <a:lstStyle/>
          <a:p>
            <a:r>
              <a:rPr lang="en-US" sz="1200" b="1" dirty="0">
                <a:solidFill>
                  <a:schemeClr val="bg1"/>
                </a:solidFill>
              </a:rPr>
              <a:t>University of Chicago:  Education, Diversity &amp; Outreach</a:t>
            </a: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a:solidFill>
                  <a:schemeClr val="bg1"/>
                </a:solidFill>
              </a:rPr>
              <a:t>DMR-MRSEC 1420709</a:t>
            </a:r>
          </a:p>
        </p:txBody>
      </p:sp>
      <p:sp>
        <p:nvSpPr>
          <p:cNvPr id="12" name="Rectangle 11"/>
          <p:cNvSpPr/>
          <p:nvPr/>
        </p:nvSpPr>
        <p:spPr>
          <a:xfrm>
            <a:off x="152400" y="745755"/>
            <a:ext cx="933039" cy="276999"/>
          </a:xfrm>
          <a:prstGeom prst="rect">
            <a:avLst/>
          </a:prstGeom>
        </p:spPr>
        <p:txBody>
          <a:bodyPr wrap="square" anchor="ctr">
            <a:spAutoFit/>
          </a:bodyPr>
          <a:lstStyle/>
          <a:p>
            <a:r>
              <a:rPr lang="en-US" sz="1200" b="1" dirty="0">
                <a:solidFill>
                  <a:srgbClr val="002060"/>
                </a:solidFill>
              </a:rPr>
              <a:t>2019</a:t>
            </a:r>
          </a:p>
        </p:txBody>
      </p:sp>
      <p:sp>
        <p:nvSpPr>
          <p:cNvPr id="13" name="Text Box 4"/>
          <p:cNvSpPr txBox="1">
            <a:spLocks noChangeArrowheads="1"/>
          </p:cNvSpPr>
          <p:nvPr/>
        </p:nvSpPr>
        <p:spPr bwMode="auto">
          <a:xfrm>
            <a:off x="312938" y="1245492"/>
            <a:ext cx="379068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endParaRPr lang="en-US" sz="1400" dirty="0"/>
          </a:p>
          <a:p>
            <a:pPr algn="just" eaLnBrk="1" hangingPunct="1"/>
            <a:endParaRPr lang="en-US" sz="1000" dirty="0"/>
          </a:p>
          <a:p>
            <a:pPr algn="just" eaLnBrk="1" hangingPunct="1"/>
            <a:endParaRPr lang="en-US" sz="1600" dirty="0"/>
          </a:p>
          <a:p>
            <a:pPr eaLnBrk="1" hangingPunct="1"/>
            <a:endParaRPr lang="en-US" sz="1600" b="1" dirty="0"/>
          </a:p>
        </p:txBody>
      </p:sp>
      <p:grpSp>
        <p:nvGrpSpPr>
          <p:cNvPr id="28" name="Group 27">
            <a:extLst>
              <a:ext uri="{FF2B5EF4-FFF2-40B4-BE49-F238E27FC236}">
                <a16:creationId xmlns:a16="http://schemas.microsoft.com/office/drawing/2014/main" id="{37C2FF69-7A70-A047-B2E2-A947E5E1A25E}"/>
              </a:ext>
            </a:extLst>
          </p:cNvPr>
          <p:cNvGrpSpPr/>
          <p:nvPr/>
        </p:nvGrpSpPr>
        <p:grpSpPr>
          <a:xfrm>
            <a:off x="4371034" y="1576585"/>
            <a:ext cx="4572001" cy="4371035"/>
            <a:chOff x="4371034" y="1576585"/>
            <a:chExt cx="4572001" cy="4371035"/>
          </a:xfrm>
        </p:grpSpPr>
        <p:pic>
          <p:nvPicPr>
            <p:cNvPr id="5" name="Picture 4" descr="3D printed artifacts. Vases, ewers, and containers">
              <a:extLst>
                <a:ext uri="{FF2B5EF4-FFF2-40B4-BE49-F238E27FC236}">
                  <a16:creationId xmlns:a16="http://schemas.microsoft.com/office/drawing/2014/main" id="{1B15DD13-450D-2346-ABA5-D521C89F6527}"/>
                </a:ext>
              </a:extLst>
            </p:cNvPr>
            <p:cNvPicPr>
              <a:picLocks noChangeAspect="1"/>
            </p:cNvPicPr>
            <p:nvPr/>
          </p:nvPicPr>
          <p:blipFill>
            <a:blip r:embed="rId2"/>
            <a:stretch>
              <a:fillRect/>
            </a:stretch>
          </p:blipFill>
          <p:spPr>
            <a:xfrm>
              <a:off x="4371035" y="1576585"/>
              <a:ext cx="4572000" cy="2169205"/>
            </a:xfrm>
            <a:prstGeom prst="rect">
              <a:avLst/>
            </a:prstGeom>
          </p:spPr>
        </p:pic>
        <p:pic>
          <p:nvPicPr>
            <p:cNvPr id="15" name="Picture 14" descr="3D printed artifacts. Statue heads.">
              <a:extLst>
                <a:ext uri="{FF2B5EF4-FFF2-40B4-BE49-F238E27FC236}">
                  <a16:creationId xmlns:a16="http://schemas.microsoft.com/office/drawing/2014/main" id="{8009F9E7-1938-B946-9D6C-2D49F50F0D65}"/>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371034" y="3601828"/>
              <a:ext cx="1600200" cy="2345792"/>
            </a:xfrm>
            <a:prstGeom prst="rect">
              <a:avLst/>
            </a:prstGeom>
          </p:spPr>
        </p:pic>
        <p:pic>
          <p:nvPicPr>
            <p:cNvPr id="20" name="Picture 19" descr="3D printed artifact">
              <a:extLst>
                <a:ext uri="{FF2B5EF4-FFF2-40B4-BE49-F238E27FC236}">
                  <a16:creationId xmlns:a16="http://schemas.microsoft.com/office/drawing/2014/main" id="{A042EA8F-9675-9A4E-A020-EBDAED14C42C}"/>
                </a:ext>
              </a:extLst>
            </p:cNvPr>
            <p:cNvPicPr>
              <a:picLocks noChangeAspect="1"/>
            </p:cNvPicPr>
            <p:nvPr/>
          </p:nvPicPr>
          <p:blipFill>
            <a:blip r:embed="rId4"/>
            <a:stretch>
              <a:fillRect/>
            </a:stretch>
          </p:blipFill>
          <p:spPr>
            <a:xfrm>
              <a:off x="5971235" y="3601827"/>
              <a:ext cx="1371600" cy="2345792"/>
            </a:xfrm>
            <a:prstGeom prst="rect">
              <a:avLst/>
            </a:prstGeom>
          </p:spPr>
        </p:pic>
        <p:pic>
          <p:nvPicPr>
            <p:cNvPr id="26" name="Picture 25" descr="A 3D printer lab">
              <a:extLst>
                <a:ext uri="{FF2B5EF4-FFF2-40B4-BE49-F238E27FC236}">
                  <a16:creationId xmlns:a16="http://schemas.microsoft.com/office/drawing/2014/main" id="{738F56C8-121B-8D45-9D4D-6CC4F52480A8}"/>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7342835" y="3601827"/>
              <a:ext cx="1600200" cy="2345792"/>
            </a:xfrm>
            <a:prstGeom prst="rect">
              <a:avLst/>
            </a:prstGeom>
          </p:spPr>
        </p:pic>
      </p:grpSp>
      <p:sp>
        <p:nvSpPr>
          <p:cNvPr id="33" name="Text Box 4">
            <a:extLst>
              <a:ext uri="{FF2B5EF4-FFF2-40B4-BE49-F238E27FC236}">
                <a16:creationId xmlns:a16="http://schemas.microsoft.com/office/drawing/2014/main" id="{AD11FDDD-A6DA-534A-A2A2-254132E28E09}"/>
              </a:ext>
            </a:extLst>
          </p:cNvPr>
          <p:cNvSpPr txBox="1">
            <a:spLocks noChangeArrowheads="1"/>
          </p:cNvSpPr>
          <p:nvPr/>
        </p:nvSpPr>
        <p:spPr bwMode="auto">
          <a:xfrm>
            <a:off x="312937" y="5120065"/>
            <a:ext cx="3529363"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Figure: Selection of 3D printed artifacts clockwise from top: flasks &amp; pottery; 3D printer lab; ivory plaque; Buddha heads </a:t>
            </a:r>
          </a:p>
          <a:p>
            <a:pPr eaLnBrk="1" hangingPunct="1"/>
            <a:endParaRPr lang="en-US" sz="1600" b="1" dirty="0"/>
          </a:p>
        </p:txBody>
      </p:sp>
      <p:sp>
        <p:nvSpPr>
          <p:cNvPr id="34" name="Text Box 4">
            <a:extLst>
              <a:ext uri="{FF2B5EF4-FFF2-40B4-BE49-F238E27FC236}">
                <a16:creationId xmlns:a16="http://schemas.microsoft.com/office/drawing/2014/main" id="{10BC974F-BEEF-124C-B6A7-C710D9D4F710}"/>
              </a:ext>
            </a:extLst>
          </p:cNvPr>
          <p:cNvSpPr txBox="1">
            <a:spLocks noChangeArrowheads="1"/>
          </p:cNvSpPr>
          <p:nvPr/>
        </p:nvSpPr>
        <p:spPr bwMode="auto">
          <a:xfrm>
            <a:off x="312937" y="1416533"/>
            <a:ext cx="3529363"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We pursued new outreach directions with campus museums including the Smart Museum of Art and the Oriental Institute. In partnership with the Oriental Institute and the National Museum of Afghanistan, we used our 3D printer labs to develop educational kits of 3D printed artifacts of culturally significant museum artifacts for the Mobile Museum Outreach Project. These kits will be used to raise awareness of cultural preservation and modern conservation technologies, such as 3D printing, at twenty-four schools, five Lincoln Learning Centers, and two orphanages in Afghanistan.</a:t>
            </a:r>
          </a:p>
          <a:p>
            <a:pPr eaLnBrk="1" hangingPunct="1"/>
            <a:endParaRPr lang="en-US" sz="1600" b="1" dirty="0"/>
          </a:p>
        </p:txBody>
      </p:sp>
    </p:spTree>
    <p:extLst>
      <p:ext uri="{BB962C8B-B14F-4D97-AF65-F5344CB8AC3E}">
        <p14:creationId xmlns:p14="http://schemas.microsoft.com/office/powerpoint/2010/main" val="7384675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12272</TotalTime>
  <Words>135</Words>
  <Application>Microsoft Macintosh PowerPoint</Application>
  <PresentationFormat>On-screen Show (4:3)</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News Gothic MT</vt:lpstr>
      <vt:lpstr>Wingdings 2</vt:lpstr>
      <vt:lpstr>Breeze</vt:lpstr>
      <vt:lpstr>Oriental Institute Mobile Museum Project</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Eileen Sheu</cp:lastModifiedBy>
  <cp:revision>43</cp:revision>
  <cp:lastPrinted>2016-08-01T15:14:13Z</cp:lastPrinted>
  <dcterms:created xsi:type="dcterms:W3CDTF">2016-07-19T18:16:54Z</dcterms:created>
  <dcterms:modified xsi:type="dcterms:W3CDTF">2019-05-10T18:56:50Z</dcterms:modified>
  <cp:category/>
</cp:coreProperties>
</file>