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72817"/>
  </p:normalViewPr>
  <p:slideViewPr>
    <p:cSldViewPr snapToGrid="0" snapToObjects="1">
      <p:cViewPr varScale="1">
        <p:scale>
          <a:sx n="66" d="100"/>
          <a:sy n="66" d="100"/>
        </p:scale>
        <p:origin x="250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22ED965-C65E-6D46-8790-E9A30021B082}" type="datetimeFigureOut">
              <a:rPr lang="en-US" smtClean="0"/>
              <a:t>5/14/2021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E57D098-FEE1-7B45-981B-1E4A1BEA01C6}" type="slidenum">
              <a:rPr lang="en-US" smtClean="0"/>
              <a:t>‹#›</a:t>
            </a:fld>
            <a:endParaRPr lang="en-US"/>
          </a:p>
        </p:txBody>
      </p:sp>
    </p:spTree>
    <p:extLst>
      <p:ext uri="{BB962C8B-B14F-4D97-AF65-F5344CB8AC3E}">
        <p14:creationId xmlns:p14="http://schemas.microsoft.com/office/powerpoint/2010/main" val="375194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p>
        </p:txBody>
      </p:sp>
      <p:sp>
        <p:nvSpPr>
          <p:cNvPr id="4" name="Slide Number Placeholder 3"/>
          <p:cNvSpPr>
            <a:spLocks noGrp="1"/>
          </p:cNvSpPr>
          <p:nvPr>
            <p:ph type="sldNum" sz="quarter" idx="5"/>
          </p:nvPr>
        </p:nvSpPr>
        <p:spPr/>
        <p:txBody>
          <a:bodyPr/>
          <a:lstStyle/>
          <a:p>
            <a:fld id="{2E57D098-FEE1-7B45-981B-1E4A1BEA01C6}" type="slidenum">
              <a:rPr lang="en-US" smtClean="0"/>
              <a:t>1</a:t>
            </a:fld>
            <a:endParaRPr lang="en-US"/>
          </a:p>
        </p:txBody>
      </p:sp>
    </p:spTree>
    <p:extLst>
      <p:ext uri="{BB962C8B-B14F-4D97-AF65-F5344CB8AC3E}">
        <p14:creationId xmlns:p14="http://schemas.microsoft.com/office/powerpoint/2010/main" val="332819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A338141-FEB5-43BD-A1F8-2CE5E92659EF}"/>
              </a:ext>
            </a:extLst>
          </p:cNvPr>
          <p:cNvPicPr>
            <a:picLocks noChangeAspect="1"/>
          </p:cNvPicPr>
          <p:nvPr/>
        </p:nvPicPr>
        <p:blipFill rotWithShape="1">
          <a:blip r:embed="rId3"/>
          <a:srcRect l="32559" t="11584" r="35691"/>
          <a:stretch/>
        </p:blipFill>
        <p:spPr>
          <a:xfrm>
            <a:off x="687996" y="1136754"/>
            <a:ext cx="2882518" cy="2948522"/>
          </a:xfrm>
          <a:prstGeom prst="rect">
            <a:avLst/>
          </a:prstGeom>
        </p:spPr>
      </p:pic>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Univ. of Chicago MRSEC:  IRG 2</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DMR-MRSEC 2011854</a:t>
            </a:r>
          </a:p>
        </p:txBody>
      </p:sp>
      <p:sp>
        <p:nvSpPr>
          <p:cNvPr id="12" name="Rectangle 11"/>
          <p:cNvSpPr/>
          <p:nvPr/>
        </p:nvSpPr>
        <p:spPr>
          <a:xfrm>
            <a:off x="152400" y="787874"/>
            <a:ext cx="1149927" cy="276999"/>
          </a:xfrm>
          <a:prstGeom prst="rect">
            <a:avLst/>
          </a:prstGeom>
        </p:spPr>
        <p:txBody>
          <a:bodyPr wrap="square" anchor="ctr">
            <a:spAutoFit/>
          </a:bodyPr>
          <a:lstStyle/>
          <a:p>
            <a:r>
              <a:rPr lang="en-US" sz="1200" b="1" dirty="0">
                <a:solidFill>
                  <a:srgbClr val="002060"/>
                </a:solidFill>
              </a:rPr>
              <a:t>2020</a:t>
            </a:r>
          </a:p>
        </p:txBody>
      </p:sp>
      <p:sp>
        <p:nvSpPr>
          <p:cNvPr id="14" name="Title 1">
            <a:extLst>
              <a:ext uri="{FF2B5EF4-FFF2-40B4-BE49-F238E27FC236}">
                <a16:creationId xmlns:a16="http://schemas.microsoft.com/office/drawing/2014/main" id="{929480C1-4933-A54B-AF2C-896A77967C26}"/>
              </a:ext>
            </a:extLst>
          </p:cNvPr>
          <p:cNvSpPr txBox="1">
            <a:spLocks/>
          </p:cNvSpPr>
          <p:nvPr/>
        </p:nvSpPr>
        <p:spPr>
          <a:xfrm>
            <a:off x="3356087" y="83483"/>
            <a:ext cx="5797964"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lang="en-US" sz="1800" dirty="0">
                <a:solidFill>
                  <a:schemeClr val="tx1"/>
                </a:solidFill>
              </a:rPr>
              <a:t>Sculpting and Predicting Flows in Active </a:t>
            </a:r>
            <a:r>
              <a:rPr lang="en-US" sz="1800" dirty="0" err="1">
                <a:solidFill>
                  <a:schemeClr val="tx1"/>
                </a:solidFill>
              </a:rPr>
              <a:t>Nematics</a:t>
            </a:r>
            <a:endParaRPr lang="en-US" sz="1800" dirty="0">
              <a:solidFill>
                <a:schemeClr val="tx1"/>
              </a:solidFill>
            </a:endParaRPr>
          </a:p>
        </p:txBody>
      </p:sp>
      <p:sp>
        <p:nvSpPr>
          <p:cNvPr id="10" name="TextBox 9">
            <a:extLst>
              <a:ext uri="{FF2B5EF4-FFF2-40B4-BE49-F238E27FC236}">
                <a16:creationId xmlns:a16="http://schemas.microsoft.com/office/drawing/2014/main" id="{3C79A850-A2A3-5540-BE78-BAAE66A5AA37}"/>
              </a:ext>
            </a:extLst>
          </p:cNvPr>
          <p:cNvSpPr txBox="1"/>
          <p:nvPr/>
        </p:nvSpPr>
        <p:spPr>
          <a:xfrm>
            <a:off x="296598" y="4407977"/>
            <a:ext cx="8172488" cy="1384995"/>
          </a:xfrm>
          <a:prstGeom prst="rect">
            <a:avLst/>
          </a:prstGeom>
          <a:noFill/>
        </p:spPr>
        <p:txBody>
          <a:bodyPr wrap="square" rtlCol="0">
            <a:spAutoFit/>
          </a:bodyPr>
          <a:lstStyle/>
          <a:p>
            <a:r>
              <a:rPr lang="en-US" sz="1200" dirty="0"/>
              <a:t>(left) </a:t>
            </a:r>
            <a:r>
              <a:rPr lang="en-US" sz="1200" u="sng" dirty="0"/>
              <a:t>Gardel</a:t>
            </a:r>
            <a:r>
              <a:rPr lang="en-US" sz="1200" dirty="0"/>
              <a:t> realized an active liquid crystal where the active stresses could be modulated spatiotemporally through selective illumination with blue light. In the image, the region of high activity is enclosed within the red rectangle.  (right)  </a:t>
            </a:r>
            <a:r>
              <a:rPr lang="en-US" sz="1200" u="sng" dirty="0"/>
              <a:t>de Pablo</a:t>
            </a:r>
            <a:r>
              <a:rPr lang="en-US" sz="1200" dirty="0"/>
              <a:t>, </a:t>
            </a:r>
            <a:r>
              <a:rPr lang="en-US" sz="1200" u="sng" dirty="0"/>
              <a:t>Dinner</a:t>
            </a:r>
            <a:r>
              <a:rPr lang="en-US" sz="1200" dirty="0"/>
              <a:t> and </a:t>
            </a:r>
            <a:r>
              <a:rPr lang="en-US" sz="1200" u="sng" dirty="0"/>
              <a:t>Vitelli</a:t>
            </a:r>
            <a:r>
              <a:rPr lang="en-US" sz="1200" dirty="0"/>
              <a:t> have constructed both hydrodynamic simulations and machine learning algorithms that faithfully predict the dynamics of liquid crystal with structured activity.  (right, bottom) The structured activity is used to guide the motion of defects (indicated by yellow arrowhead)  and boundaries of low and high activity (indicated by red shading).  Defects are constrained to regions of high activity. </a:t>
            </a:r>
          </a:p>
        </p:txBody>
      </p:sp>
      <p:sp>
        <p:nvSpPr>
          <p:cNvPr id="15" name="TextBox 14">
            <a:extLst>
              <a:ext uri="{FF2B5EF4-FFF2-40B4-BE49-F238E27FC236}">
                <a16:creationId xmlns:a16="http://schemas.microsoft.com/office/drawing/2014/main" id="{91B345AD-94C0-0249-97F4-044A436F63CD}"/>
              </a:ext>
            </a:extLst>
          </p:cNvPr>
          <p:cNvSpPr txBox="1"/>
          <p:nvPr/>
        </p:nvSpPr>
        <p:spPr>
          <a:xfrm>
            <a:off x="552004" y="5867954"/>
            <a:ext cx="8039992" cy="584775"/>
          </a:xfrm>
          <a:prstGeom prst="rect">
            <a:avLst/>
          </a:prstGeom>
          <a:noFill/>
        </p:spPr>
        <p:txBody>
          <a:bodyPr wrap="square" rtlCol="0">
            <a:spAutoFit/>
          </a:bodyPr>
          <a:lstStyle/>
          <a:p>
            <a:r>
              <a:rPr lang="en-US" sz="1400" dirty="0"/>
              <a:t>Zhang, R </a:t>
            </a:r>
            <a:r>
              <a:rPr lang="en-US" sz="1400" i="1" dirty="0"/>
              <a:t>et. al. </a:t>
            </a:r>
            <a:r>
              <a:rPr lang="en-US" sz="1400" b="1" dirty="0"/>
              <a:t>Nature Materials </a:t>
            </a:r>
            <a:r>
              <a:rPr lang="en-US" sz="1400" dirty="0"/>
              <a:t>(2021); </a:t>
            </a:r>
            <a:r>
              <a:rPr lang="en-US" sz="1400" dirty="0" err="1"/>
              <a:t>Colen</a:t>
            </a:r>
            <a:r>
              <a:rPr lang="en-US" sz="1400" dirty="0"/>
              <a:t> J </a:t>
            </a:r>
            <a:r>
              <a:rPr lang="en-US" sz="1400" i="1" dirty="0"/>
              <a:t>et. al. </a:t>
            </a:r>
            <a:r>
              <a:rPr lang="en-US" sz="1400" dirty="0"/>
              <a:t>Proc. Nat. Acad. Sci, U.S.A. (2021)</a:t>
            </a:r>
          </a:p>
          <a:p>
            <a:endParaRPr lang="en-US" dirty="0"/>
          </a:p>
        </p:txBody>
      </p:sp>
      <p:pic>
        <p:nvPicPr>
          <p:cNvPr id="2" name="Picture 1">
            <a:extLst>
              <a:ext uri="{FF2B5EF4-FFF2-40B4-BE49-F238E27FC236}">
                <a16:creationId xmlns:a16="http://schemas.microsoft.com/office/drawing/2014/main" id="{F8455FBD-A07E-43C7-940C-CBFC90E33AFD}"/>
              </a:ext>
            </a:extLst>
          </p:cNvPr>
          <p:cNvPicPr>
            <a:picLocks noChangeAspect="1"/>
          </p:cNvPicPr>
          <p:nvPr/>
        </p:nvPicPr>
        <p:blipFill rotWithShape="1">
          <a:blip r:embed="rId3"/>
          <a:srcRect l="64802" t="20104"/>
          <a:stretch/>
        </p:blipFill>
        <p:spPr>
          <a:xfrm>
            <a:off x="4963995" y="1526693"/>
            <a:ext cx="1825311" cy="1521876"/>
          </a:xfrm>
          <a:prstGeom prst="rect">
            <a:avLst/>
          </a:prstGeom>
        </p:spPr>
      </p:pic>
      <p:pic>
        <p:nvPicPr>
          <p:cNvPr id="3" name="Picture 2">
            <a:extLst>
              <a:ext uri="{FF2B5EF4-FFF2-40B4-BE49-F238E27FC236}">
                <a16:creationId xmlns:a16="http://schemas.microsoft.com/office/drawing/2014/main" id="{CADB6F94-E536-4BEF-A375-171AD5260069}"/>
              </a:ext>
            </a:extLst>
          </p:cNvPr>
          <p:cNvPicPr>
            <a:picLocks noChangeAspect="1"/>
          </p:cNvPicPr>
          <p:nvPr/>
        </p:nvPicPr>
        <p:blipFill>
          <a:blip r:embed="rId4"/>
          <a:stretch>
            <a:fillRect/>
          </a:stretch>
        </p:blipFill>
        <p:spPr>
          <a:xfrm>
            <a:off x="3804516" y="3166670"/>
            <a:ext cx="4901106" cy="961776"/>
          </a:xfrm>
          <a:prstGeom prst="rect">
            <a:avLst/>
          </a:prstGeom>
        </p:spPr>
      </p:pic>
      <p:sp>
        <p:nvSpPr>
          <p:cNvPr id="4" name="Rectangle 3">
            <a:extLst>
              <a:ext uri="{FF2B5EF4-FFF2-40B4-BE49-F238E27FC236}">
                <a16:creationId xmlns:a16="http://schemas.microsoft.com/office/drawing/2014/main" id="{9E333FA0-F4F4-484C-A170-B27C2FEBADF1}"/>
              </a:ext>
            </a:extLst>
          </p:cNvPr>
          <p:cNvSpPr/>
          <p:nvPr/>
        </p:nvSpPr>
        <p:spPr>
          <a:xfrm>
            <a:off x="1656273" y="2500287"/>
            <a:ext cx="420915" cy="47227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9A494DC-D2E3-4910-AA4D-1027C77104E7}"/>
              </a:ext>
            </a:extLst>
          </p:cNvPr>
          <p:cNvCxnSpPr>
            <a:cxnSpLocks/>
          </p:cNvCxnSpPr>
          <p:nvPr/>
        </p:nvCxnSpPr>
        <p:spPr>
          <a:xfrm>
            <a:off x="2077188" y="2500287"/>
            <a:ext cx="1727328" cy="666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B8FC2E-8E60-43BC-A1CF-1BD0458D55B9}"/>
              </a:ext>
            </a:extLst>
          </p:cNvPr>
          <p:cNvCxnSpPr>
            <a:cxnSpLocks/>
          </p:cNvCxnSpPr>
          <p:nvPr/>
        </p:nvCxnSpPr>
        <p:spPr>
          <a:xfrm>
            <a:off x="2035618" y="3036269"/>
            <a:ext cx="1768898" cy="109217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13765</TotalTime>
  <Words>169</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News Gothic MT</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Margaret L. Gardel</cp:lastModifiedBy>
  <cp:revision>95</cp:revision>
  <cp:lastPrinted>2016-08-01T15:14:13Z</cp:lastPrinted>
  <dcterms:created xsi:type="dcterms:W3CDTF">2016-07-19T18:16:54Z</dcterms:created>
  <dcterms:modified xsi:type="dcterms:W3CDTF">2021-05-14T16:02:02Z</dcterms:modified>
  <cp:category/>
</cp:coreProperties>
</file>