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7" autoAdjust="0"/>
    <p:restoredTop sz="96208"/>
  </p:normalViewPr>
  <p:slideViewPr>
    <p:cSldViewPr snapToGrid="0" snapToObjects="1">
      <p:cViewPr>
        <p:scale>
          <a:sx n="134" d="100"/>
          <a:sy n="134" d="100"/>
        </p:scale>
        <p:origin x="872" y="-4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5/13/20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121" y="79903"/>
            <a:ext cx="5397913" cy="803867"/>
          </a:xfrm>
        </p:spPr>
        <p:txBody>
          <a:bodyPr anchor="ctr"/>
          <a:lstStyle/>
          <a:p>
            <a:r>
              <a:rPr lang="en-US" sz="2000" dirty="0">
                <a:solidFill>
                  <a:schemeClr val="tx1"/>
                </a:solidFill>
                <a:latin typeface="Arial" panose="020B0604020202020204" pitchFamily="34" charset="0"/>
                <a:cs typeface="Arial" panose="020B0604020202020204" pitchFamily="34" charset="0"/>
              </a:rPr>
              <a:t>Wafer-scale synthesis of monolayer two-dimensional porphyrin polymers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Univ. of Chicago MRSEC Superseed1: </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DMR-MRSEC 1420709</a:t>
            </a:r>
          </a:p>
        </p:txBody>
      </p:sp>
      <p:sp>
        <p:nvSpPr>
          <p:cNvPr id="12" name="Rectangle 11"/>
          <p:cNvSpPr/>
          <p:nvPr/>
        </p:nvSpPr>
        <p:spPr>
          <a:xfrm>
            <a:off x="152400" y="787874"/>
            <a:ext cx="1013791" cy="276999"/>
          </a:xfrm>
          <a:prstGeom prst="rect">
            <a:avLst/>
          </a:prstGeom>
        </p:spPr>
        <p:txBody>
          <a:bodyPr wrap="square" anchor="ctr">
            <a:spAutoFit/>
          </a:bodyPr>
          <a:lstStyle/>
          <a:p>
            <a:r>
              <a:rPr lang="en-US" sz="1200" b="1" dirty="0">
                <a:solidFill>
                  <a:srgbClr val="002060"/>
                </a:solidFill>
              </a:rPr>
              <a:t>2020</a:t>
            </a:r>
          </a:p>
        </p:txBody>
      </p:sp>
      <p:sp>
        <p:nvSpPr>
          <p:cNvPr id="14" name="Text Box 14"/>
          <p:cNvSpPr txBox="1">
            <a:spLocks noChangeArrowheads="1"/>
          </p:cNvSpPr>
          <p:nvPr/>
        </p:nvSpPr>
        <p:spPr bwMode="auto">
          <a:xfrm>
            <a:off x="4105355" y="1622480"/>
            <a:ext cx="495825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600" dirty="0"/>
              <a:t>At the University of Chicago MRSEC, </a:t>
            </a:r>
            <a:r>
              <a:rPr lang="en-US" sz="1600" u="sng" dirty="0"/>
              <a:t>Park</a:t>
            </a:r>
            <a:r>
              <a:rPr lang="en-US" sz="1600" dirty="0"/>
              <a:t> and </a:t>
            </a:r>
            <a:r>
              <a:rPr lang="en-US" sz="1600" u="sng" dirty="0" err="1"/>
              <a:t>Sibener</a:t>
            </a:r>
            <a:r>
              <a:rPr lang="en-US" sz="1600" dirty="0"/>
              <a:t> developed a synthesis of two-dimensional (2D) polymers with wafer-scale homogeneity, one monolayer thick, using a general and scalable growth method called laminar assembly polymerization. The lattice structures and optical properties of these freestanding crystalline films are directly controlled by altering the molecular monomers and polymerization chemistries. Because these 2D polymers are fully compatible with existing large-scale patterning and integration methods, a new powerful approach for interface engineering between dissimilar 2D building blocks has been identified. To demonstrate this, we successfully produced arrays of hybrid heterostructures and superlattices built layer by layer using 2D polymers and 2D atomic crystals based on MoS</a:t>
            </a:r>
            <a:r>
              <a:rPr lang="en-US" sz="1600" baseline="-25000" dirty="0"/>
              <a:t>2</a:t>
            </a:r>
            <a:r>
              <a:rPr lang="en-US" sz="1600" dirty="0"/>
              <a:t>. </a:t>
            </a:r>
            <a:endParaRPr lang="en-US" sz="1600" i="1" dirty="0"/>
          </a:p>
        </p:txBody>
      </p:sp>
      <p:pic>
        <p:nvPicPr>
          <p:cNvPr id="9" name="Picture 8" descr="representations of  2-dimensional polymer films  based on porphyrin building blocks and the supperlattice it forms with MoS2">
            <a:extLst>
              <a:ext uri="{FF2B5EF4-FFF2-40B4-BE49-F238E27FC236}">
                <a16:creationId xmlns:a16="http://schemas.microsoft.com/office/drawing/2014/main" id="{62ADB2AD-B5CA-7548-9E4E-286DC047E86E}"/>
              </a:ext>
            </a:extLst>
          </p:cNvPr>
          <p:cNvPicPr/>
          <p:nvPr/>
        </p:nvPicPr>
        <p:blipFill rotWithShape="1">
          <a:blip r:embed="rId2">
            <a:extLst>
              <a:ext uri="{28A0092B-C50C-407E-A947-70E740481C1C}">
                <a14:useLocalDpi xmlns:a14="http://schemas.microsoft.com/office/drawing/2010/main" val="0"/>
              </a:ext>
            </a:extLst>
          </a:blip>
          <a:srcRect l="4937"/>
          <a:stretch/>
        </p:blipFill>
        <p:spPr bwMode="auto">
          <a:xfrm>
            <a:off x="400052" y="1245492"/>
            <a:ext cx="3526971" cy="3979651"/>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41C06DF-ACF1-CC47-B057-0CCE93BEF77D}"/>
              </a:ext>
            </a:extLst>
          </p:cNvPr>
          <p:cNvSpPr txBox="1"/>
          <p:nvPr/>
        </p:nvSpPr>
        <p:spPr>
          <a:xfrm>
            <a:off x="119743" y="5298620"/>
            <a:ext cx="4070683" cy="861774"/>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Figure 1. (top) Crystal structure of representative 2DPs based on porphyrin building blocks and an optical image of 2” monolayer 2DP film. (middle) An artist’s rendering of the 2DP synthesis (bottom) Cross-sectional ADF STEM image of a vertical superlattice made with MoS</a:t>
            </a:r>
            <a:r>
              <a:rPr lang="en-US" sz="1000" baseline="-25000" dirty="0">
                <a:latin typeface="Arial" panose="020B0604020202020204" pitchFamily="34" charset="0"/>
                <a:cs typeface="Arial" panose="020B0604020202020204" pitchFamily="34" charset="0"/>
              </a:rPr>
              <a:t>2</a:t>
            </a:r>
            <a:r>
              <a:rPr lang="en-US" sz="1000" dirty="0">
                <a:latin typeface="Arial" panose="020B0604020202020204" pitchFamily="34" charset="0"/>
                <a:cs typeface="Arial" panose="020B0604020202020204" pitchFamily="34" charset="0"/>
              </a:rPr>
              <a:t> (bright lines) and 2DP (dark lines).</a:t>
            </a:r>
          </a:p>
        </p:txBody>
      </p:sp>
      <p:sp>
        <p:nvSpPr>
          <p:cNvPr id="4" name="TextBox 3">
            <a:extLst>
              <a:ext uri="{FF2B5EF4-FFF2-40B4-BE49-F238E27FC236}">
                <a16:creationId xmlns:a16="http://schemas.microsoft.com/office/drawing/2014/main" id="{D974C2D7-73C8-FE46-835A-B7CA61BDEDDB}"/>
              </a:ext>
            </a:extLst>
          </p:cNvPr>
          <p:cNvSpPr txBox="1"/>
          <p:nvPr/>
        </p:nvSpPr>
        <p:spPr>
          <a:xfrm>
            <a:off x="4105355" y="5933789"/>
            <a:ext cx="4958257"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Zhong</a:t>
            </a:r>
            <a:r>
              <a:rPr lang="en-US" sz="1100" i="1" dirty="0">
                <a:latin typeface="Arial" panose="020B0604020202020204" pitchFamily="34" charset="0"/>
                <a:cs typeface="Arial" panose="020B0604020202020204" pitchFamily="34" charset="0"/>
              </a:rPr>
              <a:t> et al., “</a:t>
            </a:r>
            <a:r>
              <a:rPr lang="en-US" sz="1100" dirty="0">
                <a:latin typeface="Arial" panose="020B0604020202020204" pitchFamily="34" charset="0"/>
                <a:cs typeface="Arial" panose="020B0604020202020204" pitchFamily="34" charset="0"/>
              </a:rPr>
              <a:t>Wafer-scale synthesis of monolayer two-dimensional porphyrin polymers for hybrid superlattices,” </a:t>
            </a:r>
            <a:r>
              <a:rPr lang="en-US" sz="1100" i="1" dirty="0">
                <a:latin typeface="Arial" panose="020B0604020202020204" pitchFamily="34" charset="0"/>
                <a:cs typeface="Arial" panose="020B0604020202020204" pitchFamily="34" charset="0"/>
              </a:rPr>
              <a:t>Science , </a:t>
            </a:r>
            <a:r>
              <a:rPr lang="en-US" sz="1100" dirty="0">
                <a:latin typeface="Arial" panose="020B0604020202020204" pitchFamily="34" charset="0"/>
                <a:cs typeface="Arial" panose="020B0604020202020204" pitchFamily="34" charset="0"/>
              </a:rPr>
              <a:t>366, 6471, 1379-1384 (2019). </a:t>
            </a:r>
            <a:r>
              <a:rPr lang="en-US" sz="1100" dirty="0" err="1">
                <a:latin typeface="Arial" panose="020B0604020202020204" pitchFamily="34" charset="0"/>
                <a:cs typeface="Arial" panose="020B0604020202020204" pitchFamily="34" charset="0"/>
              </a:rPr>
              <a:t>doi</a:t>
            </a:r>
            <a:r>
              <a:rPr lang="en-US" sz="1100" dirty="0">
                <a:latin typeface="Arial" panose="020B0604020202020204" pitchFamily="34" charset="0"/>
                <a:cs typeface="Arial" panose="020B0604020202020204" pitchFamily="34" charset="0"/>
              </a:rPr>
              <a:t>: 10.1126/science.aax9385</a:t>
            </a:r>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13190</TotalTime>
  <Words>232</Words>
  <Application>Microsoft Macintosh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Wafer-scale synthesis of monolayer two-dimensional porphyrin polymers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Eileen Sheu</cp:lastModifiedBy>
  <cp:revision>55</cp:revision>
  <cp:lastPrinted>2016-08-01T15:14:13Z</cp:lastPrinted>
  <dcterms:created xsi:type="dcterms:W3CDTF">2016-07-19T18:16:54Z</dcterms:created>
  <dcterms:modified xsi:type="dcterms:W3CDTF">2020-05-13T13:12:40Z</dcterms:modified>
  <cp:category/>
</cp:coreProperties>
</file>