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3" r:id="rId2"/>
    <p:sldId id="268"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70610" autoAdjust="0"/>
  </p:normalViewPr>
  <p:slideViewPr>
    <p:cSldViewPr snapToGrid="0" snapToObjects="1">
      <p:cViewPr varScale="1">
        <p:scale>
          <a:sx n="80" d="100"/>
          <a:sy n="80" d="100"/>
        </p:scale>
        <p:origin x="2824" y="184"/>
      </p:cViewPr>
      <p:guideLst>
        <p:guide orient="horz" pos="2160"/>
        <p:guide pos="2880"/>
      </p:guideLst>
    </p:cSldViewPr>
  </p:slideViewPr>
  <p:notesTextViewPr>
    <p:cViewPr>
      <p:scale>
        <a:sx n="100" d="100"/>
        <a:sy n="100" d="100"/>
      </p:scale>
      <p:origin x="0" y="-20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2B95112-14FB-D740-9427-A1CBDD7702EC}" type="datetimeFigureOut">
              <a:rPr lang="en-US" smtClean="0"/>
              <a:t>5/7/18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80C3E8-AA73-D749-958B-CD17F7A3FB5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Colorado MRSEC 1420736 IRG-1 </a:t>
            </a:r>
            <a:r>
              <a:rPr lang="en-US" sz="1200" b="1" i="1" kern="1200" dirty="0" err="1">
                <a:solidFill>
                  <a:schemeClr val="tx1"/>
                </a:solidFill>
                <a:effectLst/>
                <a:latin typeface="+mn-lt"/>
                <a:ea typeface="+mn-ea"/>
                <a:cs typeface="+mn-cs"/>
              </a:rPr>
              <a:t>Bedrov</a:t>
            </a:r>
            <a:r>
              <a:rPr lang="en-US" sz="1200" b="1" i="1" kern="1200" baseline="0" dirty="0">
                <a:solidFill>
                  <a:schemeClr val="tx1"/>
                </a:solidFill>
                <a:effectLst/>
                <a:latin typeface="+mn-lt"/>
                <a:ea typeface="+mn-ea"/>
                <a:cs typeface="+mn-cs"/>
              </a:rPr>
              <a:t> Molecular Dimers</a:t>
            </a:r>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IRG-1</a:t>
            </a:r>
          </a:p>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a:t>
            </a:r>
            <a:r>
              <a:rPr lang="en-US" sz="1200" kern="1200" cap="all" dirty="0">
                <a:solidFill>
                  <a:schemeClr val="tx1"/>
                </a:solidFill>
                <a:effectLst/>
                <a:latin typeface="+mn-lt"/>
                <a:ea typeface="+mn-ea"/>
                <a:cs typeface="+mn-cs"/>
              </a:rPr>
              <a:t>“Double-Helical Tiled Chain Structure of the Twist-Bend Liquid Crystal phase in CB7CB” </a:t>
            </a:r>
            <a:r>
              <a:rPr lang="en-US" sz="1200" kern="1200" dirty="0">
                <a:solidFill>
                  <a:schemeClr val="tx1"/>
                </a:solidFill>
                <a:effectLst/>
                <a:latin typeface="+mn-lt"/>
                <a:ea typeface="+mn-ea"/>
                <a:cs typeface="+mn-cs"/>
              </a:rPr>
              <a:t>M. R. </a:t>
            </a:r>
            <a:r>
              <a:rPr lang="en-US" sz="1200" kern="1200" dirty="0" err="1">
                <a:solidFill>
                  <a:schemeClr val="tx1"/>
                </a:solidFill>
                <a:effectLst/>
                <a:latin typeface="+mn-lt"/>
                <a:ea typeface="+mn-ea"/>
                <a:cs typeface="+mn-cs"/>
              </a:rPr>
              <a:t>Tuchband</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Shuai</a:t>
            </a:r>
            <a:r>
              <a:rPr lang="en-US" sz="1200" kern="1200" dirty="0">
                <a:solidFill>
                  <a:schemeClr val="tx1"/>
                </a:solidFill>
                <a:effectLst/>
                <a:latin typeface="+mn-lt"/>
                <a:ea typeface="+mn-ea"/>
                <a:cs typeface="+mn-cs"/>
              </a:rPr>
              <a:t>, K. A. Graber, D. Chen, C. Zhu, </a:t>
            </a:r>
            <a:r>
              <a:rPr lang="en-US" sz="1200" b="1" kern="1200" dirty="0">
                <a:solidFill>
                  <a:schemeClr val="tx1"/>
                </a:solidFill>
                <a:effectLst/>
                <a:latin typeface="+mn-lt"/>
                <a:ea typeface="+mn-ea"/>
                <a:cs typeface="+mn-cs"/>
              </a:rPr>
              <a:t>L. </a:t>
            </a:r>
            <a:r>
              <a:rPr lang="en-US" sz="1200" b="1" kern="1200" dirty="0" err="1">
                <a:solidFill>
                  <a:schemeClr val="tx1"/>
                </a:solidFill>
                <a:effectLst/>
                <a:latin typeface="+mn-lt"/>
                <a:ea typeface="+mn-ea"/>
                <a:cs typeface="+mn-cs"/>
              </a:rPr>
              <a:t>Radzihovsky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Klittnick</a:t>
            </a:r>
            <a:r>
              <a:rPr lang="en-US" sz="1200" kern="1200" dirty="0">
                <a:solidFill>
                  <a:schemeClr val="tx1"/>
                </a:solidFill>
                <a:effectLst/>
                <a:latin typeface="+mn-lt"/>
                <a:ea typeface="+mn-ea"/>
                <a:cs typeface="+mn-cs"/>
              </a:rPr>
              <a:t>, L. Foley, A. </a:t>
            </a:r>
            <a:r>
              <a:rPr lang="en-US" sz="1200" kern="1200" dirty="0" err="1">
                <a:solidFill>
                  <a:schemeClr val="tx1"/>
                </a:solidFill>
                <a:effectLst/>
                <a:latin typeface="+mn-lt"/>
                <a:ea typeface="+mn-ea"/>
                <a:cs typeface="+mn-cs"/>
              </a:rPr>
              <a:t>Scarbrough</a:t>
            </a:r>
            <a:r>
              <a:rPr lang="en-US" sz="1200" kern="1200" dirty="0">
                <a:solidFill>
                  <a:schemeClr val="tx1"/>
                </a:solidFill>
                <a:effectLst/>
                <a:latin typeface="+mn-lt"/>
                <a:ea typeface="+mn-ea"/>
                <a:cs typeface="+mn-cs"/>
              </a:rPr>
              <a:t>, J. H. </a:t>
            </a:r>
            <a:r>
              <a:rPr lang="en-US" sz="1200" kern="1200" dirty="0" err="1">
                <a:solidFill>
                  <a:schemeClr val="tx1"/>
                </a:solidFill>
                <a:effectLst/>
                <a:latin typeface="+mn-lt"/>
                <a:ea typeface="+mn-ea"/>
                <a:cs typeface="+mn-cs"/>
              </a:rPr>
              <a:t>Porada</a:t>
            </a:r>
            <a:r>
              <a:rPr lang="en-US" sz="1200" kern="1200" dirty="0">
                <a:solidFill>
                  <a:schemeClr val="tx1"/>
                </a:solidFill>
                <a:effectLst/>
                <a:latin typeface="+mn-lt"/>
                <a:ea typeface="+mn-ea"/>
                <a:cs typeface="+mn-cs"/>
              </a:rPr>
              <a:t>, M. Moran, J. </a:t>
            </a:r>
            <a:r>
              <a:rPr lang="en-US" sz="1200" kern="1200" dirty="0" err="1">
                <a:solidFill>
                  <a:schemeClr val="tx1"/>
                </a:solidFill>
                <a:effectLst/>
                <a:latin typeface="+mn-lt"/>
                <a:ea typeface="+mn-ea"/>
                <a:cs typeface="+mn-cs"/>
              </a:rPr>
              <a:t>Yelk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 </a:t>
            </a:r>
            <a:r>
              <a:rPr lang="en-US" sz="1200" b="1" kern="1200" dirty="0" err="1">
                <a:solidFill>
                  <a:schemeClr val="tx1"/>
                </a:solidFill>
                <a:effectLst/>
                <a:latin typeface="+mn-lt"/>
                <a:ea typeface="+mn-ea"/>
                <a:cs typeface="+mn-cs"/>
              </a:rPr>
              <a:t>Bedrov</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Korblova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D.M. </a:t>
            </a:r>
            <a:r>
              <a:rPr lang="en-US" sz="1200" b="1" kern="1200" dirty="0" err="1">
                <a:solidFill>
                  <a:schemeClr val="tx1"/>
                </a:solidFill>
                <a:effectLst/>
                <a:latin typeface="+mn-lt"/>
                <a:ea typeface="+mn-ea"/>
                <a:cs typeface="+mn-cs"/>
              </a:rPr>
              <a:t>Walba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Hexemer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 E. </a:t>
            </a:r>
            <a:r>
              <a:rPr lang="en-US" sz="1200" b="1" kern="1200" dirty="0" err="1">
                <a:solidFill>
                  <a:schemeClr val="tx1"/>
                </a:solidFill>
                <a:effectLst/>
                <a:latin typeface="+mn-lt"/>
                <a:ea typeface="+mn-ea"/>
                <a:cs typeface="+mn-cs"/>
              </a:rPr>
              <a:t>Maclennan</a:t>
            </a:r>
            <a:r>
              <a:rPr lang="en-US" sz="1200" b="1" kern="1200" dirty="0">
                <a:solidFill>
                  <a:schemeClr val="tx1"/>
                </a:solidFill>
                <a:effectLst/>
                <a:latin typeface="+mn-lt"/>
                <a:ea typeface="+mn-ea"/>
                <a:cs typeface="+mn-cs"/>
              </a:rPr>
              <a:t>, M. A. Glaser, N. A. Clark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arXiv</a:t>
            </a:r>
            <a:r>
              <a:rPr lang="en-US" sz="1200" kern="1200" dirty="0">
                <a:solidFill>
                  <a:schemeClr val="tx1"/>
                </a:solidFill>
                <a:effectLst/>
                <a:latin typeface="+mn-lt"/>
                <a:ea typeface="+mn-ea"/>
                <a:cs typeface="+mn-cs"/>
              </a:rPr>
              <a:t> preprint arXiv:1703.10787.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R. Tuchband</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 Shuai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A. Graber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 Zhu</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 Radzihovsky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 Klittnick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 Foley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 Scarbrough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 H. Porada</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M. Moran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J. Yelk</a:t>
            </a:r>
            <a:r>
              <a:rPr lang="en-US" sz="1200" b="1"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 Bedrov</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E. Korblova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D.M. Walba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 Hexemer</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J. E. Maclennan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 A. Glaser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 A. Clark</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Department of Physics - University of Colorado, Boulder, CO 80309, USA.</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Department of Chemistry and Biochemistry - University of Colorado, Boulder, CO 80309, USA.</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Lawrence Berkeley National Lab, Berkeley, CA</a:t>
            </a:r>
          </a:p>
          <a:p>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Materials Science, University of Utah</a:t>
            </a:r>
          </a:p>
          <a:p>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Zhejiang University, Hangzhou, China</a:t>
            </a:r>
          </a:p>
          <a:p>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University of Stuttgart, Stuttgart, Germany</a:t>
            </a:r>
          </a:p>
          <a:p>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Dartmouth College, Hanover, NH 03755, USA</a:t>
            </a:r>
          </a:p>
          <a:p>
            <a:endParaRPr lang="en-US" dirty="0"/>
          </a:p>
        </p:txBody>
      </p:sp>
      <p:sp>
        <p:nvSpPr>
          <p:cNvPr id="4" name="Slide Number Placeholder 3"/>
          <p:cNvSpPr>
            <a:spLocks noGrp="1"/>
          </p:cNvSpPr>
          <p:nvPr>
            <p:ph type="sldNum" sz="quarter" idx="10"/>
          </p:nvPr>
        </p:nvSpPr>
        <p:spPr/>
        <p:txBody>
          <a:bodyPr/>
          <a:lstStyle/>
          <a:p>
            <a:fld id="{B280C3E8-AA73-D749-958B-CD17F7A3FB56}" type="slidenum">
              <a:rPr lang="en-US" smtClean="0"/>
              <a:t>1</a:t>
            </a:fld>
            <a:endParaRPr lang="en-US"/>
          </a:p>
        </p:txBody>
      </p:sp>
    </p:spTree>
    <p:extLst>
      <p:ext uri="{BB962C8B-B14F-4D97-AF65-F5344CB8AC3E}">
        <p14:creationId xmlns:p14="http://schemas.microsoft.com/office/powerpoint/2010/main" val="96486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IRG-1</a:t>
            </a:r>
          </a:p>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 </a:t>
            </a:r>
            <a:r>
              <a:rPr lang="en-US" sz="1200" kern="1200" cap="all" dirty="0">
                <a:solidFill>
                  <a:schemeClr val="tx1"/>
                </a:solidFill>
                <a:effectLst/>
                <a:latin typeface="+mn-lt"/>
                <a:ea typeface="+mn-ea"/>
                <a:cs typeface="+mn-cs"/>
              </a:rPr>
              <a:t>“Double-Helical Tiled Chain Structure of the Twist-Bend Liquid Crystal phase in CB7CB” </a:t>
            </a:r>
            <a:r>
              <a:rPr lang="en-US" sz="1200" kern="1200" dirty="0">
                <a:solidFill>
                  <a:schemeClr val="tx1"/>
                </a:solidFill>
                <a:effectLst/>
                <a:latin typeface="+mn-lt"/>
                <a:ea typeface="+mn-ea"/>
                <a:cs typeface="+mn-cs"/>
              </a:rPr>
              <a:t>M. R. </a:t>
            </a:r>
            <a:r>
              <a:rPr lang="en-US" sz="1200" kern="1200" dirty="0" err="1">
                <a:solidFill>
                  <a:schemeClr val="tx1"/>
                </a:solidFill>
                <a:effectLst/>
                <a:latin typeface="+mn-lt"/>
                <a:ea typeface="+mn-ea"/>
                <a:cs typeface="+mn-cs"/>
              </a:rPr>
              <a:t>Tuchband</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Shuai</a:t>
            </a:r>
            <a:r>
              <a:rPr lang="en-US" sz="1200" kern="1200" dirty="0">
                <a:solidFill>
                  <a:schemeClr val="tx1"/>
                </a:solidFill>
                <a:effectLst/>
                <a:latin typeface="+mn-lt"/>
                <a:ea typeface="+mn-ea"/>
                <a:cs typeface="+mn-cs"/>
              </a:rPr>
              <a:t>, K. A. Graber, D. Chen, C. Zhu, </a:t>
            </a:r>
            <a:r>
              <a:rPr lang="en-US" sz="1200" b="1" kern="1200" dirty="0">
                <a:solidFill>
                  <a:schemeClr val="tx1"/>
                </a:solidFill>
                <a:effectLst/>
                <a:latin typeface="+mn-lt"/>
                <a:ea typeface="+mn-ea"/>
                <a:cs typeface="+mn-cs"/>
              </a:rPr>
              <a:t>L. </a:t>
            </a:r>
            <a:r>
              <a:rPr lang="en-US" sz="1200" b="1" kern="1200" dirty="0" err="1">
                <a:solidFill>
                  <a:schemeClr val="tx1"/>
                </a:solidFill>
                <a:effectLst/>
                <a:latin typeface="+mn-lt"/>
                <a:ea typeface="+mn-ea"/>
                <a:cs typeface="+mn-cs"/>
              </a:rPr>
              <a:t>Radzihovsky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Klittnick</a:t>
            </a:r>
            <a:r>
              <a:rPr lang="en-US" sz="1200" kern="1200" dirty="0">
                <a:solidFill>
                  <a:schemeClr val="tx1"/>
                </a:solidFill>
                <a:effectLst/>
                <a:latin typeface="+mn-lt"/>
                <a:ea typeface="+mn-ea"/>
                <a:cs typeface="+mn-cs"/>
              </a:rPr>
              <a:t>, L. Foley, A. </a:t>
            </a:r>
            <a:r>
              <a:rPr lang="en-US" sz="1200" kern="1200" dirty="0" err="1">
                <a:solidFill>
                  <a:schemeClr val="tx1"/>
                </a:solidFill>
                <a:effectLst/>
                <a:latin typeface="+mn-lt"/>
                <a:ea typeface="+mn-ea"/>
                <a:cs typeface="+mn-cs"/>
              </a:rPr>
              <a:t>Scarbrough</a:t>
            </a:r>
            <a:r>
              <a:rPr lang="en-US" sz="1200" kern="1200" dirty="0">
                <a:solidFill>
                  <a:schemeClr val="tx1"/>
                </a:solidFill>
                <a:effectLst/>
                <a:latin typeface="+mn-lt"/>
                <a:ea typeface="+mn-ea"/>
                <a:cs typeface="+mn-cs"/>
              </a:rPr>
              <a:t>, J. H. </a:t>
            </a:r>
            <a:r>
              <a:rPr lang="en-US" sz="1200" kern="1200" dirty="0" err="1">
                <a:solidFill>
                  <a:schemeClr val="tx1"/>
                </a:solidFill>
                <a:effectLst/>
                <a:latin typeface="+mn-lt"/>
                <a:ea typeface="+mn-ea"/>
                <a:cs typeface="+mn-cs"/>
              </a:rPr>
              <a:t>Porada</a:t>
            </a:r>
            <a:r>
              <a:rPr lang="en-US" sz="1200" kern="1200" dirty="0">
                <a:solidFill>
                  <a:schemeClr val="tx1"/>
                </a:solidFill>
                <a:effectLst/>
                <a:latin typeface="+mn-lt"/>
                <a:ea typeface="+mn-ea"/>
                <a:cs typeface="+mn-cs"/>
              </a:rPr>
              <a:t>, M. Moran, J. </a:t>
            </a:r>
            <a:r>
              <a:rPr lang="en-US" sz="1200" kern="1200" dirty="0" err="1">
                <a:solidFill>
                  <a:schemeClr val="tx1"/>
                </a:solidFill>
                <a:effectLst/>
                <a:latin typeface="+mn-lt"/>
                <a:ea typeface="+mn-ea"/>
                <a:cs typeface="+mn-cs"/>
              </a:rPr>
              <a:t>Yelk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 </a:t>
            </a:r>
            <a:r>
              <a:rPr lang="en-US" sz="1200" b="1" kern="1200" dirty="0" err="1">
                <a:solidFill>
                  <a:schemeClr val="tx1"/>
                </a:solidFill>
                <a:effectLst/>
                <a:latin typeface="+mn-lt"/>
                <a:ea typeface="+mn-ea"/>
                <a:cs typeface="+mn-cs"/>
              </a:rPr>
              <a:t>Bedrov</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Korblova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D.M. </a:t>
            </a:r>
            <a:r>
              <a:rPr lang="en-US" sz="1200" b="1" kern="1200" dirty="0" err="1">
                <a:solidFill>
                  <a:schemeClr val="tx1"/>
                </a:solidFill>
                <a:effectLst/>
                <a:latin typeface="+mn-lt"/>
                <a:ea typeface="+mn-ea"/>
                <a:cs typeface="+mn-cs"/>
              </a:rPr>
              <a:t>Walba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Hexemer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 E. </a:t>
            </a:r>
            <a:r>
              <a:rPr lang="en-US" sz="1200" b="1" kern="1200" dirty="0" err="1">
                <a:solidFill>
                  <a:schemeClr val="tx1"/>
                </a:solidFill>
                <a:effectLst/>
                <a:latin typeface="+mn-lt"/>
                <a:ea typeface="+mn-ea"/>
                <a:cs typeface="+mn-cs"/>
              </a:rPr>
              <a:t>Maclennan</a:t>
            </a:r>
            <a:r>
              <a:rPr lang="en-US" sz="1200" b="1" kern="1200" dirty="0">
                <a:solidFill>
                  <a:schemeClr val="tx1"/>
                </a:solidFill>
                <a:effectLst/>
                <a:latin typeface="+mn-lt"/>
                <a:ea typeface="+mn-ea"/>
                <a:cs typeface="+mn-cs"/>
              </a:rPr>
              <a:t>, M. A. Glaser, N. A. Clark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arXiv</a:t>
            </a:r>
            <a:r>
              <a:rPr lang="en-US" sz="1200" kern="1200" dirty="0">
                <a:solidFill>
                  <a:schemeClr val="tx1"/>
                </a:solidFill>
                <a:effectLst/>
                <a:latin typeface="+mn-lt"/>
                <a:ea typeface="+mn-ea"/>
                <a:cs typeface="+mn-cs"/>
              </a:rPr>
              <a:t> preprint arXiv:1703.10787.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R. Tuchband</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 Shuai</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 A. Graber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 Chen</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 Zhu</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 Radzihovsky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 Klittnick</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L. Foley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 Scarbrough</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 H. Porada</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M. Moran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J. Yelk</a:t>
            </a:r>
            <a:r>
              <a:rPr lang="en-US" sz="1200" b="1"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 Bedrov</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E. Korblova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D.M. Walba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 Hexemer</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J. E. Maclennan</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 A. Glaser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 A. Clark</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Department of Physics - University of Colorado, Boulder, CO 80309, USA.</a:t>
            </a:r>
          </a:p>
          <a:p>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Department of Chemistry and Biochemistry - University of Colorado, Boulder, CO 80309, USA.</a:t>
            </a:r>
          </a:p>
          <a:p>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Lawrence Berkeley National Lab, Berkeley, CA</a:t>
            </a:r>
          </a:p>
          <a:p>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Materials Science, University of Utah</a:t>
            </a:r>
          </a:p>
          <a:p>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Zhejiang University, Hangzhou, China</a:t>
            </a:r>
          </a:p>
          <a:p>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University of Stuttgart, Stuttgart, Germany</a:t>
            </a:r>
          </a:p>
          <a:p>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Dartmouth College, Hanover, NH 03755, USA</a:t>
            </a:r>
          </a:p>
          <a:p>
            <a:endParaRPr lang="en-US" dirty="0"/>
          </a:p>
        </p:txBody>
      </p:sp>
      <p:sp>
        <p:nvSpPr>
          <p:cNvPr id="4" name="Slide Number Placeholder 3"/>
          <p:cNvSpPr>
            <a:spLocks noGrp="1"/>
          </p:cNvSpPr>
          <p:nvPr>
            <p:ph type="sldNum" sz="quarter" idx="10"/>
          </p:nvPr>
        </p:nvSpPr>
        <p:spPr/>
        <p:txBody>
          <a:bodyPr/>
          <a:lstStyle/>
          <a:p>
            <a:fld id="{B280C3E8-AA73-D749-958B-CD17F7A3FB56}" type="slidenum">
              <a:rPr lang="en-US" smtClean="0"/>
              <a:t>2</a:t>
            </a:fld>
            <a:endParaRPr lang="en-US"/>
          </a:p>
        </p:txBody>
      </p:sp>
    </p:spTree>
    <p:extLst>
      <p:ext uri="{BB962C8B-B14F-4D97-AF65-F5344CB8AC3E}">
        <p14:creationId xmlns:p14="http://schemas.microsoft.com/office/powerpoint/2010/main" val="154465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A Double Helix of Bent Molecular Dimers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err="1">
                <a:solidFill>
                  <a:schemeClr val="bg1"/>
                </a:solidFill>
              </a:rPr>
              <a:t>Bedrov</a:t>
            </a:r>
            <a:r>
              <a:rPr lang="en-US" sz="1200" b="1" dirty="0">
                <a:solidFill>
                  <a:schemeClr val="bg1"/>
                </a:solidFill>
              </a:rPr>
              <a:t>, Glaser, Clark, </a:t>
            </a:r>
            <a:r>
              <a:rPr lang="en-US" sz="1200" b="1" dirty="0" err="1">
                <a:solidFill>
                  <a:schemeClr val="bg1"/>
                </a:solidFill>
              </a:rPr>
              <a:t>Walba</a:t>
            </a:r>
            <a:r>
              <a:rPr lang="en-US" sz="1200" b="1" dirty="0">
                <a:solidFill>
                  <a:schemeClr val="bg1"/>
                </a:solidFill>
              </a:rPr>
              <a:t>, </a:t>
            </a:r>
            <a:r>
              <a:rPr lang="en-US" sz="1200" b="1" dirty="0" err="1">
                <a:solidFill>
                  <a:schemeClr val="bg1"/>
                </a:solidFill>
              </a:rPr>
              <a:t>Maclennan</a:t>
            </a:r>
            <a:r>
              <a:rPr lang="en-US" sz="1200" b="1" dirty="0">
                <a:solidFill>
                  <a:schemeClr val="bg1"/>
                </a:solidFill>
              </a:rPr>
              <a:t>, </a:t>
            </a:r>
            <a:r>
              <a:rPr lang="en-US" sz="1200" b="1" dirty="0" err="1">
                <a:solidFill>
                  <a:schemeClr val="bg1"/>
                </a:solidFill>
              </a:rPr>
              <a:t>Radzihovsky</a:t>
            </a:r>
            <a:endParaRPr lang="en-US" sz="1200" b="1" dirty="0">
              <a:solidFill>
                <a:schemeClr val="bg1"/>
              </a:solidFill>
            </a:endParaRPr>
          </a:p>
          <a:p>
            <a:r>
              <a:rPr lang="en-US" sz="1200" b="1" dirty="0">
                <a:solidFill>
                  <a:schemeClr val="bg1"/>
                </a:solidFill>
              </a:rPr>
              <a:t>- University of Colorado Boulder</a:t>
            </a:r>
          </a:p>
        </p:txBody>
      </p:sp>
      <p:sp>
        <p:nvSpPr>
          <p:cNvPr id="8" name="Rectangle 7"/>
          <p:cNvSpPr/>
          <p:nvPr/>
        </p:nvSpPr>
        <p:spPr>
          <a:xfrm>
            <a:off x="152400" y="254586"/>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dirty="0">
                <a:solidFill>
                  <a:srgbClr val="002060"/>
                </a:solidFill>
              </a:rPr>
              <a:t>2018</a:t>
            </a:r>
          </a:p>
        </p:txBody>
      </p:sp>
      <p:sp>
        <p:nvSpPr>
          <p:cNvPr id="13" name="Text Box 4"/>
          <p:cNvSpPr txBox="1">
            <a:spLocks noChangeArrowheads="1"/>
          </p:cNvSpPr>
          <p:nvPr/>
        </p:nvSpPr>
        <p:spPr bwMode="auto">
          <a:xfrm>
            <a:off x="583668" y="1637161"/>
            <a:ext cx="3529363"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t>Simple bent molecules like CB7CB shown in the image perform some seemingly miraculous tricks when packed together to make a liquid.  Because the molecular ends and middles attract each other, the molecules spontaneously knit themselves together into double stranded chains many units long, like the twisted rope in the graphic.  Although the chains are transient, constantly dissolving and reforming, they sense each other's presence and perform a collective dance in which they all adopt the same helical twist.   Dynamic simulations, which can carry out the dance at the molecular level on a computer, show the molecules in action, the image capturing the instantaneous arrangement of about 400 molecules.  Images like these reveal the molecular chains forming,  packing together, filling space, and cooperatively reforming into a single helical structure having the same handedness everywhere.  Understanding such self-assembly is key to  creating new applications for soft materials like liquid crystals and polymers. </a:t>
            </a:r>
          </a:p>
          <a:p>
            <a:pPr algn="just" eaLnBrk="1" hangingPunct="1"/>
            <a:endParaRPr lang="en-US" sz="1100" b="1" dirty="0"/>
          </a:p>
          <a:p>
            <a:pPr algn="just" eaLnBrk="1" hangingPunct="1"/>
            <a:r>
              <a:rPr lang="en-US" sz="1100" i="1" dirty="0"/>
              <a:t>This highlight and associated research was supported by NSF through the University of Colorado Materials Research Science and Engineering Center, DMR 1420736.</a:t>
            </a:r>
            <a:endParaRPr lang="en-US" sz="1100" dirty="0"/>
          </a:p>
        </p:txBody>
      </p:sp>
      <p:pic>
        <p:nvPicPr>
          <p:cNvPr id="9" name="Picture 8" descr="A computer simulation of 400 molecules, showing molecular chains forming" title="Molecular Chains"/>
          <p:cNvPicPr/>
          <p:nvPr/>
        </p:nvPicPr>
        <p:blipFill>
          <a:blip r:embed="rId3"/>
          <a:srcRect/>
          <a:stretch>
            <a:fillRect/>
          </a:stretch>
        </p:blipFill>
        <p:spPr bwMode="auto">
          <a:xfrm>
            <a:off x="4371035" y="1637161"/>
            <a:ext cx="4275920" cy="4235002"/>
          </a:xfrm>
          <a:prstGeom prst="rect">
            <a:avLst/>
          </a:prstGeom>
          <a:noFill/>
          <a:ln w="9525">
            <a:noFill/>
            <a:miter lim="800000"/>
            <a:headEnd/>
            <a:tailEnd/>
          </a:ln>
        </p:spPr>
      </p:pic>
    </p:spTree>
    <p:extLst>
      <p:ext uri="{BB962C8B-B14F-4D97-AF65-F5344CB8AC3E}">
        <p14:creationId xmlns:p14="http://schemas.microsoft.com/office/powerpoint/2010/main" val="34056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A Double Helix of Bent Molecular Dimers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err="1">
                <a:solidFill>
                  <a:schemeClr val="bg1"/>
                </a:solidFill>
              </a:rPr>
              <a:t>Bedrov</a:t>
            </a:r>
            <a:r>
              <a:rPr lang="en-US" sz="1200" b="1" dirty="0">
                <a:solidFill>
                  <a:schemeClr val="bg1"/>
                </a:solidFill>
              </a:rPr>
              <a:t>, Glaser, Clark, </a:t>
            </a:r>
            <a:r>
              <a:rPr lang="en-US" sz="1200" b="1" dirty="0" err="1">
                <a:solidFill>
                  <a:schemeClr val="bg1"/>
                </a:solidFill>
              </a:rPr>
              <a:t>Walba</a:t>
            </a:r>
            <a:r>
              <a:rPr lang="en-US" sz="1200" b="1" dirty="0">
                <a:solidFill>
                  <a:schemeClr val="bg1"/>
                </a:solidFill>
              </a:rPr>
              <a:t>, </a:t>
            </a:r>
            <a:r>
              <a:rPr lang="en-US" sz="1200" b="1" dirty="0" err="1">
                <a:solidFill>
                  <a:schemeClr val="bg1"/>
                </a:solidFill>
              </a:rPr>
              <a:t>Maclennan</a:t>
            </a:r>
            <a:r>
              <a:rPr lang="en-US" sz="1200" b="1" dirty="0">
                <a:solidFill>
                  <a:schemeClr val="bg1"/>
                </a:solidFill>
              </a:rPr>
              <a:t>, </a:t>
            </a:r>
            <a:r>
              <a:rPr lang="en-US" sz="1200" b="1" dirty="0" err="1">
                <a:solidFill>
                  <a:schemeClr val="bg1"/>
                </a:solidFill>
              </a:rPr>
              <a:t>Radzihovsky</a:t>
            </a:r>
            <a:endParaRPr lang="en-US" sz="1200" b="1" dirty="0">
              <a:solidFill>
                <a:schemeClr val="bg1"/>
              </a:solidFill>
            </a:endParaRPr>
          </a:p>
          <a:p>
            <a:r>
              <a:rPr lang="en-US" sz="1200" b="1" dirty="0">
                <a:solidFill>
                  <a:schemeClr val="bg1"/>
                </a:solidFill>
              </a:rPr>
              <a:t>- University of Colorado Boulder</a:t>
            </a:r>
          </a:p>
        </p:txBody>
      </p:sp>
      <p:sp>
        <p:nvSpPr>
          <p:cNvPr id="8" name="Rectangle 7"/>
          <p:cNvSpPr/>
          <p:nvPr/>
        </p:nvSpPr>
        <p:spPr>
          <a:xfrm>
            <a:off x="152400" y="254586"/>
            <a:ext cx="2759824" cy="461665"/>
          </a:xfrm>
          <a:prstGeom prst="rect">
            <a:avLst/>
          </a:prstGeom>
        </p:spPr>
        <p:txBody>
          <a:bodyPr wrap="square" anchor="ctr">
            <a:spAutoFit/>
          </a:bodyPr>
          <a:lstStyle/>
          <a:p>
            <a:r>
              <a:rPr lang="en-US" sz="1200" b="1" dirty="0">
                <a:solidFill>
                  <a:schemeClr val="bg1"/>
                </a:solidFill>
              </a:rPr>
              <a:t>University of Colorado MRSEC </a:t>
            </a:r>
          </a:p>
          <a:p>
            <a:r>
              <a:rPr lang="ro-RO" sz="1200" b="1" dirty="0">
                <a:solidFill>
                  <a:schemeClr val="bg1"/>
                </a:solidFill>
              </a:rPr>
              <a:t>DMR-1420736 </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dirty="0">
                <a:solidFill>
                  <a:srgbClr val="002060"/>
                </a:solidFill>
              </a:rPr>
              <a:t>2018</a:t>
            </a:r>
          </a:p>
        </p:txBody>
      </p:sp>
      <p:sp>
        <p:nvSpPr>
          <p:cNvPr id="13" name="Text Box 4"/>
          <p:cNvSpPr txBox="1">
            <a:spLocks noChangeArrowheads="1"/>
          </p:cNvSpPr>
          <p:nvPr/>
        </p:nvSpPr>
        <p:spPr bwMode="auto">
          <a:xfrm>
            <a:off x="583668" y="1637161"/>
            <a:ext cx="3529363"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b="1" i="1" dirty="0"/>
              <a:t>Broader Impacts</a:t>
            </a:r>
            <a:r>
              <a:rPr lang="en-US" sz="1100" dirty="0"/>
              <a:t> </a:t>
            </a:r>
            <a:r>
              <a:rPr lang="mr-IN" sz="1100" dirty="0"/>
              <a:t>–</a:t>
            </a:r>
            <a:r>
              <a:rPr lang="en-US" sz="1100" dirty="0"/>
              <a:t> Simple bent molecules like CB7CB shown in the image perform some seemingly miraculous tricks when packed together to make a liquid, spontaneously knitting themselves together into double stranded chains many units long, like the twisted rope in the graphic. Understanding such self-assembly is key to  creating new applications for soft materials like liquid crystals and polymers. </a:t>
            </a:r>
          </a:p>
          <a:p>
            <a:pPr algn="just" eaLnBrk="1" hangingPunct="1"/>
            <a:endParaRPr lang="en-US" sz="1100" b="1" dirty="0"/>
          </a:p>
          <a:p>
            <a:pPr algn="just" eaLnBrk="1" hangingPunct="1"/>
            <a:r>
              <a:rPr lang="en-US" sz="1100" i="1" dirty="0"/>
              <a:t>This highlight and associated research was supported by NSF through the University of Colorado Materials Research Science and Engineering Center, DMR 1420736.</a:t>
            </a:r>
            <a:endParaRPr lang="en-US" sz="1100" dirty="0"/>
          </a:p>
        </p:txBody>
      </p:sp>
      <p:pic>
        <p:nvPicPr>
          <p:cNvPr id="9" name="Picture 8" descr="A computer simulation of 400 molecules, showing molecular chains forming" title="Molecular Chains"/>
          <p:cNvPicPr/>
          <p:nvPr/>
        </p:nvPicPr>
        <p:blipFill>
          <a:blip r:embed="rId3"/>
          <a:srcRect/>
          <a:stretch>
            <a:fillRect/>
          </a:stretch>
        </p:blipFill>
        <p:spPr bwMode="auto">
          <a:xfrm>
            <a:off x="4371035" y="1637161"/>
            <a:ext cx="4275920" cy="4235002"/>
          </a:xfrm>
          <a:prstGeom prst="rect">
            <a:avLst/>
          </a:prstGeom>
          <a:noFill/>
          <a:ln w="9525">
            <a:noFill/>
            <a:miter lim="800000"/>
            <a:headEnd/>
            <a:tailEnd/>
          </a:ln>
        </p:spPr>
      </p:pic>
    </p:spTree>
    <p:extLst>
      <p:ext uri="{BB962C8B-B14F-4D97-AF65-F5344CB8AC3E}">
        <p14:creationId xmlns:p14="http://schemas.microsoft.com/office/powerpoint/2010/main" val="717793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11818</TotalTime>
  <Words>570</Words>
  <Application>Microsoft Macintosh PowerPoint</Application>
  <PresentationFormat>On-screen Show (4:3)</PresentationFormat>
  <Paragraphs>43</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A Double Helix of Bent Molecular Dimers</vt:lpstr>
      <vt:lpstr>A Double Helix of Bent Molecular Dimers</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37</cp:revision>
  <cp:lastPrinted>2018-03-20T19:17:59Z</cp:lastPrinted>
  <dcterms:created xsi:type="dcterms:W3CDTF">2016-07-19T18:16:54Z</dcterms:created>
  <dcterms:modified xsi:type="dcterms:W3CDTF">2018-05-07T16:03:00Z</dcterms:modified>
  <cp:category/>
</cp:coreProperties>
</file>