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62" r:id="rId2"/>
    <p:sldId id="267"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3" autoAdjust="0"/>
    <p:restoredTop sz="69048" autoAdjust="0"/>
  </p:normalViewPr>
  <p:slideViewPr>
    <p:cSldViewPr snapToGrid="0" snapToObjects="1">
      <p:cViewPr>
        <p:scale>
          <a:sx n="145" d="100"/>
          <a:sy n="145" d="100"/>
        </p:scale>
        <p:origin x="936"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2B95112-14FB-D740-9427-A1CBDD7702EC}" type="datetimeFigureOut">
              <a:rPr lang="en-US" smtClean="0"/>
              <a:t>5/7/18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280C3E8-AA73-D749-958B-CD17F7A3FB56}"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1"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IRG 1</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Reference </a:t>
            </a:r>
            <a:r>
              <a:rPr lang="en-US" sz="1200" kern="1200" dirty="0">
                <a:solidFill>
                  <a:schemeClr val="tx1"/>
                </a:solidFill>
                <a:effectLst/>
                <a:latin typeface="+mn-lt"/>
                <a:ea typeface="+mn-ea"/>
                <a:cs typeface="+mn-cs"/>
              </a:rPr>
              <a:t>– "</a:t>
            </a:r>
            <a:r>
              <a:rPr lang="en-US" sz="1200" kern="1200" cap="small" dirty="0">
                <a:solidFill>
                  <a:schemeClr val="tx1"/>
                </a:solidFill>
                <a:effectLst/>
                <a:latin typeface="+mn-lt"/>
                <a:ea typeface="+mn-ea"/>
                <a:cs typeface="+mn-cs"/>
              </a:rPr>
              <a:t>BACKBONE-FREE DUPLEX-STACKED MONOMER NUCLEIC ACIDS EXHIBITING WATSON-CRICK SELECTIVITY," </a:t>
            </a:r>
            <a:r>
              <a:rPr lang="en-US" sz="1200" kern="1200" dirty="0">
                <a:solidFill>
                  <a:schemeClr val="tx1"/>
                </a:solidFill>
                <a:effectLst/>
                <a:latin typeface="+mn-lt"/>
                <a:ea typeface="+mn-ea"/>
                <a:cs typeface="+mn-cs"/>
              </a:rPr>
              <a:t>G.P. Smith, T.P. </a:t>
            </a:r>
            <a:r>
              <a:rPr lang="en-US" sz="1200" kern="1200" dirty="0" err="1">
                <a:solidFill>
                  <a:schemeClr val="tx1"/>
                </a:solidFill>
                <a:effectLst/>
                <a:latin typeface="+mn-lt"/>
                <a:ea typeface="+mn-ea"/>
                <a:cs typeface="+mn-cs"/>
              </a:rPr>
              <a:t>Fraccia</a:t>
            </a:r>
            <a:r>
              <a:rPr lang="en-US" sz="1200" kern="1200" dirty="0">
                <a:solidFill>
                  <a:schemeClr val="tx1"/>
                </a:solidFill>
                <a:effectLst/>
                <a:latin typeface="+mn-lt"/>
                <a:ea typeface="+mn-ea"/>
                <a:cs typeface="+mn-cs"/>
              </a:rPr>
              <a:t>, M. Todisco, G. </a:t>
            </a:r>
            <a:r>
              <a:rPr lang="en-US" sz="1200" kern="1200" dirty="0" err="1">
                <a:solidFill>
                  <a:schemeClr val="tx1"/>
                </a:solidFill>
                <a:effectLst/>
                <a:latin typeface="+mn-lt"/>
                <a:ea typeface="+mn-ea"/>
                <a:cs typeface="+mn-cs"/>
              </a:rPr>
              <a:t>Zanchetta</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Yelk</a:t>
            </a:r>
            <a:r>
              <a:rPr lang="en-US" sz="1200" kern="1200" dirty="0">
                <a:solidFill>
                  <a:schemeClr val="tx1"/>
                </a:solidFill>
                <a:effectLst/>
                <a:latin typeface="+mn-lt"/>
                <a:ea typeface="+mn-ea"/>
                <a:cs typeface="+mn-cs"/>
              </a:rPr>
              <a:t>, C. Zhu, E. Hayden, </a:t>
            </a:r>
            <a:r>
              <a:rPr lang="en-US" sz="1200" b="1" kern="1200" dirty="0">
                <a:solidFill>
                  <a:schemeClr val="tx1"/>
                </a:solidFill>
                <a:effectLst/>
                <a:latin typeface="+mn-lt"/>
                <a:ea typeface="+mn-ea"/>
                <a:cs typeface="+mn-cs"/>
              </a:rPr>
              <a:t>T. Bellini, M.A. Glaser, N.A. Clark</a:t>
            </a:r>
            <a:r>
              <a:rPr lang="en-US" sz="1200" kern="1200" dirty="0">
                <a:solidFill>
                  <a:schemeClr val="tx1"/>
                </a:solidFill>
                <a:effectLst/>
                <a:latin typeface="+mn-lt"/>
                <a:ea typeface="+mn-ea"/>
                <a:cs typeface="+mn-cs"/>
              </a:rPr>
              <a:t>, </a:t>
            </a:r>
            <a:r>
              <a:rPr lang="en-US" sz="1200" i="1" u="sng" kern="1200" dirty="0">
                <a:solidFill>
                  <a:schemeClr val="tx1"/>
                </a:solidFill>
                <a:effectLst/>
                <a:latin typeface="+mn-lt"/>
                <a:ea typeface="+mn-ea"/>
                <a:cs typeface="+mn-cs"/>
              </a:rPr>
              <a:t>Proceedings of the National Academy of Sciences</a:t>
            </a:r>
            <a:r>
              <a:rPr lang="en-US" sz="1200" kern="1200" dirty="0">
                <a:solidFill>
                  <a:schemeClr val="tx1"/>
                </a:solidFill>
                <a:effectLst/>
                <a:latin typeface="+mn-lt"/>
                <a:ea typeface="+mn-ea"/>
                <a:cs typeface="+mn-cs"/>
              </a:rPr>
              <a:t> (2018)</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G.P. Smith</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T.P. Fraccia</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M. Todisco</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G. Zanchetta</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J. Yelk</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C. Zhu</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E. Hayden</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T. Bellini</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M.A. Glaser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N.A. Clark</a:t>
            </a:r>
            <a:r>
              <a:rPr lang="en-US" sz="1200"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Department of Physics - University of Colorado, Boulder, CO 80309, USA.</a:t>
            </a:r>
          </a:p>
          <a:p>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University of Milan, Milan Italy</a:t>
            </a:r>
          </a:p>
          <a:p>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Lawrence Berkeley National Lab, Berkeley, CA</a:t>
            </a:r>
          </a:p>
          <a:p>
            <a:endParaRPr lang="en-US" dirty="0"/>
          </a:p>
        </p:txBody>
      </p:sp>
      <p:sp>
        <p:nvSpPr>
          <p:cNvPr id="4" name="Slide Number Placeholder 3"/>
          <p:cNvSpPr>
            <a:spLocks noGrp="1"/>
          </p:cNvSpPr>
          <p:nvPr>
            <p:ph type="sldNum" sz="quarter" idx="10"/>
          </p:nvPr>
        </p:nvSpPr>
        <p:spPr/>
        <p:txBody>
          <a:bodyPr/>
          <a:lstStyle/>
          <a:p>
            <a:fld id="{B280C3E8-AA73-D749-958B-CD17F7A3FB56}" type="slidenum">
              <a:rPr lang="en-US" smtClean="0"/>
              <a:t>1</a:t>
            </a:fld>
            <a:endParaRPr lang="en-US"/>
          </a:p>
        </p:txBody>
      </p:sp>
    </p:spTree>
    <p:extLst>
      <p:ext uri="{BB962C8B-B14F-4D97-AF65-F5344CB8AC3E}">
        <p14:creationId xmlns:p14="http://schemas.microsoft.com/office/powerpoint/2010/main" val="71554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Reference </a:t>
            </a:r>
            <a:r>
              <a:rPr lang="en-US" sz="1200" kern="1200" dirty="0">
                <a:solidFill>
                  <a:schemeClr val="tx1"/>
                </a:solidFill>
                <a:effectLst/>
                <a:latin typeface="+mn-lt"/>
                <a:ea typeface="+mn-ea"/>
                <a:cs typeface="+mn-cs"/>
              </a:rPr>
              <a:t>– "</a:t>
            </a:r>
            <a:r>
              <a:rPr lang="en-US" sz="1200" kern="1200" cap="small" dirty="0">
                <a:solidFill>
                  <a:schemeClr val="tx1"/>
                </a:solidFill>
                <a:effectLst/>
                <a:latin typeface="+mn-lt"/>
                <a:ea typeface="+mn-ea"/>
                <a:cs typeface="+mn-cs"/>
              </a:rPr>
              <a:t>BACKBONE-FREE DUPLEX-STACKED MONOMER NUCLEIC ACIDS EXHIBITING WATSON-CRICK SELECTIVITY," </a:t>
            </a:r>
            <a:r>
              <a:rPr lang="en-US" sz="1200" kern="1200" dirty="0">
                <a:solidFill>
                  <a:schemeClr val="tx1"/>
                </a:solidFill>
                <a:effectLst/>
                <a:latin typeface="+mn-lt"/>
                <a:ea typeface="+mn-ea"/>
                <a:cs typeface="+mn-cs"/>
              </a:rPr>
              <a:t>G.P. Smith, T.P. </a:t>
            </a:r>
            <a:r>
              <a:rPr lang="en-US" sz="1200" kern="1200" dirty="0" err="1">
                <a:solidFill>
                  <a:schemeClr val="tx1"/>
                </a:solidFill>
                <a:effectLst/>
                <a:latin typeface="+mn-lt"/>
                <a:ea typeface="+mn-ea"/>
                <a:cs typeface="+mn-cs"/>
              </a:rPr>
              <a:t>Fraccia</a:t>
            </a:r>
            <a:r>
              <a:rPr lang="en-US" sz="1200" kern="1200" dirty="0">
                <a:solidFill>
                  <a:schemeClr val="tx1"/>
                </a:solidFill>
                <a:effectLst/>
                <a:latin typeface="+mn-lt"/>
                <a:ea typeface="+mn-ea"/>
                <a:cs typeface="+mn-cs"/>
              </a:rPr>
              <a:t>, M. Todisco, G. </a:t>
            </a:r>
            <a:r>
              <a:rPr lang="en-US" sz="1200" kern="1200" dirty="0" err="1">
                <a:solidFill>
                  <a:schemeClr val="tx1"/>
                </a:solidFill>
                <a:effectLst/>
                <a:latin typeface="+mn-lt"/>
                <a:ea typeface="+mn-ea"/>
                <a:cs typeface="+mn-cs"/>
              </a:rPr>
              <a:t>Zanchetta</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Yelk</a:t>
            </a:r>
            <a:r>
              <a:rPr lang="en-US" sz="1200" kern="1200" dirty="0">
                <a:solidFill>
                  <a:schemeClr val="tx1"/>
                </a:solidFill>
                <a:effectLst/>
                <a:latin typeface="+mn-lt"/>
                <a:ea typeface="+mn-ea"/>
                <a:cs typeface="+mn-cs"/>
              </a:rPr>
              <a:t>, C. Zhu, E. Hayden, </a:t>
            </a:r>
            <a:r>
              <a:rPr lang="en-US" sz="1200" b="1" kern="1200" dirty="0">
                <a:solidFill>
                  <a:schemeClr val="tx1"/>
                </a:solidFill>
                <a:effectLst/>
                <a:latin typeface="+mn-lt"/>
                <a:ea typeface="+mn-ea"/>
                <a:cs typeface="+mn-cs"/>
              </a:rPr>
              <a:t>T. Bellini, M.A. Glaser, N.A. Clark</a:t>
            </a:r>
            <a:r>
              <a:rPr lang="en-US" sz="1200" kern="1200" dirty="0">
                <a:solidFill>
                  <a:schemeClr val="tx1"/>
                </a:solidFill>
                <a:effectLst/>
                <a:latin typeface="+mn-lt"/>
                <a:ea typeface="+mn-ea"/>
                <a:cs typeface="+mn-cs"/>
              </a:rPr>
              <a:t>, </a:t>
            </a:r>
            <a:r>
              <a:rPr lang="en-US" sz="1200" i="1" u="sng" kern="1200" dirty="0">
                <a:solidFill>
                  <a:schemeClr val="tx1"/>
                </a:solidFill>
                <a:effectLst/>
                <a:latin typeface="+mn-lt"/>
                <a:ea typeface="+mn-ea"/>
                <a:cs typeface="+mn-cs"/>
              </a:rPr>
              <a:t>Proceedings of the National Academy of Sciences</a:t>
            </a:r>
            <a:r>
              <a:rPr lang="en-US" sz="1200" kern="1200" dirty="0">
                <a:solidFill>
                  <a:schemeClr val="tx1"/>
                </a:solidFill>
                <a:effectLst/>
                <a:latin typeface="+mn-lt"/>
                <a:ea typeface="+mn-ea"/>
                <a:cs typeface="+mn-cs"/>
              </a:rPr>
              <a:t> (2018)</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G.P. Smith</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T.P. Fraccia</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M. Todisco</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G. Zanchetta</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J. Yelk</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C. Zhu</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E. Hayden</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T. Bellini</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M.A. Glaser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N.A. Clark</a:t>
            </a:r>
            <a:r>
              <a:rPr lang="en-US" sz="1200"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Department of Physics - University of Colorado, Boulder, CO 80309, USA.</a:t>
            </a:r>
          </a:p>
          <a:p>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University of Milan, Milan Italy</a:t>
            </a:r>
          </a:p>
          <a:p>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Lawrence Berkeley National Lab, Berkeley, CA</a:t>
            </a:r>
          </a:p>
          <a:p>
            <a:endParaRPr lang="en-US" dirty="0"/>
          </a:p>
        </p:txBody>
      </p:sp>
      <p:sp>
        <p:nvSpPr>
          <p:cNvPr id="4" name="Slide Number Placeholder 3"/>
          <p:cNvSpPr>
            <a:spLocks noGrp="1"/>
          </p:cNvSpPr>
          <p:nvPr>
            <p:ph type="sldNum" sz="quarter" idx="10"/>
          </p:nvPr>
        </p:nvSpPr>
        <p:spPr/>
        <p:txBody>
          <a:bodyPr/>
          <a:lstStyle/>
          <a:p>
            <a:fld id="{B280C3E8-AA73-D749-958B-CD17F7A3FB56}" type="slidenum">
              <a:rPr lang="en-US" smtClean="0"/>
              <a:t>2</a:t>
            </a:fld>
            <a:endParaRPr lang="en-US"/>
          </a:p>
        </p:txBody>
      </p:sp>
    </p:spTree>
    <p:extLst>
      <p:ext uri="{BB962C8B-B14F-4D97-AF65-F5344CB8AC3E}">
        <p14:creationId xmlns:p14="http://schemas.microsoft.com/office/powerpoint/2010/main" val="137089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5/7/18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A Double Helix of Nucleic Acid Monomers"/>
          <p:cNvSpPr>
            <a:spLocks noGrp="1"/>
          </p:cNvSpPr>
          <p:nvPr>
            <p:ph type="title"/>
          </p:nvPr>
        </p:nvSpPr>
        <p:spPr>
          <a:xfrm>
            <a:off x="3346036" y="110532"/>
            <a:ext cx="5797964" cy="803867"/>
          </a:xfrm>
        </p:spPr>
        <p:txBody>
          <a:bodyPr anchor="ctr"/>
          <a:lstStyle/>
          <a:p>
            <a:r>
              <a:rPr lang="en-US" sz="1800" b="1" dirty="0">
                <a:solidFill>
                  <a:schemeClr val="tx1"/>
                </a:solidFill>
              </a:rPr>
              <a:t>A Double Helix of Nucleic Acid Monomers</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Clark, Bellini, Glaser- University of Colorado Boulder</a:t>
            </a:r>
          </a:p>
        </p:txBody>
      </p:sp>
      <p:sp>
        <p:nvSpPr>
          <p:cNvPr id="8" name="Rectangle 7"/>
          <p:cNvSpPr/>
          <p:nvPr/>
        </p:nvSpPr>
        <p:spPr>
          <a:xfrm>
            <a:off x="152400" y="254585"/>
            <a:ext cx="2759824" cy="461665"/>
          </a:xfrm>
          <a:prstGeom prst="rect">
            <a:avLst/>
          </a:prstGeom>
        </p:spPr>
        <p:txBody>
          <a:bodyPr wrap="square" anchor="ctr">
            <a:spAutoFit/>
          </a:bodyPr>
          <a:lstStyle/>
          <a:p>
            <a:r>
              <a:rPr lang="en-US" sz="1200" b="1" dirty="0">
                <a:solidFill>
                  <a:schemeClr val="bg1"/>
                </a:solidFill>
              </a:rPr>
              <a:t>University of Colorado MRSEC </a:t>
            </a:r>
          </a:p>
          <a:p>
            <a:r>
              <a:rPr lang="ro-RO" sz="1200" b="1" dirty="0">
                <a:solidFill>
                  <a:schemeClr val="bg1"/>
                </a:solidFill>
              </a:rPr>
              <a:t>DMR-1420736 </a:t>
            </a:r>
            <a:endParaRPr lang="en-US" sz="1200" b="1" dirty="0">
              <a:solidFill>
                <a:schemeClr val="bg1"/>
              </a:solidFill>
            </a:endParaRPr>
          </a:p>
        </p:txBody>
      </p:sp>
      <p:sp>
        <p:nvSpPr>
          <p:cNvPr id="9" name="Text Box 28"/>
          <p:cNvSpPr txBox="1">
            <a:spLocks noChangeArrowheads="1"/>
          </p:cNvSpPr>
          <p:nvPr/>
        </p:nvSpPr>
        <p:spPr bwMode="auto">
          <a:xfrm>
            <a:off x="478485" y="1550028"/>
            <a:ext cx="3892550" cy="4616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050" dirty="0"/>
              <a:t>The Watson-Crick double helix is a universally fa-</a:t>
            </a:r>
            <a:r>
              <a:rPr lang="en-US" sz="1050" dirty="0" err="1"/>
              <a:t>miliar</a:t>
            </a:r>
            <a:r>
              <a:rPr lang="en-US" sz="1050" dirty="0"/>
              <a:t> pairing of two single strands of polymeric DNA in water.  The single strands, each with A, C, G, and T side group bases form a duplex chain when the bases of the two chains match up as A-T and C-G pairs.  SMRC researchers have found that NA mon-</a:t>
            </a:r>
            <a:r>
              <a:rPr lang="en-US" sz="1050" dirty="0" err="1"/>
              <a:t>omer</a:t>
            </a:r>
            <a:r>
              <a:rPr lang="en-US" sz="1050" dirty="0"/>
              <a:t> bases such as Adenosine triphosphate (</a:t>
            </a:r>
            <a:r>
              <a:rPr lang="en-US" sz="1050" dirty="0" err="1"/>
              <a:t>dATP</a:t>
            </a:r>
            <a:r>
              <a:rPr lang="en-US" sz="1050" dirty="0"/>
              <a:t>), when mixed solution with the other monomers </a:t>
            </a:r>
            <a:r>
              <a:rPr lang="en-US" sz="1050" dirty="0" err="1"/>
              <a:t>dCTP</a:t>
            </a:r>
            <a:r>
              <a:rPr lang="en-US" sz="1050" dirty="0"/>
              <a:t>, </a:t>
            </a:r>
            <a:r>
              <a:rPr lang="en-US" sz="1050" dirty="0" err="1"/>
              <a:t>dGTP</a:t>
            </a:r>
            <a:r>
              <a:rPr lang="en-US" sz="1050" dirty="0"/>
              <a:t>, or </a:t>
            </a:r>
            <a:r>
              <a:rPr lang="en-US" sz="1050" dirty="0" err="1"/>
              <a:t>dTTP</a:t>
            </a:r>
            <a:r>
              <a:rPr lang="en-US" sz="1050" dirty="0"/>
              <a:t> at sufficiently high </a:t>
            </a:r>
            <a:r>
              <a:rPr lang="en-US" sz="1050" dirty="0" err="1"/>
              <a:t>concentra-tion</a:t>
            </a:r>
            <a:r>
              <a:rPr lang="en-US" sz="1050" dirty="0"/>
              <a:t> and low temperature, can order into a liquid crystal phase of columnar stacks of  paired mono-</a:t>
            </a:r>
            <a:r>
              <a:rPr lang="en-US" sz="1050" dirty="0" err="1"/>
              <a:t>mers</a:t>
            </a:r>
            <a:r>
              <a:rPr lang="en-US" sz="1050" dirty="0"/>
              <a:t>.   Remarkably, this completely backbone-free state exhibits the key structural elements of polymer-</a:t>
            </a:r>
            <a:r>
              <a:rPr lang="en-US" sz="1050" dirty="0" err="1"/>
              <a:t>ic</a:t>
            </a:r>
            <a:r>
              <a:rPr lang="en-US" sz="1050" dirty="0"/>
              <a:t> biological nucleic acids, including long-ranged columnar helical duplex stacking of base-pairs, com-</a:t>
            </a:r>
            <a:r>
              <a:rPr lang="en-US" sz="1050" dirty="0" err="1"/>
              <a:t>plementarity</a:t>
            </a:r>
            <a:r>
              <a:rPr lang="en-US" sz="1050" dirty="0"/>
              <a:t>-dependent partitioning of molecules, and Watson-Crick selectivity, such that, among all of the mixed solutions of A, C, G, and T triphosphates, duplex columnar ordering is found only in the A-T and C-G combinations. These assemblies of mono-</a:t>
            </a:r>
            <a:r>
              <a:rPr lang="en-US" sz="1050" dirty="0" err="1"/>
              <a:t>mers</a:t>
            </a:r>
            <a:r>
              <a:rPr lang="en-US" sz="1050" dirty="0"/>
              <a:t>, physical associations of the smallest molecules known to self-assemble into the double helix, pro-vide starting states capable of partitioning </a:t>
            </a:r>
            <a:r>
              <a:rPr lang="en-US" sz="1050" dirty="0" err="1"/>
              <a:t>appropri</a:t>
            </a:r>
            <a:r>
              <a:rPr lang="en-US" sz="1050" dirty="0"/>
              <a:t>-ate molecules from solution with a high degree of selectivity, as potential catalytic pathways for the prebiotic appearance of molecular selection and self-assembly and, ultimately, of the sequence-directed assembly of polymers.</a:t>
            </a:r>
          </a:p>
          <a:p>
            <a:pPr algn="just" eaLnBrk="1" hangingPunct="1"/>
            <a:endParaRPr lang="en-US" sz="1050" dirty="0"/>
          </a:p>
          <a:p>
            <a:pPr algn="just" eaLnBrk="1" hangingPunct="1"/>
            <a:r>
              <a:rPr lang="en-US" sz="1050" i="1" dirty="0"/>
              <a:t>This highlight and associated research was supported by NSF through the University of Colorado Materials Research Science and Engineering Center, DMR 1420736.</a:t>
            </a:r>
            <a:endParaRPr lang="en-US" sz="1050" dirty="0"/>
          </a:p>
        </p:txBody>
      </p:sp>
      <p:sp>
        <p:nvSpPr>
          <p:cNvPr id="12" name="Rectangle 11"/>
          <p:cNvSpPr/>
          <p:nvPr/>
        </p:nvSpPr>
        <p:spPr>
          <a:xfrm>
            <a:off x="152400" y="745755"/>
            <a:ext cx="1152418" cy="276999"/>
          </a:xfrm>
          <a:prstGeom prst="rect">
            <a:avLst/>
          </a:prstGeom>
        </p:spPr>
        <p:txBody>
          <a:bodyPr wrap="square" anchor="ctr">
            <a:spAutoFit/>
          </a:bodyPr>
          <a:lstStyle/>
          <a:p>
            <a:r>
              <a:rPr lang="en-US" sz="1200" b="1">
                <a:solidFill>
                  <a:srgbClr val="002060"/>
                </a:solidFill>
              </a:rPr>
              <a:t>2018</a:t>
            </a:r>
            <a:endParaRPr lang="en-US" sz="1200" b="1" dirty="0">
              <a:solidFill>
                <a:srgbClr val="002060"/>
              </a:solidFill>
            </a:endParaRPr>
          </a:p>
        </p:txBody>
      </p:sp>
      <p:pic>
        <p:nvPicPr>
          <p:cNvPr id="13" name="Picture 12" descr="An illustration of the liquid crystal phase of columnar stacks of  paired mono-mers forming a double helix structure" title="Double Helix of Nucliec Acid Monomer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485" y="1747837"/>
            <a:ext cx="3725739" cy="4217194"/>
          </a:xfrm>
          <a:prstGeom prst="rect">
            <a:avLst/>
          </a:prstGeom>
          <a:noFill/>
          <a:ln>
            <a:noFill/>
          </a:ln>
        </p:spPr>
      </p:pic>
    </p:spTree>
    <p:extLst>
      <p:ext uri="{BB962C8B-B14F-4D97-AF65-F5344CB8AC3E}">
        <p14:creationId xmlns:p14="http://schemas.microsoft.com/office/powerpoint/2010/main" val="209064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A Double Helix of Nucleic Acid Monomers"/>
          <p:cNvSpPr>
            <a:spLocks noGrp="1"/>
          </p:cNvSpPr>
          <p:nvPr>
            <p:ph type="title"/>
          </p:nvPr>
        </p:nvSpPr>
        <p:spPr>
          <a:xfrm>
            <a:off x="3346036" y="110532"/>
            <a:ext cx="5797964" cy="803867"/>
          </a:xfrm>
        </p:spPr>
        <p:txBody>
          <a:bodyPr anchor="ctr"/>
          <a:lstStyle/>
          <a:p>
            <a:r>
              <a:rPr lang="en-US" sz="1800" b="1" dirty="0">
                <a:solidFill>
                  <a:schemeClr val="tx1"/>
                </a:solidFill>
              </a:rPr>
              <a:t>A Double Helix of Nucleic Acid Monomers</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Clark, Bellini, Glaser- University of Colorado Boulder</a:t>
            </a:r>
          </a:p>
        </p:txBody>
      </p:sp>
      <p:sp>
        <p:nvSpPr>
          <p:cNvPr id="8" name="Rectangle 7"/>
          <p:cNvSpPr/>
          <p:nvPr/>
        </p:nvSpPr>
        <p:spPr>
          <a:xfrm>
            <a:off x="152400" y="254585"/>
            <a:ext cx="2759824" cy="461665"/>
          </a:xfrm>
          <a:prstGeom prst="rect">
            <a:avLst/>
          </a:prstGeom>
        </p:spPr>
        <p:txBody>
          <a:bodyPr wrap="square" anchor="ctr">
            <a:spAutoFit/>
          </a:bodyPr>
          <a:lstStyle/>
          <a:p>
            <a:r>
              <a:rPr lang="en-US" sz="1200" b="1" dirty="0">
                <a:solidFill>
                  <a:schemeClr val="bg1"/>
                </a:solidFill>
              </a:rPr>
              <a:t>University of Colorado MRSEC </a:t>
            </a:r>
          </a:p>
          <a:p>
            <a:r>
              <a:rPr lang="ro-RO" sz="1200" b="1" dirty="0">
                <a:solidFill>
                  <a:schemeClr val="bg1"/>
                </a:solidFill>
              </a:rPr>
              <a:t>DMR-1420736 </a:t>
            </a:r>
            <a:endParaRPr lang="en-US" sz="1200" b="1" dirty="0">
              <a:solidFill>
                <a:schemeClr val="bg1"/>
              </a:solidFill>
            </a:endParaRPr>
          </a:p>
        </p:txBody>
      </p:sp>
      <p:sp>
        <p:nvSpPr>
          <p:cNvPr id="9" name="Text Box 28"/>
          <p:cNvSpPr txBox="1">
            <a:spLocks noChangeArrowheads="1"/>
          </p:cNvSpPr>
          <p:nvPr/>
        </p:nvSpPr>
        <p:spPr bwMode="auto">
          <a:xfrm>
            <a:off x="478485" y="1550028"/>
            <a:ext cx="389255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050" b="1" i="1" dirty="0"/>
              <a:t>Broader Impacts</a:t>
            </a:r>
            <a:r>
              <a:rPr lang="en-US" sz="1050" dirty="0"/>
              <a:t> - The DNA double helix is a universally fa</a:t>
            </a:r>
            <a:r>
              <a:rPr lang="en-US" sz="1050" dirty="0" err="1"/>
              <a:t>miliar</a:t>
            </a:r>
            <a:r>
              <a:rPr lang="en-US" sz="1050" dirty="0"/>
              <a:t> pairing of two polymer chains in water, joined into a duplex by the selective binding of side group bases, the sequence of which contains and transmits genetic information. </a:t>
            </a:r>
          </a:p>
          <a:p>
            <a:pPr algn="just" eaLnBrk="1" hangingPunct="1"/>
            <a:r>
              <a:rPr lang="en-US" sz="1050" dirty="0"/>
              <a:t>But researchers in the University of Colorado, Boulder Soft Materials Research Center have found that DNA double helical ordering is also possible without the polymer chains.  In the images the single DNA base monomers  ATP and TTP are forming double helical stacks in a concentrated solition.  The research team spaculates that this may have been key to the origin of life: the way that DNA-like molecules first appeared in the prebiotic universe.  </a:t>
            </a:r>
          </a:p>
          <a:p>
            <a:pPr algn="just" eaLnBrk="1" hangingPunct="1"/>
            <a:endParaRPr lang="en-US" sz="1050" dirty="0"/>
          </a:p>
          <a:p>
            <a:pPr algn="just" eaLnBrk="1" hangingPunct="1"/>
            <a:r>
              <a:rPr lang="en-US" sz="1050" i="1" dirty="0"/>
              <a:t>This highlight and associated research was supported by NSF through the University of Colorado Materials Research Science and Engineering Center, DMR 1420736.</a:t>
            </a:r>
            <a:endParaRPr lang="en-US" sz="1050" dirty="0"/>
          </a:p>
        </p:txBody>
      </p:sp>
      <p:sp>
        <p:nvSpPr>
          <p:cNvPr id="12" name="Rectangle 11"/>
          <p:cNvSpPr/>
          <p:nvPr/>
        </p:nvSpPr>
        <p:spPr>
          <a:xfrm>
            <a:off x="152400" y="745755"/>
            <a:ext cx="1152418" cy="276999"/>
          </a:xfrm>
          <a:prstGeom prst="rect">
            <a:avLst/>
          </a:prstGeom>
        </p:spPr>
        <p:txBody>
          <a:bodyPr wrap="square" anchor="ctr">
            <a:spAutoFit/>
          </a:bodyPr>
          <a:lstStyle/>
          <a:p>
            <a:r>
              <a:rPr lang="en-US" sz="1200" b="1">
                <a:solidFill>
                  <a:srgbClr val="002060"/>
                </a:solidFill>
              </a:rPr>
              <a:t>2018</a:t>
            </a:r>
            <a:endParaRPr lang="en-US" sz="1200" b="1" dirty="0">
              <a:solidFill>
                <a:srgbClr val="002060"/>
              </a:solidFill>
            </a:endParaRPr>
          </a:p>
        </p:txBody>
      </p:sp>
      <p:pic>
        <p:nvPicPr>
          <p:cNvPr id="13" name="Picture 12" descr="An illustration of the liquid crystal phase of columnar stacks of  paired mono-mers forming a double helix structure" title="Double Helix of Nucliec Acid Monomer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2041" y="1747837"/>
            <a:ext cx="3746183" cy="4217194"/>
          </a:xfrm>
          <a:prstGeom prst="rect">
            <a:avLst/>
          </a:prstGeom>
          <a:noFill/>
          <a:ln>
            <a:noFill/>
          </a:ln>
        </p:spPr>
      </p:pic>
    </p:spTree>
    <p:extLst>
      <p:ext uri="{BB962C8B-B14F-4D97-AF65-F5344CB8AC3E}">
        <p14:creationId xmlns:p14="http://schemas.microsoft.com/office/powerpoint/2010/main" val="3781623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11818</TotalTime>
  <Words>588</Words>
  <Application>Microsoft Macintosh PowerPoint</Application>
  <PresentationFormat>On-screen Show (4:3)</PresentationFormat>
  <Paragraphs>35</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News Gothic MT</vt:lpstr>
      <vt:lpstr>Wingdings 2</vt:lpstr>
      <vt:lpstr>Breeze</vt:lpstr>
      <vt:lpstr>A Double Helix of Nucleic Acid Monomers</vt:lpstr>
      <vt:lpstr>A Double Helix of Nucleic Acid Monomers</vt:lpstr>
    </vt:vector>
  </TitlesOfParts>
  <Manager/>
  <Company/>
  <LinksUpToDate>false</LinksUpToDate>
  <SharedDoc>false</SharedDoc>
  <HyperlinkBase/>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37</cp:revision>
  <cp:lastPrinted>2018-03-20T19:17:59Z</cp:lastPrinted>
  <dcterms:created xsi:type="dcterms:W3CDTF">2016-07-19T18:16:54Z</dcterms:created>
  <dcterms:modified xsi:type="dcterms:W3CDTF">2018-05-07T15:53:00Z</dcterms:modified>
  <cp:category/>
</cp:coreProperties>
</file>