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78" r:id="rId2"/>
    <p:sldId id="27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autoAdjust="0"/>
    <p:restoredTop sz="70225"/>
  </p:normalViewPr>
  <p:slideViewPr>
    <p:cSldViewPr snapToGrid="0" snapToObjects="1">
      <p:cViewPr varScale="1">
        <p:scale>
          <a:sx n="85" d="100"/>
          <a:sy n="85" d="100"/>
        </p:scale>
        <p:origin x="183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2B95112-14FB-D740-9427-A1CBDD7702EC}" type="datetimeFigureOut">
              <a:rPr lang="en-US" smtClean="0"/>
              <a:t>6/10/19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80C3E8-AA73-D749-958B-CD17F7A3FB5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 "NONENZYMATIC POLYMERIZATION INTO LONG LINEAR RNA TEMPLATED BY LIQUID CRYSTAL SELF-ASSEMBLY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 Todisco, T.P. </a:t>
            </a:r>
            <a:r>
              <a:rPr lang="en-US" sz="1200" kern="1200" dirty="0" err="1">
                <a:solidFill>
                  <a:schemeClr val="tx1"/>
                </a:solidFill>
                <a:effectLst/>
                <a:latin typeface="+mn-lt"/>
                <a:ea typeface="+mn-ea"/>
                <a:cs typeface="+mn-cs"/>
              </a:rPr>
              <a:t>Fraccia</a:t>
            </a:r>
            <a:r>
              <a:rPr lang="en-US" sz="1200" kern="1200" dirty="0">
                <a:solidFill>
                  <a:schemeClr val="tx1"/>
                </a:solidFill>
                <a:effectLst/>
                <a:latin typeface="+mn-lt"/>
                <a:ea typeface="+mn-ea"/>
                <a:cs typeface="+mn-cs"/>
              </a:rPr>
              <a:t>, G.P. Smith, A. </a:t>
            </a:r>
            <a:r>
              <a:rPr lang="en-US" sz="1200" kern="1200" dirty="0" err="1">
                <a:solidFill>
                  <a:schemeClr val="tx1"/>
                </a:solidFill>
                <a:effectLst/>
                <a:latin typeface="+mn-lt"/>
                <a:ea typeface="+mn-ea"/>
                <a:cs typeface="+mn-cs"/>
              </a:rPr>
              <a:t>Corno</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Bethge</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Klussmann</a:t>
            </a:r>
            <a:r>
              <a:rPr lang="en-US" sz="1200" kern="1200" dirty="0">
                <a:solidFill>
                  <a:schemeClr val="tx1"/>
                </a:solidFill>
                <a:effectLst/>
                <a:latin typeface="+mn-lt"/>
                <a:ea typeface="+mn-ea"/>
                <a:cs typeface="+mn-cs"/>
              </a:rPr>
              <a:t>, E.M. </a:t>
            </a:r>
            <a:r>
              <a:rPr lang="en-US" sz="1200" kern="1200" dirty="0" err="1">
                <a:solidFill>
                  <a:schemeClr val="tx1"/>
                </a:solidFill>
                <a:effectLst/>
                <a:latin typeface="+mn-lt"/>
                <a:ea typeface="+mn-ea"/>
                <a:cs typeface="+mn-cs"/>
              </a:rPr>
              <a:t>Paraboschi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Asselta</a:t>
            </a:r>
            <a:r>
              <a:rPr lang="en-US" sz="1200" kern="1200" dirty="0">
                <a:solidFill>
                  <a:schemeClr val="tx1"/>
                </a:solidFill>
                <a:effectLst/>
                <a:latin typeface="+mn-lt"/>
                <a:ea typeface="+mn-ea"/>
                <a:cs typeface="+mn-cs"/>
              </a:rPr>
              <a:t>, D. Colombo, G. </a:t>
            </a:r>
            <a:r>
              <a:rPr lang="en-US" sz="1200" kern="1200" dirty="0" err="1">
                <a:solidFill>
                  <a:schemeClr val="tx1"/>
                </a:solidFill>
                <a:effectLst/>
                <a:latin typeface="+mn-lt"/>
                <a:ea typeface="+mn-ea"/>
                <a:cs typeface="+mn-cs"/>
              </a:rPr>
              <a:t>Zanchetta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 Clark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 Bellini</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ACS Nano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(10), 9750-9762 (2018). </a:t>
            </a:r>
            <a:r>
              <a:rPr lang="en-US" sz="1200" b="1" i="1" kern="1200" dirty="0">
                <a:solidFill>
                  <a:schemeClr val="tx1"/>
                </a:solidFill>
                <a:effectLst/>
                <a:latin typeface="+mn-lt"/>
                <a:ea typeface="+mn-ea"/>
                <a:cs typeface="+mn-cs"/>
              </a:rPr>
              <a:t>DOI</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10.1021/acsnano.8b05821</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 Todisco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T.P. Fraccia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G.P. Smith</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 Corno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L. Bethge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 Klussmann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E.M. Paraboschi</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 Asselta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 Colombo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 Zanchetta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N.A. Clark</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 Bellini</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University of Milan, Milan Italy </a:t>
            </a: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Department of Physics - University of Colorado, Boulder, CO 80309, USA.</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NOXXON Pharma, Berlin</a:t>
            </a:r>
          </a:p>
          <a:p>
            <a:endParaRPr lang="en-US" dirty="0"/>
          </a:p>
        </p:txBody>
      </p:sp>
      <p:sp>
        <p:nvSpPr>
          <p:cNvPr id="4" name="Slide Number Placeholder 3"/>
          <p:cNvSpPr>
            <a:spLocks noGrp="1"/>
          </p:cNvSpPr>
          <p:nvPr>
            <p:ph type="sldNum" sz="quarter" idx="5"/>
          </p:nvPr>
        </p:nvSpPr>
        <p:spPr/>
        <p:txBody>
          <a:bodyPr/>
          <a:lstStyle/>
          <a:p>
            <a:fld id="{B280C3E8-AA73-D749-958B-CD17F7A3FB56}" type="slidenum">
              <a:rPr lang="en-US" smtClean="0"/>
              <a:t>1</a:t>
            </a:fld>
            <a:endParaRPr lang="en-US"/>
          </a:p>
        </p:txBody>
      </p:sp>
    </p:spTree>
    <p:extLst>
      <p:ext uri="{BB962C8B-B14F-4D97-AF65-F5344CB8AC3E}">
        <p14:creationId xmlns:p14="http://schemas.microsoft.com/office/powerpoint/2010/main" val="257150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0C3E8-AA73-D749-958B-CD17F7A3FB56}" type="slidenum">
              <a:rPr lang="en-US" smtClean="0"/>
              <a:t>2</a:t>
            </a:fld>
            <a:endParaRPr lang="en-US"/>
          </a:p>
        </p:txBody>
      </p:sp>
    </p:spTree>
    <p:extLst>
      <p:ext uri="{BB962C8B-B14F-4D97-AF65-F5344CB8AC3E}">
        <p14:creationId xmlns:p14="http://schemas.microsoft.com/office/powerpoint/2010/main" val="220071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Microreactors for Abiotic Ligation of </a:t>
            </a:r>
            <a:r>
              <a:rPr lang="en-US" sz="1800" b="1" dirty="0" err="1">
                <a:solidFill>
                  <a:schemeClr val="tx1"/>
                </a:solidFill>
              </a:rPr>
              <a:t>nanoRNA</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Clark, Bellini - University of Colorado Boulder</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9" name="Text Box 28"/>
          <p:cNvSpPr txBox="1">
            <a:spLocks noChangeArrowheads="1"/>
          </p:cNvSpPr>
          <p:nvPr/>
        </p:nvSpPr>
        <p:spPr bwMode="auto">
          <a:xfrm>
            <a:off x="478485" y="1724523"/>
            <a:ext cx="3892550" cy="3970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t>The scientific understanding of evolution is extensive, but limited by some notable, if not embarrassing, gaps.  Among the great challenges of basic science is to understand the origin of life, and, in particular, the origin of the double helix structure of stacked base pairs of DNA and RNA, life’s most remarkable molecular creation.   Center research moves us a step in this direction, showing how the polymerization required for DNA and RNA to hold genetic information can be strongly promoted by coaxing bases to stack up and adopt liquid crystal ordering, evidenced by the colored domains in the photo.  </a:t>
            </a:r>
            <a:r>
              <a:rPr lang="en-US" sz="1200" dirty="0">
                <a:effectLst/>
              </a:rPr>
              <a:t> </a:t>
            </a:r>
            <a:endParaRPr lang="en-US" sz="1200" dirty="0"/>
          </a:p>
          <a:p>
            <a:endParaRPr lang="en-US" sz="1200" i="1" dirty="0"/>
          </a:p>
          <a:p>
            <a:endParaRPr lang="en-US" sz="1200" i="1" dirty="0"/>
          </a:p>
          <a:p>
            <a:r>
              <a:rPr lang="en-US" sz="1200" i="1" dirty="0"/>
              <a:t>This highlight and associated research was supported by NSF through the University of Colorado Materials Research Science and Engineering Center, DMR 1420736.</a:t>
            </a:r>
            <a:endParaRPr lang="en-US" sz="1200" dirty="0"/>
          </a:p>
          <a:p>
            <a:endParaRPr lang="en-US" sz="1200" dirty="0"/>
          </a:p>
          <a:p>
            <a:endParaRPr lang="en-US" sz="1200" dirty="0"/>
          </a:p>
          <a:p>
            <a:endParaRPr lang="en-US" sz="1200" dirty="0"/>
          </a:p>
        </p:txBody>
      </p:sp>
      <p:sp>
        <p:nvSpPr>
          <p:cNvPr id="12" name="Rectangle 11"/>
          <p:cNvSpPr/>
          <p:nvPr/>
        </p:nvSpPr>
        <p:spPr>
          <a:xfrm>
            <a:off x="152400" y="745755"/>
            <a:ext cx="1152418" cy="276999"/>
          </a:xfrm>
          <a:prstGeom prst="rect">
            <a:avLst/>
          </a:prstGeom>
        </p:spPr>
        <p:txBody>
          <a:bodyPr wrap="square" anchor="ctr">
            <a:spAutoFit/>
          </a:bodyPr>
          <a:lstStyle/>
          <a:p>
            <a:r>
              <a:rPr lang="en-US" sz="1200" b="1" dirty="0">
                <a:solidFill>
                  <a:srgbClr val="002060"/>
                </a:solidFill>
              </a:rPr>
              <a:t>2019</a:t>
            </a:r>
          </a:p>
        </p:txBody>
      </p:sp>
      <p:pic>
        <p:nvPicPr>
          <p:cNvPr id="13" name="Picture 12" descr="A colorful RNA Liquid Crystal" title="RNA LC">
            <a:extLst>
              <a:ext uri="{FF2B5EF4-FFF2-40B4-BE49-F238E27FC236}">
                <a16:creationId xmlns:a16="http://schemas.microsoft.com/office/drawing/2014/main" id="{0C5CA8F4-3751-A442-9348-2D6C6451FF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59448" y="1724523"/>
            <a:ext cx="4153812" cy="4073162"/>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127989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Microreactors for Abiotic Ligation of </a:t>
            </a:r>
            <a:r>
              <a:rPr lang="en-US" sz="1800" b="1" dirty="0" err="1">
                <a:solidFill>
                  <a:schemeClr val="tx1"/>
                </a:solidFill>
              </a:rPr>
              <a:t>nanoRNA</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Clark, Bellini- University of Colorado Boulder</a:t>
            </a:r>
          </a:p>
        </p:txBody>
      </p:sp>
      <p:sp>
        <p:nvSpPr>
          <p:cNvPr id="8" name="Rectangle 7"/>
          <p:cNvSpPr/>
          <p:nvPr/>
        </p:nvSpPr>
        <p:spPr>
          <a:xfrm>
            <a:off x="152400" y="254586"/>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12" name="Rectangle 11"/>
          <p:cNvSpPr/>
          <p:nvPr/>
        </p:nvSpPr>
        <p:spPr>
          <a:xfrm>
            <a:off x="152400" y="745755"/>
            <a:ext cx="762000" cy="276999"/>
          </a:xfrm>
          <a:prstGeom prst="rect">
            <a:avLst/>
          </a:prstGeom>
        </p:spPr>
        <p:txBody>
          <a:bodyPr wrap="square" anchor="ctr">
            <a:spAutoFit/>
          </a:bodyPr>
          <a:lstStyle/>
          <a:p>
            <a:r>
              <a:rPr lang="en-US" sz="1200" b="1" dirty="0">
                <a:solidFill>
                  <a:srgbClr val="002060"/>
                </a:solidFill>
              </a:rPr>
              <a:t>2019</a:t>
            </a:r>
          </a:p>
        </p:txBody>
      </p:sp>
      <p:sp>
        <p:nvSpPr>
          <p:cNvPr id="13" name="Text Box 4"/>
          <p:cNvSpPr txBox="1">
            <a:spLocks noChangeArrowheads="1"/>
          </p:cNvSpPr>
          <p:nvPr/>
        </p:nvSpPr>
        <p:spPr bwMode="auto">
          <a:xfrm>
            <a:off x="583668" y="1637161"/>
            <a:ext cx="352936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000" dirty="0"/>
          </a:p>
          <a:p>
            <a:pPr algn="just" eaLnBrk="1" hangingPunct="1"/>
            <a:endParaRPr lang="en-US" sz="1600" dirty="0"/>
          </a:p>
          <a:p>
            <a:pPr eaLnBrk="1" hangingPunct="1"/>
            <a:endParaRPr lang="en-US" sz="1000" dirty="0"/>
          </a:p>
          <a:p>
            <a:pPr eaLnBrk="1" hangingPunct="1"/>
            <a:endParaRPr lang="en-US" sz="1600" b="1" dirty="0"/>
          </a:p>
        </p:txBody>
      </p:sp>
      <p:pic>
        <p:nvPicPr>
          <p:cNvPr id="9" name="Picture 8" descr="A colorful RNA Liquid Crystal" title="RNA LC">
            <a:extLst>
              <a:ext uri="{FF2B5EF4-FFF2-40B4-BE49-F238E27FC236}">
                <a16:creationId xmlns:a16="http://schemas.microsoft.com/office/drawing/2014/main" id="{92DF2AD9-6FBA-D04C-846F-42823CE7AA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59448" y="1724523"/>
            <a:ext cx="4153812" cy="4073162"/>
          </a:xfrm>
          <a:prstGeom prst="rect">
            <a:avLst/>
          </a:prstGeom>
          <a:noFill/>
          <a:ln w="3175">
            <a:solidFill>
              <a:srgbClr val="000000"/>
            </a:solidFill>
            <a:miter lim="800000"/>
            <a:headEnd/>
            <a:tailEnd/>
          </a:ln>
        </p:spPr>
      </p:pic>
      <p:sp>
        <p:nvSpPr>
          <p:cNvPr id="4" name="Rectangle 3"/>
          <p:cNvSpPr/>
          <p:nvPr/>
        </p:nvSpPr>
        <p:spPr>
          <a:xfrm>
            <a:off x="464282" y="1396319"/>
            <a:ext cx="3648749" cy="4154983"/>
          </a:xfrm>
          <a:prstGeom prst="rect">
            <a:avLst/>
          </a:prstGeom>
        </p:spPr>
        <p:txBody>
          <a:bodyPr wrap="square">
            <a:spAutoFit/>
          </a:bodyPr>
          <a:lstStyle/>
          <a:p>
            <a:pPr algn="just"/>
            <a:r>
              <a:rPr lang="en-US" sz="1200" dirty="0">
                <a:latin typeface="Arial"/>
                <a:cs typeface="Arial"/>
              </a:rPr>
              <a:t>RNA molecules hold and transmit information in living things by selectively sticking to one another, depending on their internal sequence of bonding groups (complementary or not). An idea for how such sequence-directed assembly appeared on Earth is that such molecules were first made in liquid crystal (LC) domains like those visible in the image. Here short RNA molecules form a LC phase that shows up colorfully when viewed between crossed polarizers. The LC order also holds the short DNAs together to make it easy for ligation agents in solution to chemically link them together, making longer complementary chains. Thus the LC droplets are chemical microreactors in which the basic mechanism for biological information storage emerges.</a:t>
            </a:r>
          </a:p>
          <a:p>
            <a:pPr algn="just"/>
            <a:endParaRPr lang="en-US" sz="1200" dirty="0">
              <a:effectLst/>
              <a:latin typeface="Arial"/>
              <a:cs typeface="Arial"/>
            </a:endParaRPr>
          </a:p>
          <a:p>
            <a:pPr algn="just"/>
            <a:r>
              <a:rPr lang="en-US" sz="1200" i="1" dirty="0">
                <a:latin typeface="Arial"/>
                <a:cs typeface="Arial"/>
              </a:rPr>
              <a:t>This highlight and associated research was supported by NSF through the University of Colorado Materials Research Science and Engineering Center, DMR 1420736.</a:t>
            </a:r>
            <a:endParaRPr lang="en-US" sz="1200" dirty="0">
              <a:latin typeface="Arial"/>
              <a:cs typeface="Arial"/>
            </a:endParaRPr>
          </a:p>
          <a:p>
            <a:pPr algn="just"/>
            <a:r>
              <a:rPr lang="en-US" sz="1200" dirty="0">
                <a:effectLst/>
                <a:latin typeface="Arial"/>
                <a:cs typeface="Arial"/>
              </a:rPr>
              <a:t> </a:t>
            </a:r>
            <a:endParaRPr lang="en-US" sz="1200" dirty="0">
              <a:latin typeface="Arial"/>
              <a:cs typeface="Arial"/>
            </a:endParaRPr>
          </a:p>
        </p:txBody>
      </p:sp>
    </p:spTree>
    <p:extLst>
      <p:ext uri="{BB962C8B-B14F-4D97-AF65-F5344CB8AC3E}">
        <p14:creationId xmlns:p14="http://schemas.microsoft.com/office/powerpoint/2010/main" val="1320759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11918</TotalTime>
  <Words>415</Words>
  <Application>Microsoft Macintosh PowerPoint</Application>
  <PresentationFormat>On-screen Show (4:3)</PresentationFormat>
  <Paragraphs>31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Microreactors for Abiotic Ligation of nanoRNA</vt:lpstr>
      <vt:lpstr>Microreactors for Abiotic Ligation of nanoRNA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37</cp:revision>
  <cp:lastPrinted>2018-03-20T19:17:59Z</cp:lastPrinted>
  <dcterms:created xsi:type="dcterms:W3CDTF">2016-07-19T18:16:54Z</dcterms:created>
  <dcterms:modified xsi:type="dcterms:W3CDTF">2019-06-10T16:28:52Z</dcterms:modified>
  <cp:category/>
</cp:coreProperties>
</file>