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76" r:id="rId2"/>
    <p:sldId id="277"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05" autoAdjust="0"/>
    <p:restoredTop sz="70225"/>
  </p:normalViewPr>
  <p:slideViewPr>
    <p:cSldViewPr snapToGrid="0" snapToObjects="1">
      <p:cViewPr varScale="1">
        <p:scale>
          <a:sx n="85" d="100"/>
          <a:sy n="85" d="100"/>
        </p:scale>
        <p:origin x="1832"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2B95112-14FB-D740-9427-A1CBDD7702EC}" type="datetimeFigureOut">
              <a:rPr lang="en-US" smtClean="0"/>
              <a:t>6/10/19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280C3E8-AA73-D749-958B-CD17F7A3FB56}"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Senior Investigators –Bowman,  Fairbanks, Bryant, He, </a:t>
            </a:r>
            <a:r>
              <a:rPr lang="en-US" sz="1200" b="1" i="1" kern="1200" dirty="0" err="1">
                <a:solidFill>
                  <a:schemeClr val="tx1"/>
                </a:solidFill>
                <a:effectLst/>
                <a:latin typeface="+mn-lt"/>
                <a:ea typeface="+mn-ea"/>
                <a:cs typeface="+mn-cs"/>
              </a:rPr>
              <a:t>Domaille</a:t>
            </a:r>
            <a:r>
              <a:rPr lang="en-US" sz="1200" b="1" i="1" kern="1200" dirty="0">
                <a:solidFill>
                  <a:schemeClr val="tx1"/>
                </a:solidFill>
                <a:effectLst/>
                <a:latin typeface="+mn-lt"/>
                <a:ea typeface="+mn-ea"/>
                <a:cs typeface="+mn-cs"/>
              </a:rPr>
              <a:t>, Cha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Reference </a:t>
            </a:r>
            <a:r>
              <a:rPr lang="en-US" sz="1200" kern="1200" dirty="0">
                <a:solidFill>
                  <a:schemeClr val="tx1"/>
                </a:solidFill>
                <a:effectLst/>
                <a:latin typeface="+mn-lt"/>
                <a:ea typeface="+mn-ea"/>
                <a:cs typeface="+mn-cs"/>
              </a:rPr>
              <a:t>– "NEW GENERATION OF CLICKABLE NUCLEIC ACIDS: SYNTHESIS AND ACTIVE HYBRIDIZATION WITH DNA", X. Han, </a:t>
            </a:r>
            <a:r>
              <a:rPr lang="en-US" sz="1200" b="1" kern="1200" dirty="0">
                <a:solidFill>
                  <a:schemeClr val="tx1"/>
                </a:solidFill>
                <a:effectLst/>
                <a:latin typeface="+mn-lt"/>
                <a:ea typeface="+mn-ea"/>
                <a:cs typeface="+mn-cs"/>
              </a:rPr>
              <a:t>D.W. </a:t>
            </a:r>
            <a:r>
              <a:rPr lang="en-US" sz="1200" b="1" kern="1200" dirty="0" err="1">
                <a:solidFill>
                  <a:schemeClr val="tx1"/>
                </a:solidFill>
                <a:effectLst/>
                <a:latin typeface="+mn-lt"/>
                <a:ea typeface="+mn-ea"/>
                <a:cs typeface="+mn-cs"/>
              </a:rPr>
              <a:t>Domaille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B.D. Fairbanks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 He</a:t>
            </a:r>
            <a:r>
              <a:rPr lang="en-US" sz="1200" kern="1200" dirty="0">
                <a:solidFill>
                  <a:schemeClr val="tx1"/>
                </a:solidFill>
                <a:effectLst/>
                <a:latin typeface="+mn-lt"/>
                <a:ea typeface="+mn-ea"/>
                <a:cs typeface="+mn-cs"/>
              </a:rPr>
              <a:t>, H.R. </a:t>
            </a:r>
            <a:r>
              <a:rPr lang="en-US" sz="1200" kern="1200" dirty="0" err="1">
                <a:solidFill>
                  <a:schemeClr val="tx1"/>
                </a:solidFill>
                <a:effectLst/>
                <a:latin typeface="+mn-lt"/>
                <a:ea typeface="+mn-ea"/>
                <a:cs typeface="+mn-cs"/>
              </a:rPr>
              <a:t>Colver</a:t>
            </a:r>
            <a:r>
              <a:rPr lang="en-US" sz="1200" kern="1200" dirty="0">
                <a:solidFill>
                  <a:schemeClr val="tx1"/>
                </a:solidFill>
                <a:effectLst/>
                <a:latin typeface="+mn-lt"/>
                <a:ea typeface="+mn-ea"/>
                <a:cs typeface="+mn-cs"/>
              </a:rPr>
              <a:t>, X. Zhang, </a:t>
            </a:r>
            <a:r>
              <a:rPr lang="en-US" sz="1200" b="1" kern="1200" dirty="0">
                <a:solidFill>
                  <a:schemeClr val="tx1"/>
                </a:solidFill>
                <a:effectLst/>
                <a:latin typeface="+mn-lt"/>
                <a:ea typeface="+mn-ea"/>
                <a:cs typeface="+mn-cs"/>
              </a:rPr>
              <a:t>J.N. Cha</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C.N. Bowman</a:t>
            </a:r>
            <a:r>
              <a:rPr lang="en-US" sz="1200" kern="1200" dirty="0">
                <a:solidFill>
                  <a:schemeClr val="tx1"/>
                </a:solidFill>
                <a:effectLst/>
                <a:latin typeface="+mn-lt"/>
                <a:ea typeface="+mn-ea"/>
                <a:cs typeface="+mn-cs"/>
              </a:rPr>
              <a:t>, </a:t>
            </a:r>
            <a:r>
              <a:rPr lang="en-US" sz="1200" i="1" u="sng" kern="1200" dirty="0">
                <a:solidFill>
                  <a:schemeClr val="tx1"/>
                </a:solidFill>
                <a:effectLst/>
                <a:latin typeface="+mn-lt"/>
                <a:ea typeface="+mn-ea"/>
                <a:cs typeface="+mn-cs"/>
              </a:rPr>
              <a:t>Biomacromolecules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19</a:t>
            </a:r>
            <a:r>
              <a:rPr lang="en-US" sz="1200" kern="1200" dirty="0">
                <a:solidFill>
                  <a:schemeClr val="tx1"/>
                </a:solidFill>
                <a:effectLst/>
                <a:latin typeface="+mn-lt"/>
                <a:ea typeface="+mn-ea"/>
                <a:cs typeface="+mn-cs"/>
              </a:rPr>
              <a:t>, 4139-4146 (2018). </a:t>
            </a:r>
            <a:r>
              <a:rPr lang="en-US" sz="1200" b="1" i="1" kern="1200" dirty="0">
                <a:solidFill>
                  <a:schemeClr val="tx1"/>
                </a:solidFill>
                <a:effectLst/>
                <a:latin typeface="+mn-lt"/>
                <a:ea typeface="+mn-ea"/>
                <a:cs typeface="+mn-cs"/>
              </a:rPr>
              <a:t>DOI: 10.1021/acs.biomac.8b01164</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X. Han</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D.W. Domaille</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B.D. Fairbanks</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L. He</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H.R. Colver</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X. Zhang</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J.N. Cha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C.N. Bowman</a:t>
            </a:r>
            <a:r>
              <a:rPr lang="en-US" sz="1200" kern="1200" baseline="30000" dirty="0">
                <a:solidFill>
                  <a:schemeClr val="tx1"/>
                </a:solidFill>
                <a:effectLst/>
                <a:latin typeface="+mn-lt"/>
                <a:ea typeface="+mn-ea"/>
                <a:cs typeface="+mn-cs"/>
              </a:rPr>
              <a:t>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Department of Chemical and Biological  Engineering, University of Colorado, Boulder, CO 80309, USA. </a:t>
            </a:r>
          </a:p>
          <a:p>
            <a:endParaRPr lang="en-US" dirty="0"/>
          </a:p>
        </p:txBody>
      </p:sp>
      <p:sp>
        <p:nvSpPr>
          <p:cNvPr id="4" name="Slide Number Placeholder 3"/>
          <p:cNvSpPr>
            <a:spLocks noGrp="1"/>
          </p:cNvSpPr>
          <p:nvPr>
            <p:ph type="sldNum" sz="quarter" idx="5"/>
          </p:nvPr>
        </p:nvSpPr>
        <p:spPr/>
        <p:txBody>
          <a:bodyPr/>
          <a:lstStyle/>
          <a:p>
            <a:fld id="{B280C3E8-AA73-D749-958B-CD17F7A3FB56}" type="slidenum">
              <a:rPr lang="en-US" smtClean="0"/>
              <a:t>1</a:t>
            </a:fld>
            <a:endParaRPr lang="en-US"/>
          </a:p>
        </p:txBody>
      </p:sp>
    </p:spTree>
    <p:extLst>
      <p:ext uri="{BB962C8B-B14F-4D97-AF65-F5344CB8AC3E}">
        <p14:creationId xmlns:p14="http://schemas.microsoft.com/office/powerpoint/2010/main" val="66210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80C3E8-AA73-D749-958B-CD17F7A3FB56}" type="slidenum">
              <a:rPr lang="en-US" smtClean="0"/>
              <a:t>2</a:t>
            </a:fld>
            <a:endParaRPr lang="en-US"/>
          </a:p>
        </p:txBody>
      </p:sp>
    </p:spTree>
    <p:extLst>
      <p:ext uri="{BB962C8B-B14F-4D97-AF65-F5344CB8AC3E}">
        <p14:creationId xmlns:p14="http://schemas.microsoft.com/office/powerpoint/2010/main" val="1140916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6/10/19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6/10/19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Hydrogels from DNA mimicking polymers and DNA</a:t>
            </a: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a:solidFill>
                  <a:schemeClr val="bg1"/>
                </a:solidFill>
              </a:rPr>
              <a:t>Bowman- University of Colorado Boulder</a:t>
            </a:r>
          </a:p>
        </p:txBody>
      </p:sp>
      <p:sp>
        <p:nvSpPr>
          <p:cNvPr id="8" name="Rectangle 7"/>
          <p:cNvSpPr/>
          <p:nvPr/>
        </p:nvSpPr>
        <p:spPr>
          <a:xfrm>
            <a:off x="152400" y="254585"/>
            <a:ext cx="2759824" cy="461665"/>
          </a:xfrm>
          <a:prstGeom prst="rect">
            <a:avLst/>
          </a:prstGeom>
        </p:spPr>
        <p:txBody>
          <a:bodyPr wrap="square" anchor="ctr">
            <a:spAutoFit/>
          </a:bodyPr>
          <a:lstStyle/>
          <a:p>
            <a:r>
              <a:rPr lang="en-US" sz="1200" b="1" dirty="0">
                <a:solidFill>
                  <a:schemeClr val="bg1"/>
                </a:solidFill>
              </a:rPr>
              <a:t>University of Colorado MRSEC </a:t>
            </a:r>
          </a:p>
          <a:p>
            <a:r>
              <a:rPr lang="ro-RO" sz="1200" b="1" dirty="0">
                <a:solidFill>
                  <a:schemeClr val="bg1"/>
                </a:solidFill>
              </a:rPr>
              <a:t>DMR-1420736 </a:t>
            </a:r>
            <a:endParaRPr lang="en-US" sz="1200" b="1" dirty="0">
              <a:solidFill>
                <a:schemeClr val="bg1"/>
              </a:solidFill>
            </a:endParaRPr>
          </a:p>
        </p:txBody>
      </p:sp>
      <p:sp>
        <p:nvSpPr>
          <p:cNvPr id="9" name="Text Box 28"/>
          <p:cNvSpPr txBox="1">
            <a:spLocks noChangeArrowheads="1"/>
          </p:cNvSpPr>
          <p:nvPr/>
        </p:nvSpPr>
        <p:spPr bwMode="auto">
          <a:xfrm>
            <a:off x="457200" y="1724523"/>
            <a:ext cx="38925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Radical, light initiated chemical reactions were used to synthesize multifunctional, star-shaped </a:t>
            </a:r>
            <a:r>
              <a:rPr lang="en-US" sz="1400" dirty="0" err="1"/>
              <a:t>polmyers</a:t>
            </a:r>
            <a:r>
              <a:rPr lang="en-US" sz="1400" dirty="0"/>
              <a:t> with each chain end bound to a DNA mimicking polymer (the “Click Nucleic Acid or CNA developed with the support of the NSF).  When combined with single stranded DNA with a complementary bases, these star-polymers arrange in a network that is held together by noncovalent attractions.  Analysis of these materials shows that they </a:t>
            </a:r>
            <a:r>
              <a:rPr lang="en-US" sz="1400" dirty="0" err="1"/>
              <a:t>degel</a:t>
            </a:r>
            <a:r>
              <a:rPr lang="en-US" sz="1400" dirty="0"/>
              <a:t> or “melt” at higher temperatures and reform when cooled down.</a:t>
            </a:r>
          </a:p>
          <a:p>
            <a:pPr algn="just" eaLnBrk="1" hangingPunct="1"/>
            <a:endParaRPr lang="en-US" sz="1400" dirty="0"/>
          </a:p>
          <a:p>
            <a:pPr algn="just" eaLnBrk="1" hangingPunct="1"/>
            <a:r>
              <a:rPr lang="en-US" sz="1400" i="1" dirty="0"/>
              <a:t>This highlight and associated research was supported by NSF through the University of Colorado Materials Research Science and Engineering Center, DMR 1420736.</a:t>
            </a:r>
            <a:endParaRPr lang="en-US" sz="1400" dirty="0"/>
          </a:p>
          <a:p>
            <a:pPr algn="just" eaLnBrk="1" hangingPunct="1"/>
            <a:endParaRPr lang="en-US" sz="1400" dirty="0"/>
          </a:p>
        </p:txBody>
      </p:sp>
      <p:sp>
        <p:nvSpPr>
          <p:cNvPr id="12" name="Rectangle 11"/>
          <p:cNvSpPr/>
          <p:nvPr/>
        </p:nvSpPr>
        <p:spPr>
          <a:xfrm>
            <a:off x="152400" y="745755"/>
            <a:ext cx="1152418" cy="276999"/>
          </a:xfrm>
          <a:prstGeom prst="rect">
            <a:avLst/>
          </a:prstGeom>
        </p:spPr>
        <p:txBody>
          <a:bodyPr wrap="square" anchor="ctr">
            <a:spAutoFit/>
          </a:bodyPr>
          <a:lstStyle/>
          <a:p>
            <a:r>
              <a:rPr lang="en-US" sz="1200" b="1" dirty="0">
                <a:solidFill>
                  <a:srgbClr val="002060"/>
                </a:solidFill>
              </a:rPr>
              <a:t>2019</a:t>
            </a:r>
          </a:p>
        </p:txBody>
      </p:sp>
      <p:pic>
        <p:nvPicPr>
          <p:cNvPr id="5" name="Picture 4">
            <a:extLst>
              <a:ext uri="{FF2B5EF4-FFF2-40B4-BE49-F238E27FC236}">
                <a16:creationId xmlns:a16="http://schemas.microsoft.com/office/drawing/2014/main" id="{C9373123-EB13-424C-A384-75D2DEFDC2F8}"/>
              </a:ext>
            </a:extLst>
          </p:cNvPr>
          <p:cNvPicPr>
            <a:picLocks noChangeAspect="1"/>
          </p:cNvPicPr>
          <p:nvPr/>
        </p:nvPicPr>
        <p:blipFill>
          <a:blip r:embed="rId3"/>
          <a:stretch>
            <a:fillRect/>
          </a:stretch>
        </p:blipFill>
        <p:spPr>
          <a:xfrm>
            <a:off x="4697071" y="1908622"/>
            <a:ext cx="4040503" cy="3488026"/>
          </a:xfrm>
          <a:prstGeom prst="rect">
            <a:avLst/>
          </a:prstGeom>
        </p:spPr>
      </p:pic>
      <p:sp>
        <p:nvSpPr>
          <p:cNvPr id="13" name="TextBox 12" descr="Hybrid hydrogels formed by the noncovalent interactions of native DNA with synthetic CNA-terminated star-shaped polymers.  The DNA acts as crosslinkers that reversibly hold the synthetic polymers in a network with properties similar to many biological tissues. &#13;&#10;" title="Hydrogels">
            <a:extLst>
              <a:ext uri="{FF2B5EF4-FFF2-40B4-BE49-F238E27FC236}">
                <a16:creationId xmlns:a16="http://schemas.microsoft.com/office/drawing/2014/main" id="{37BCB787-BBF0-104F-A4B0-35F4D0411D18}"/>
              </a:ext>
            </a:extLst>
          </p:cNvPr>
          <p:cNvSpPr txBox="1"/>
          <p:nvPr/>
        </p:nvSpPr>
        <p:spPr>
          <a:xfrm>
            <a:off x="4594738" y="5396648"/>
            <a:ext cx="4257919" cy="707886"/>
          </a:xfrm>
          <a:prstGeom prst="rect">
            <a:avLst/>
          </a:prstGeom>
          <a:noFill/>
        </p:spPr>
        <p:txBody>
          <a:bodyPr wrap="square" rtlCol="0">
            <a:spAutoFit/>
          </a:bodyPr>
          <a:lstStyle/>
          <a:p>
            <a:r>
              <a:rPr lang="en-US" sz="1000" dirty="0"/>
              <a:t>Figure. Hybrid hydrogels formed by the noncovalent interactions of native DNA with synthetic CNA-terminated star-shaped polymers.  The DNA acts as </a:t>
            </a:r>
            <a:r>
              <a:rPr lang="en-US" sz="1000" dirty="0" err="1"/>
              <a:t>crosslinkers</a:t>
            </a:r>
            <a:r>
              <a:rPr lang="en-US" sz="1000" dirty="0"/>
              <a:t> that reversibly hold the synthetic polymers in a network with properties similar to many biological tissues. </a:t>
            </a:r>
          </a:p>
        </p:txBody>
      </p:sp>
    </p:spTree>
    <p:extLst>
      <p:ext uri="{BB962C8B-B14F-4D97-AF65-F5344CB8AC3E}">
        <p14:creationId xmlns:p14="http://schemas.microsoft.com/office/powerpoint/2010/main" val="1956762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Hydrogels from DNA mimicking polymers and DNA</a:t>
            </a: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a:solidFill>
                  <a:schemeClr val="bg1"/>
                </a:solidFill>
              </a:rPr>
              <a:t>Bowman - University of Colorado Boulder</a:t>
            </a:r>
          </a:p>
        </p:txBody>
      </p:sp>
      <p:sp>
        <p:nvSpPr>
          <p:cNvPr id="8" name="Rectangle 7"/>
          <p:cNvSpPr/>
          <p:nvPr/>
        </p:nvSpPr>
        <p:spPr>
          <a:xfrm>
            <a:off x="152400" y="254586"/>
            <a:ext cx="2759824" cy="461665"/>
          </a:xfrm>
          <a:prstGeom prst="rect">
            <a:avLst/>
          </a:prstGeom>
        </p:spPr>
        <p:txBody>
          <a:bodyPr wrap="square" anchor="ctr">
            <a:spAutoFit/>
          </a:bodyPr>
          <a:lstStyle/>
          <a:p>
            <a:r>
              <a:rPr lang="en-US" sz="1200" b="1" dirty="0">
                <a:solidFill>
                  <a:schemeClr val="bg1"/>
                </a:solidFill>
              </a:rPr>
              <a:t>University of Colorado MRSEC </a:t>
            </a:r>
          </a:p>
          <a:p>
            <a:r>
              <a:rPr lang="ro-RO" sz="1200" b="1" dirty="0">
                <a:solidFill>
                  <a:schemeClr val="bg1"/>
                </a:solidFill>
              </a:rPr>
              <a:t>DMR-1420736 </a:t>
            </a:r>
            <a:endParaRPr lang="en-US" sz="1200" b="1" dirty="0">
              <a:solidFill>
                <a:schemeClr val="bg1"/>
              </a:solidFill>
            </a:endParaRPr>
          </a:p>
        </p:txBody>
      </p:sp>
      <p:sp>
        <p:nvSpPr>
          <p:cNvPr id="12" name="Rectangle 11"/>
          <p:cNvSpPr/>
          <p:nvPr/>
        </p:nvSpPr>
        <p:spPr>
          <a:xfrm>
            <a:off x="152400" y="745755"/>
            <a:ext cx="762000" cy="276999"/>
          </a:xfrm>
          <a:prstGeom prst="rect">
            <a:avLst/>
          </a:prstGeom>
        </p:spPr>
        <p:txBody>
          <a:bodyPr wrap="square" anchor="ctr">
            <a:spAutoFit/>
          </a:bodyPr>
          <a:lstStyle/>
          <a:p>
            <a:r>
              <a:rPr lang="en-US" sz="1200" b="1" dirty="0">
                <a:solidFill>
                  <a:srgbClr val="002060"/>
                </a:solidFill>
              </a:rPr>
              <a:t>2019</a:t>
            </a:r>
          </a:p>
        </p:txBody>
      </p:sp>
      <p:sp>
        <p:nvSpPr>
          <p:cNvPr id="13" name="Text Box 4"/>
          <p:cNvSpPr txBox="1">
            <a:spLocks noChangeArrowheads="1"/>
          </p:cNvSpPr>
          <p:nvPr/>
        </p:nvSpPr>
        <p:spPr bwMode="auto">
          <a:xfrm>
            <a:off x="583668" y="1637161"/>
            <a:ext cx="3529363"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t>The development of dynamic hydrogels is a highly sought after goal in the field of tissue engineering and biomaterials. Often, covalent hydrogels that can degrade are used to study and culture cells in an environment that resembles their native tissues. As these gels degrade, however, they lose structural integrity, disintegrating and become no longer suitable for the cells.  Gels held together with non-covalent interactions can rearrange their polymer chains to accommodate the cells’ movement without losing the advantageous mechanical properties.</a:t>
            </a:r>
          </a:p>
        </p:txBody>
      </p:sp>
      <p:pic>
        <p:nvPicPr>
          <p:cNvPr id="11" name="Picture 10">
            <a:extLst>
              <a:ext uri="{FF2B5EF4-FFF2-40B4-BE49-F238E27FC236}">
                <a16:creationId xmlns:a16="http://schemas.microsoft.com/office/drawing/2014/main" id="{2208EE39-99D7-4945-9D41-EA7910425DF7}"/>
              </a:ext>
            </a:extLst>
          </p:cNvPr>
          <p:cNvPicPr>
            <a:picLocks noChangeAspect="1"/>
          </p:cNvPicPr>
          <p:nvPr/>
        </p:nvPicPr>
        <p:blipFill>
          <a:blip r:embed="rId3"/>
          <a:stretch>
            <a:fillRect/>
          </a:stretch>
        </p:blipFill>
        <p:spPr>
          <a:xfrm>
            <a:off x="4682783" y="1637161"/>
            <a:ext cx="4040503" cy="3488026"/>
          </a:xfrm>
          <a:prstGeom prst="rect">
            <a:avLst/>
          </a:prstGeom>
        </p:spPr>
      </p:pic>
      <p:sp>
        <p:nvSpPr>
          <p:cNvPr id="16" name="TextBox 15" descr="Hybrid hydrogels formed by the noncovalent interactions of native DNA with synthetic CNA-terminated star-shaped polymers.  The DNA acts as crosslinkers that reversibly hold the synthetic polymers in a network with properties similar to many biological tissues. &#13;&#10;" title="Hydrogels">
            <a:extLst>
              <a:ext uri="{FF2B5EF4-FFF2-40B4-BE49-F238E27FC236}">
                <a16:creationId xmlns:a16="http://schemas.microsoft.com/office/drawing/2014/main" id="{C47E5FE5-4CFB-0D4A-9266-C4E3D9D13148}"/>
              </a:ext>
            </a:extLst>
          </p:cNvPr>
          <p:cNvSpPr txBox="1"/>
          <p:nvPr/>
        </p:nvSpPr>
        <p:spPr>
          <a:xfrm>
            <a:off x="4580450" y="5125187"/>
            <a:ext cx="4257919" cy="707886"/>
          </a:xfrm>
          <a:prstGeom prst="rect">
            <a:avLst/>
          </a:prstGeom>
          <a:noFill/>
        </p:spPr>
        <p:txBody>
          <a:bodyPr wrap="square" rtlCol="0">
            <a:spAutoFit/>
          </a:bodyPr>
          <a:lstStyle/>
          <a:p>
            <a:r>
              <a:rPr lang="en-US" sz="1000" dirty="0"/>
              <a:t>Figure. Hybrid hydrogels formed by the noncovalent interactions of native DNA with synthetic CNA-terminated star-shaped polymers.  The DNA acts as </a:t>
            </a:r>
            <a:r>
              <a:rPr lang="en-US" sz="1000" dirty="0" err="1"/>
              <a:t>crosslinkers</a:t>
            </a:r>
            <a:r>
              <a:rPr lang="en-US" sz="1000" dirty="0"/>
              <a:t> that reversibly hold the synthetic polymers in a network with properties similar to many biological tissues. </a:t>
            </a:r>
          </a:p>
        </p:txBody>
      </p:sp>
    </p:spTree>
    <p:extLst>
      <p:ext uri="{BB962C8B-B14F-4D97-AF65-F5344CB8AC3E}">
        <p14:creationId xmlns:p14="http://schemas.microsoft.com/office/powerpoint/2010/main" val="17435963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11794</TotalTime>
  <Words>332</Words>
  <Application>Microsoft Macintosh PowerPoint</Application>
  <PresentationFormat>On-screen Show (4:3)</PresentationFormat>
  <Paragraphs>27</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News Gothic MT</vt:lpstr>
      <vt:lpstr>Wingdings 2</vt:lpstr>
      <vt:lpstr>Breeze</vt:lpstr>
      <vt:lpstr>Hydrogels from DNA mimicking polymers and DNA</vt:lpstr>
      <vt:lpstr>Hydrogels from DNA mimicking polymers and DNA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31</cp:revision>
  <cp:lastPrinted>2018-03-20T19:17:59Z</cp:lastPrinted>
  <dcterms:created xsi:type="dcterms:W3CDTF">2016-07-19T18:16:54Z</dcterms:created>
  <dcterms:modified xsi:type="dcterms:W3CDTF">2019-06-10T15:58:43Z</dcterms:modified>
  <cp:category/>
</cp:coreProperties>
</file>