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0" autoAdjust="0"/>
    <p:restoredTop sz="50000" autoAdjust="0"/>
  </p:normalViewPr>
  <p:slideViewPr>
    <p:cSldViewPr snapToGrid="0">
      <p:cViewPr>
        <p:scale>
          <a:sx n="112" d="100"/>
          <a:sy n="112" d="100"/>
        </p:scale>
        <p:origin x="189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72C671-3E3F-1E44-B734-692CFFB399C8}" type="datetimeFigureOut">
              <a:t>6/14/17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EF9470-894B-584F-81B5-30CEE4584FA4}" type="slidenum">
              <a:t>‹#›</a:t>
            </a:fld>
            <a:endParaRPr lang="en-US"/>
          </a:p>
        </p:txBody>
      </p:sp>
    </p:spTree>
    <p:extLst>
      <p:ext uri="{BB962C8B-B14F-4D97-AF65-F5344CB8AC3E}">
        <p14:creationId xmlns:p14="http://schemas.microsoft.com/office/powerpoint/2010/main" val="3927208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EF9470-894B-584F-81B5-30CEE4584FA4}" type="slidenum">
              <a:t>1</a:t>
            </a:fld>
            <a:endParaRPr lang="en-US"/>
          </a:p>
        </p:txBody>
      </p:sp>
    </p:spTree>
    <p:extLst>
      <p:ext uri="{BB962C8B-B14F-4D97-AF65-F5344CB8AC3E}">
        <p14:creationId xmlns:p14="http://schemas.microsoft.com/office/powerpoint/2010/main" val="359885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6/14/17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346" y="52254"/>
            <a:ext cx="5797964" cy="803867"/>
          </a:xfrm>
        </p:spPr>
        <p:txBody>
          <a:bodyPr anchor="ctr"/>
          <a:lstStyle/>
          <a:p>
            <a:r>
              <a:rPr lang="en-US" sz="1800" b="1" dirty="0">
                <a:solidFill>
                  <a:schemeClr val="tx1"/>
                </a:solidFill>
              </a:rPr>
              <a:t>Spooling Instability </a:t>
            </a:r>
            <a:br>
              <a:rPr lang="en-US" sz="1800" b="1" dirty="0">
                <a:solidFill>
                  <a:schemeClr val="tx1"/>
                </a:solidFill>
              </a:rPr>
            </a:br>
            <a:r>
              <a:rPr lang="en-US" sz="1800" b="1" dirty="0">
                <a:solidFill>
                  <a:schemeClr val="tx1"/>
                </a:solidFill>
              </a:rPr>
              <a:t>of Self-Propelled Flexible Filaments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Meredith Betterton, Matthew Glaser</a:t>
            </a:r>
          </a:p>
          <a:p>
            <a:r>
              <a:rPr lang="en-US" sz="1200" b="1" dirty="0" smtClean="0">
                <a:solidFill>
                  <a:schemeClr val="bg1"/>
                </a:solidFill>
              </a:rPr>
              <a:t> University of  Colorado Boulder</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MRSEC DMR1420736</a:t>
            </a:r>
            <a:endParaRPr lang="en-US" sz="1200" b="1" dirty="0">
              <a:solidFill>
                <a:schemeClr val="bg1"/>
              </a:solidFill>
            </a:endParaRPr>
          </a:p>
        </p:txBody>
      </p:sp>
      <p:sp>
        <p:nvSpPr>
          <p:cNvPr id="9" name="Text Box 28"/>
          <p:cNvSpPr txBox="1">
            <a:spLocks noChangeArrowheads="1"/>
          </p:cNvSpPr>
          <p:nvPr/>
        </p:nvSpPr>
        <p:spPr bwMode="auto">
          <a:xfrm>
            <a:off x="337494" y="1929497"/>
            <a:ext cx="3892550" cy="3539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Cytoskeletal filaments with chemical motors attached are the basic elements in cells that enable biological motion. Computer simulation of model </a:t>
            </a:r>
            <a:r>
              <a:rPr lang="en-US" sz="1400" dirty="0" err="1"/>
              <a:t>biomotive</a:t>
            </a:r>
            <a:r>
              <a:rPr lang="en-US" sz="1400" dirty="0"/>
              <a:t> systems,  for example self-propelled, </a:t>
            </a:r>
            <a:r>
              <a:rPr lang="en-US" sz="1400" dirty="0" err="1"/>
              <a:t>semiflexible</a:t>
            </a:r>
            <a:r>
              <a:rPr lang="en-US" sz="1400" dirty="0"/>
              <a:t> filaments, show that even systems with minimal ingredients  are able to generate the kind of exotic </a:t>
            </a:r>
            <a:r>
              <a:rPr lang="en-US" sz="1400"/>
              <a:t>nonequilibrium</a:t>
            </a:r>
            <a:r>
              <a:rPr lang="en-US" sz="1400" dirty="0"/>
              <a:t> behavior observed in cells.  Fascinating features are the formation of extended flocks and rare spooling events such as those shown in the image.  The spooling,  observed in the top center of the image, is a spontaneously formed rotating ring of several filaments, matching well those found experimentally.</a:t>
            </a:r>
          </a:p>
          <a:p>
            <a:pPr algn="just"/>
            <a:endParaRPr lang="en-US" sz="1400" dirty="0"/>
          </a:p>
        </p:txBody>
      </p:sp>
      <p:sp>
        <p:nvSpPr>
          <p:cNvPr id="13" name="Rectangle 12"/>
          <p:cNvSpPr/>
          <p:nvPr/>
        </p:nvSpPr>
        <p:spPr>
          <a:xfrm>
            <a:off x="152400" y="745755"/>
            <a:ext cx="657497"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pic>
        <p:nvPicPr>
          <p:cNvPr id="12" name="Picture 11" descr="A computer simulation shows colorful lines" title="Flexible Filaments"/>
          <p:cNvPicPr/>
          <p:nvPr/>
        </p:nvPicPr>
        <p:blipFill rotWithShape="1">
          <a:blip r:embed="rId3">
            <a:extLst>
              <a:ext uri="{28A0092B-C50C-407E-A947-70E740481C1C}">
                <a14:useLocalDpi xmlns:a14="http://schemas.microsoft.com/office/drawing/2010/main" val="0"/>
              </a:ext>
            </a:extLst>
          </a:blip>
          <a:srcRect l="2309" t="8710" r="74126" b="9239"/>
          <a:stretch/>
        </p:blipFill>
        <p:spPr bwMode="auto">
          <a:xfrm>
            <a:off x="4819343" y="2018557"/>
            <a:ext cx="3424571" cy="3381044"/>
          </a:xfrm>
          <a:prstGeom prst="rect">
            <a:avLst/>
          </a:prstGeom>
          <a:ln w="3175" cmpd="sng">
            <a:solidFill>
              <a:schemeClr val="tx1"/>
            </a:solidFill>
          </a:ln>
          <a:extLst>
            <a:ext uri="{FAA26D3D-D897-4be2-8F04-BA451C77F1D7}">
              <ma14:placeholderFlag xmlns:ma14="http://schemas.microsoft.com/office/mac/drawingml/2011/main"/>
            </a:ext>
            <a:ext uri="{53640926-AAD7-44d8-BBD7-CCE9431645EC}">
              <a14:shadowObscured xmlns="" xmlns:a14="http://schemas.microsoft.com/office/drawing/2010/main"/>
            </a:ext>
          </a:extLst>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17436</TotalTime>
  <Words>116</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Spooling Instability  of Self-Propelled Flexible Filaments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37</cp:revision>
  <cp:lastPrinted>2016-08-01T15:14:13Z</cp:lastPrinted>
  <dcterms:created xsi:type="dcterms:W3CDTF">2016-07-19T18:16:54Z</dcterms:created>
  <dcterms:modified xsi:type="dcterms:W3CDTF">2017-06-14T13:54:03Z</dcterms:modified>
  <cp:category/>
</cp:coreProperties>
</file>