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94784"/>
  </p:normalViewPr>
  <p:slideViewPr>
    <p:cSldViewPr snapToGrid="0" snapToObjects="1">
      <p:cViewPr>
        <p:scale>
          <a:sx n="137" d="100"/>
          <a:sy n="137" d="100"/>
        </p:scale>
        <p:origin x="117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DEEF0C9-6C22-9E43-851B-901D07234002}" type="datetimeFigureOut">
              <a:rPr lang="en-US" smtClean="0"/>
              <a:t>6/29/17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865AFDA-C546-2E4A-84B4-C522582A1367}" type="slidenum">
              <a:rPr lang="en-US" smtClean="0"/>
              <a:t>‹#›</a:t>
            </a:fld>
            <a:endParaRPr lang="en-US"/>
          </a:p>
        </p:txBody>
      </p:sp>
    </p:spTree>
    <p:extLst>
      <p:ext uri="{BB962C8B-B14F-4D97-AF65-F5344CB8AC3E}">
        <p14:creationId xmlns:p14="http://schemas.microsoft.com/office/powerpoint/2010/main" val="94285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65AFDA-C546-2E4A-84B4-C522582A1367}" type="slidenum">
              <a:rPr lang="en-US" smtClean="0"/>
              <a:t>1</a:t>
            </a:fld>
            <a:endParaRPr lang="en-US"/>
          </a:p>
        </p:txBody>
      </p:sp>
    </p:spTree>
    <p:extLst>
      <p:ext uri="{BB962C8B-B14F-4D97-AF65-F5344CB8AC3E}">
        <p14:creationId xmlns:p14="http://schemas.microsoft.com/office/powerpoint/2010/main" val="25459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6/29/17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Programming Dimensionality in </a:t>
            </a:r>
            <a:r>
              <a:rPr lang="en-US" sz="1800" b="1" dirty="0" err="1" smtClean="0">
                <a:solidFill>
                  <a:schemeClr val="tx1"/>
                </a:solidFill>
              </a:rPr>
              <a:t>Superatomic</a:t>
            </a:r>
            <a:r>
              <a:rPr lang="en-US" sz="1800" b="1" dirty="0" smtClean="0">
                <a:solidFill>
                  <a:schemeClr val="tx1"/>
                </a:solidFill>
              </a:rPr>
              <a:t> Materials</a:t>
            </a:r>
            <a:endParaRPr lang="en-US" sz="1800" b="1" dirty="0">
              <a:solidFill>
                <a:schemeClr val="tx1"/>
              </a:solidFill>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smtClean="0">
                <a:solidFill>
                  <a:schemeClr val="bg1"/>
                </a:solidFill>
              </a:rPr>
              <a:t>Colin Nuckolls, Columbia University Center for Precision Assembly of </a:t>
            </a:r>
            <a:r>
              <a:rPr lang="en-US" sz="1200" b="1" dirty="0" err="1" smtClean="0">
                <a:solidFill>
                  <a:schemeClr val="bg1"/>
                </a:solidFill>
              </a:rPr>
              <a:t>Superstratic</a:t>
            </a:r>
            <a:r>
              <a:rPr lang="en-US" sz="1200" b="1" dirty="0" smtClean="0">
                <a:solidFill>
                  <a:schemeClr val="bg1"/>
                </a:solidFill>
              </a:rPr>
              <a:t> and </a:t>
            </a:r>
            <a:r>
              <a:rPr lang="en-US" sz="1200" b="1" dirty="0" err="1" smtClean="0">
                <a:solidFill>
                  <a:schemeClr val="bg1"/>
                </a:solidFill>
              </a:rPr>
              <a:t>Superatomic</a:t>
            </a:r>
            <a:r>
              <a:rPr lang="en-US" sz="1200" b="1" dirty="0" smtClean="0">
                <a:solidFill>
                  <a:schemeClr val="bg1"/>
                </a:solidFill>
              </a:rPr>
              <a:t> Solids</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smtClean="0">
                <a:solidFill>
                  <a:schemeClr val="bg1"/>
                </a:solidFill>
              </a:rPr>
              <a:t>MRSEC: DMR-1420643</a:t>
            </a:r>
            <a:endParaRPr lang="en-US" sz="1200" b="1" dirty="0">
              <a:solidFill>
                <a:schemeClr val="bg1"/>
              </a:solidFill>
            </a:endParaRPr>
          </a:p>
        </p:txBody>
      </p:sp>
      <p:sp>
        <p:nvSpPr>
          <p:cNvPr id="9" name="Text Box 28"/>
          <p:cNvSpPr txBox="1">
            <a:spLocks noChangeArrowheads="1"/>
          </p:cNvSpPr>
          <p:nvPr/>
        </p:nvSpPr>
        <p:spPr bwMode="auto">
          <a:xfrm>
            <a:off x="214835" y="1580903"/>
            <a:ext cx="3013841" cy="433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00000"/>
              </a:lnSpc>
            </a:pPr>
            <a:r>
              <a:rPr lang="en-US" sz="1200" dirty="0" smtClean="0">
                <a:solidFill>
                  <a:srgbClr val="000000"/>
                </a:solidFill>
                <a:latin typeface="Calibri"/>
              </a:rPr>
              <a:t>The </a:t>
            </a:r>
            <a:r>
              <a:rPr lang="en-US" sz="1200" dirty="0">
                <a:solidFill>
                  <a:srgbClr val="000000"/>
                </a:solidFill>
                <a:latin typeface="Calibri"/>
              </a:rPr>
              <a:t>synthesis of site-differentiated </a:t>
            </a:r>
            <a:r>
              <a:rPr lang="mr-IN" sz="1200" dirty="0">
                <a:latin typeface="Calibri"/>
                <a:cs typeface="Calibri"/>
              </a:rPr>
              <a:t>Co</a:t>
            </a:r>
            <a:r>
              <a:rPr lang="mr-IN" sz="1200" baseline="-25000" dirty="0">
                <a:latin typeface="Calibri"/>
                <a:cs typeface="Calibri"/>
              </a:rPr>
              <a:t>6</a:t>
            </a:r>
            <a:r>
              <a:rPr lang="mr-IN" sz="1200" dirty="0">
                <a:latin typeface="Calibri"/>
                <a:cs typeface="Calibri"/>
              </a:rPr>
              <a:t>Se</a:t>
            </a:r>
            <a:r>
              <a:rPr lang="mr-IN" sz="1200" baseline="-25000" dirty="0">
                <a:latin typeface="Calibri"/>
                <a:cs typeface="Calibri"/>
              </a:rPr>
              <a:t>8</a:t>
            </a:r>
            <a:r>
              <a:rPr lang="mr-IN" sz="1200" dirty="0">
                <a:latin typeface="Calibri"/>
                <a:cs typeface="Calibri"/>
              </a:rPr>
              <a:t>(PEt</a:t>
            </a:r>
            <a:r>
              <a:rPr lang="mr-IN" sz="1200" baseline="-25000" dirty="0">
                <a:latin typeface="Calibri"/>
                <a:cs typeface="Calibri"/>
              </a:rPr>
              <a:t>3</a:t>
            </a:r>
            <a:r>
              <a:rPr lang="mr-IN" sz="1200" dirty="0">
                <a:latin typeface="Calibri"/>
                <a:cs typeface="Calibri"/>
              </a:rPr>
              <a:t>)</a:t>
            </a:r>
            <a:r>
              <a:rPr lang="mr-IN" sz="1200" baseline="-25000" dirty="0">
                <a:latin typeface="Calibri"/>
                <a:cs typeface="Calibri"/>
              </a:rPr>
              <a:t>6-x</a:t>
            </a:r>
            <a:r>
              <a:rPr lang="mr-IN" sz="1200" dirty="0">
                <a:latin typeface="Calibri"/>
                <a:cs typeface="Calibri"/>
              </a:rPr>
              <a:t>(CO)</a:t>
            </a:r>
            <a:r>
              <a:rPr lang="mr-IN" sz="1200" baseline="-25000" dirty="0" err="1">
                <a:latin typeface="Calibri"/>
                <a:cs typeface="Calibri"/>
              </a:rPr>
              <a:t>x</a:t>
            </a:r>
            <a:r>
              <a:rPr lang="mr-IN" sz="1200" baseline="-25000" dirty="0">
                <a:latin typeface="Calibri"/>
                <a:cs typeface="Calibri"/>
              </a:rPr>
              <a:t> </a:t>
            </a:r>
            <a:r>
              <a:rPr lang="en-US" sz="1200" dirty="0">
                <a:solidFill>
                  <a:srgbClr val="000000"/>
                </a:solidFill>
                <a:latin typeface="Calibri"/>
              </a:rPr>
              <a:t> </a:t>
            </a:r>
            <a:r>
              <a:rPr lang="en-US" sz="1200" dirty="0" err="1">
                <a:solidFill>
                  <a:srgbClr val="000000"/>
                </a:solidFill>
                <a:latin typeface="Calibri"/>
              </a:rPr>
              <a:t>superatom</a:t>
            </a:r>
            <a:r>
              <a:rPr lang="en-US" sz="1200" dirty="0">
                <a:solidFill>
                  <a:srgbClr val="000000"/>
                </a:solidFill>
                <a:latin typeface="Calibri"/>
              </a:rPr>
              <a:t> building blocks (Fig. 1, Ref. 1) has facilitated the assembly and study of </a:t>
            </a:r>
            <a:r>
              <a:rPr lang="en-US" sz="1200" dirty="0" err="1">
                <a:solidFill>
                  <a:srgbClr val="000000"/>
                </a:solidFill>
                <a:latin typeface="Calibri"/>
              </a:rPr>
              <a:t>superatom</a:t>
            </a:r>
            <a:r>
              <a:rPr lang="en-US" sz="1200" dirty="0">
                <a:solidFill>
                  <a:srgbClr val="000000"/>
                </a:solidFill>
                <a:latin typeface="Calibri"/>
              </a:rPr>
              <a:t>, </a:t>
            </a:r>
            <a:r>
              <a:rPr lang="en-US" sz="1200" dirty="0" err="1">
                <a:solidFill>
                  <a:srgbClr val="000000"/>
                </a:solidFill>
                <a:latin typeface="Calibri"/>
              </a:rPr>
              <a:t>nano</a:t>
            </a:r>
            <a:r>
              <a:rPr lang="en-US" sz="1200" dirty="0">
                <a:solidFill>
                  <a:srgbClr val="000000"/>
                </a:solidFill>
                <a:latin typeface="Calibri"/>
              </a:rPr>
              <a:t>-molecules of precise arrangements and </a:t>
            </a:r>
            <a:r>
              <a:rPr lang="en-US" sz="1200" dirty="0" smtClean="0">
                <a:solidFill>
                  <a:srgbClr val="000000"/>
                </a:solidFill>
                <a:latin typeface="Calibri"/>
              </a:rPr>
              <a:t>size. Precise </a:t>
            </a:r>
            <a:r>
              <a:rPr lang="en-US" sz="1200" dirty="0">
                <a:solidFill>
                  <a:srgbClr val="000000"/>
                </a:solidFill>
                <a:latin typeface="Calibri"/>
              </a:rPr>
              <a:t>extended </a:t>
            </a:r>
            <a:r>
              <a:rPr lang="en-US" sz="1200" dirty="0" err="1">
                <a:solidFill>
                  <a:srgbClr val="000000"/>
                </a:solidFill>
                <a:latin typeface="Calibri"/>
              </a:rPr>
              <a:t>nano</a:t>
            </a:r>
            <a:r>
              <a:rPr lang="en-US" sz="1200" dirty="0">
                <a:solidFill>
                  <a:srgbClr val="000000"/>
                </a:solidFill>
                <a:latin typeface="Calibri"/>
              </a:rPr>
              <a:t>-materials were assembled from these </a:t>
            </a:r>
            <a:r>
              <a:rPr lang="en-US" sz="1200" dirty="0" err="1">
                <a:solidFill>
                  <a:srgbClr val="000000"/>
                </a:solidFill>
                <a:latin typeface="Calibri"/>
              </a:rPr>
              <a:t>superatom</a:t>
            </a:r>
            <a:r>
              <a:rPr lang="en-US" sz="1200" dirty="0">
                <a:solidFill>
                  <a:srgbClr val="000000"/>
                </a:solidFill>
                <a:latin typeface="Calibri"/>
              </a:rPr>
              <a:t> building blocks using donor-acceptor interactions (Fig. 2), hydrogen bonding (Fig. 3) and, remarkably, covalent bonding (Fig. 4). The bulk properties (such as magnetism and conductivity) of the assembled materials are determined by the composition and dimensionality of the assembly</a:t>
            </a:r>
            <a:r>
              <a:rPr lang="en-US" sz="1200" dirty="0" smtClean="0">
                <a:solidFill>
                  <a:srgbClr val="000000"/>
                </a:solidFill>
                <a:latin typeface="Calibri"/>
              </a:rPr>
              <a:t>.</a:t>
            </a:r>
          </a:p>
          <a:p>
            <a:pPr algn="just">
              <a:lnSpc>
                <a:spcPct val="100000"/>
              </a:lnSpc>
            </a:pPr>
            <a:endParaRPr lang="en-US" sz="1200" dirty="0">
              <a:solidFill>
                <a:srgbClr val="000000"/>
              </a:solidFill>
              <a:latin typeface="Calibri"/>
            </a:endParaRPr>
          </a:p>
          <a:p>
            <a:pPr algn="just"/>
            <a:r>
              <a:rPr lang="en-US" sz="1200" dirty="0" smtClean="0">
                <a:solidFill>
                  <a:srgbClr val="000000"/>
                </a:solidFill>
                <a:latin typeface="Calibri"/>
              </a:rPr>
              <a:t>Featured </a:t>
            </a:r>
            <a:r>
              <a:rPr lang="en-US" sz="1200" dirty="0">
                <a:solidFill>
                  <a:srgbClr val="000000"/>
                </a:solidFill>
                <a:latin typeface="Calibri"/>
              </a:rPr>
              <a:t>as one of the “Ten Ideas That Will Change the World” in Scientific American  in 2016, the discovery featured in Ref. 1 of assembling site-differentiated, atomically precise clusters into dimensionally controlled materials opens a new way to design and program a next generation of functional nanomaterials.</a:t>
            </a:r>
          </a:p>
        </p:txBody>
      </p:sp>
      <p:sp>
        <p:nvSpPr>
          <p:cNvPr id="11" name="Rectangle 37"/>
          <p:cNvSpPr>
            <a:spLocks noChangeArrowheads="1"/>
          </p:cNvSpPr>
          <p:nvPr/>
        </p:nvSpPr>
        <p:spPr bwMode="auto">
          <a:xfrm>
            <a:off x="3346036" y="1576585"/>
            <a:ext cx="5717576" cy="457228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724422" cy="276999"/>
          </a:xfrm>
          <a:prstGeom prst="rect">
            <a:avLst/>
          </a:prstGeom>
        </p:spPr>
        <p:txBody>
          <a:bodyPr wrap="square" anchor="ctr">
            <a:spAutoFit/>
          </a:bodyPr>
          <a:lstStyle/>
          <a:p>
            <a:r>
              <a:rPr lang="en-US" sz="1200" b="1" smtClean="0">
                <a:solidFill>
                  <a:srgbClr val="002060"/>
                </a:solidFill>
              </a:rPr>
              <a:t>2017</a:t>
            </a:r>
            <a:endParaRPr lang="en-US" sz="1200" b="1" dirty="0">
              <a:solidFill>
                <a:srgbClr val="002060"/>
              </a:solidFill>
            </a:endParaRPr>
          </a:p>
        </p:txBody>
      </p:sp>
      <p:sp>
        <p:nvSpPr>
          <p:cNvPr id="13" name="CustomShape 6"/>
          <p:cNvSpPr/>
          <p:nvPr/>
        </p:nvSpPr>
        <p:spPr>
          <a:xfrm>
            <a:off x="3411353" y="3340490"/>
            <a:ext cx="2584236" cy="551264"/>
          </a:xfrm>
          <a:prstGeom prst="rect">
            <a:avLst/>
          </a:prstGeom>
        </p:spPr>
        <p:txBody>
          <a:bodyPr lIns="90000" tIns="45000" rIns="90000" bIns="45000"/>
          <a:lstStyle/>
          <a:p>
            <a:pPr algn="just">
              <a:lnSpc>
                <a:spcPct val="100000"/>
              </a:lnSpc>
            </a:pPr>
            <a:r>
              <a:rPr lang="en-US" sz="1000" b="1" dirty="0" smtClean="0">
                <a:solidFill>
                  <a:srgbClr val="000000"/>
                </a:solidFill>
                <a:latin typeface="Calibri"/>
              </a:rPr>
              <a:t>Fig. 1 </a:t>
            </a:r>
            <a:r>
              <a:rPr lang="en-US" sz="1000" dirty="0" smtClean="0">
                <a:solidFill>
                  <a:srgbClr val="000000"/>
                </a:solidFill>
                <a:latin typeface="Calibri"/>
              </a:rPr>
              <a:t>Assembly of Superatom Molecules </a:t>
            </a:r>
            <a:r>
              <a:rPr lang="en-US" sz="1000" dirty="0">
                <a:solidFill>
                  <a:srgbClr val="000000"/>
                </a:solidFill>
                <a:latin typeface="Calibri"/>
              </a:rPr>
              <a:t>F</a:t>
            </a:r>
            <a:r>
              <a:rPr lang="en-US" sz="1000" dirty="0" smtClean="0">
                <a:solidFill>
                  <a:srgbClr val="000000"/>
                </a:solidFill>
                <a:latin typeface="Calibri"/>
              </a:rPr>
              <a:t>rom </a:t>
            </a:r>
            <a:r>
              <a:rPr lang="en-US" sz="1000" dirty="0">
                <a:solidFill>
                  <a:srgbClr val="000000"/>
                </a:solidFill>
                <a:latin typeface="Calibri"/>
              </a:rPr>
              <a:t>S</a:t>
            </a:r>
            <a:r>
              <a:rPr lang="en-US" sz="1000" dirty="0" smtClean="0">
                <a:solidFill>
                  <a:srgbClr val="000000"/>
                </a:solidFill>
                <a:latin typeface="Calibri"/>
              </a:rPr>
              <a:t>ite-</a:t>
            </a:r>
            <a:r>
              <a:rPr lang="en-US" sz="1000" dirty="0">
                <a:solidFill>
                  <a:srgbClr val="000000"/>
                </a:solidFill>
                <a:latin typeface="Calibri"/>
              </a:rPr>
              <a:t>D</a:t>
            </a:r>
            <a:r>
              <a:rPr lang="en-US" sz="1000" dirty="0" smtClean="0">
                <a:solidFill>
                  <a:srgbClr val="000000"/>
                </a:solidFill>
                <a:latin typeface="Calibri"/>
              </a:rPr>
              <a:t>ifferentiated Co</a:t>
            </a:r>
            <a:r>
              <a:rPr lang="en-US" sz="1000" baseline="-25000" dirty="0" smtClean="0">
                <a:solidFill>
                  <a:srgbClr val="000000"/>
                </a:solidFill>
                <a:latin typeface="Calibri"/>
              </a:rPr>
              <a:t>6</a:t>
            </a:r>
            <a:r>
              <a:rPr lang="en-US" sz="1000" dirty="0" smtClean="0">
                <a:solidFill>
                  <a:srgbClr val="000000"/>
                </a:solidFill>
                <a:latin typeface="Calibri"/>
              </a:rPr>
              <a:t>Se</a:t>
            </a:r>
            <a:r>
              <a:rPr lang="en-US" sz="1000" baseline="-25000" dirty="0" smtClean="0">
                <a:solidFill>
                  <a:srgbClr val="000000"/>
                </a:solidFill>
                <a:latin typeface="Calibri"/>
              </a:rPr>
              <a:t>8</a:t>
            </a:r>
            <a:r>
              <a:rPr lang="en-US" sz="1000" dirty="0" smtClean="0">
                <a:solidFill>
                  <a:srgbClr val="000000"/>
                </a:solidFill>
                <a:latin typeface="Calibri"/>
              </a:rPr>
              <a:t> Superatom Building Blocks.</a:t>
            </a:r>
            <a:endParaRPr dirty="0"/>
          </a:p>
        </p:txBody>
      </p:sp>
      <p:pic>
        <p:nvPicPr>
          <p:cNvPr id="14" name="Picture 13" descr="Site-differentiated cobalt selenide superatoms with carbonyl tags can be linked with ditopic linkers to form macrocycles, disuperatom and trisuperatom molecules that are precisely defined. " title="Figure 1"/>
          <p:cNvPicPr>
            <a:picLocks noChangeAspect="1"/>
          </p:cNvPicPr>
          <p:nvPr/>
        </p:nvPicPr>
        <p:blipFill>
          <a:blip r:embed="rId3"/>
          <a:stretch>
            <a:fillRect/>
          </a:stretch>
        </p:blipFill>
        <p:spPr>
          <a:xfrm>
            <a:off x="3402023" y="1931638"/>
            <a:ext cx="2932932" cy="1096103"/>
          </a:xfrm>
          <a:prstGeom prst="rect">
            <a:avLst/>
          </a:prstGeom>
        </p:spPr>
      </p:pic>
      <p:sp>
        <p:nvSpPr>
          <p:cNvPr id="15" name="CustomShape 8"/>
          <p:cNvSpPr/>
          <p:nvPr/>
        </p:nvSpPr>
        <p:spPr>
          <a:xfrm>
            <a:off x="3411353" y="5025778"/>
            <a:ext cx="2406755" cy="515612"/>
          </a:xfrm>
          <a:prstGeom prst="rect">
            <a:avLst/>
          </a:prstGeom>
        </p:spPr>
        <p:txBody>
          <a:bodyPr lIns="90000" tIns="45000" rIns="90000" bIns="45000"/>
          <a:lstStyle/>
          <a:p>
            <a:pPr algn="just">
              <a:lnSpc>
                <a:spcPct val="100000"/>
              </a:lnSpc>
            </a:pPr>
            <a:r>
              <a:rPr lang="en-US" sz="1000" b="1" dirty="0" smtClean="0">
                <a:solidFill>
                  <a:srgbClr val="000000"/>
                </a:solidFill>
                <a:latin typeface="Calibri"/>
                <a:cs typeface="Calibri"/>
              </a:rPr>
              <a:t>Fig. 2 </a:t>
            </a:r>
            <a:r>
              <a:rPr lang="en-US" sz="1000" dirty="0" smtClean="0">
                <a:solidFill>
                  <a:srgbClr val="000000"/>
                </a:solidFill>
                <a:latin typeface="Calibri"/>
                <a:cs typeface="Calibri"/>
              </a:rPr>
              <a:t>Donor-Acceptor Interactions: 1-D Chains in Charge-Transfer Salts {</a:t>
            </a:r>
            <a:r>
              <a:rPr lang="mr-IN" sz="1000" dirty="0" smtClean="0">
                <a:latin typeface="Calibri"/>
                <a:cs typeface="Calibri"/>
              </a:rPr>
              <a:t>Co</a:t>
            </a:r>
            <a:r>
              <a:rPr lang="mr-IN" sz="1000" baseline="-25000" dirty="0" smtClean="0">
                <a:latin typeface="Calibri"/>
                <a:cs typeface="Calibri"/>
              </a:rPr>
              <a:t>6</a:t>
            </a:r>
            <a:r>
              <a:rPr lang="mr-IN" sz="1000" dirty="0" smtClean="0">
                <a:latin typeface="Calibri"/>
                <a:cs typeface="Calibri"/>
              </a:rPr>
              <a:t>Se</a:t>
            </a:r>
            <a:r>
              <a:rPr lang="mr-IN" sz="1000" baseline="-25000" dirty="0" smtClean="0">
                <a:latin typeface="Calibri"/>
                <a:cs typeface="Calibri"/>
              </a:rPr>
              <a:t>8</a:t>
            </a:r>
            <a:r>
              <a:rPr lang="mr-IN" sz="1000" dirty="0">
                <a:latin typeface="Calibri"/>
                <a:cs typeface="Calibri"/>
              </a:rPr>
              <a:t>(PEt</a:t>
            </a:r>
            <a:r>
              <a:rPr lang="mr-IN" sz="1000" baseline="-25000" dirty="0">
                <a:latin typeface="Calibri"/>
                <a:cs typeface="Calibri"/>
              </a:rPr>
              <a:t>3</a:t>
            </a:r>
            <a:r>
              <a:rPr lang="mr-IN" sz="1000" dirty="0">
                <a:latin typeface="Calibri"/>
                <a:cs typeface="Calibri"/>
              </a:rPr>
              <a:t>)</a:t>
            </a:r>
            <a:r>
              <a:rPr lang="mr-IN" sz="1000" baseline="-25000" dirty="0" smtClean="0">
                <a:latin typeface="Calibri"/>
                <a:cs typeface="Calibri"/>
              </a:rPr>
              <a:t>4</a:t>
            </a:r>
            <a:r>
              <a:rPr lang="en-US" sz="1000" dirty="0">
                <a:latin typeface="Calibri"/>
                <a:cs typeface="Calibri"/>
              </a:rPr>
              <a:t>[</a:t>
            </a:r>
            <a:r>
              <a:rPr lang="mr-IN" sz="1000" dirty="0" smtClean="0">
                <a:latin typeface="Calibri"/>
                <a:cs typeface="Calibri"/>
              </a:rPr>
              <a:t>(P</a:t>
            </a:r>
            <a:r>
              <a:rPr lang="en-US" sz="1000" dirty="0" err="1" smtClean="0">
                <a:latin typeface="Calibri"/>
                <a:cs typeface="Calibri"/>
              </a:rPr>
              <a:t>Ph</a:t>
            </a:r>
            <a:r>
              <a:rPr lang="mr-IN" sz="1000" baseline="-25000" dirty="0" smtClean="0">
                <a:latin typeface="Calibri"/>
                <a:cs typeface="Calibri"/>
              </a:rPr>
              <a:t>2</a:t>
            </a:r>
            <a:r>
              <a:rPr lang="mr-IN" sz="1000" dirty="0">
                <a:latin typeface="Calibri"/>
                <a:cs typeface="Calibri"/>
              </a:rPr>
              <a:t>)</a:t>
            </a:r>
            <a:r>
              <a:rPr lang="mr-IN" sz="1000" baseline="-25000" dirty="0" smtClean="0">
                <a:latin typeface="Calibri"/>
                <a:cs typeface="Calibri"/>
              </a:rPr>
              <a:t>2</a:t>
            </a:r>
            <a:r>
              <a:rPr lang="mr-IN" sz="1000" dirty="0" smtClean="0">
                <a:latin typeface="Calibri"/>
                <a:cs typeface="Calibri"/>
              </a:rPr>
              <a:t>NH</a:t>
            </a:r>
            <a:r>
              <a:rPr lang="en-US" sz="1000" dirty="0" smtClean="0">
                <a:latin typeface="Calibri"/>
                <a:cs typeface="Calibri"/>
              </a:rPr>
              <a:t>]</a:t>
            </a:r>
            <a:r>
              <a:rPr lang="mr-IN" sz="1000" baseline="-25000" dirty="0" smtClean="0">
                <a:latin typeface="Calibri"/>
                <a:cs typeface="Calibri"/>
              </a:rPr>
              <a:t> 2</a:t>
            </a:r>
            <a:r>
              <a:rPr lang="en-US" sz="1000" dirty="0">
                <a:latin typeface="Calibri"/>
                <a:cs typeface="Calibri"/>
              </a:rPr>
              <a:t>}</a:t>
            </a:r>
            <a:r>
              <a:rPr lang="en-US" sz="1000" dirty="0" smtClean="0">
                <a:latin typeface="Calibri"/>
                <a:cs typeface="Calibri"/>
              </a:rPr>
              <a:t>[TCNE]</a:t>
            </a:r>
            <a:r>
              <a:rPr lang="mr-IN" sz="1000" baseline="-25000" dirty="0" smtClean="0">
                <a:latin typeface="Calibri"/>
                <a:cs typeface="Calibri"/>
              </a:rPr>
              <a:t> 2</a:t>
            </a:r>
            <a:r>
              <a:rPr lang="en-US" sz="1000" dirty="0" smtClean="0">
                <a:solidFill>
                  <a:srgbClr val="000000"/>
                </a:solidFill>
                <a:latin typeface="Calibri"/>
                <a:cs typeface="Calibri"/>
              </a:rPr>
              <a:t>.</a:t>
            </a:r>
            <a:endParaRPr lang="en-US" sz="1000" dirty="0">
              <a:latin typeface="Calibri"/>
              <a:cs typeface="Calibri"/>
            </a:endParaRPr>
          </a:p>
        </p:txBody>
      </p:sp>
      <p:pic>
        <p:nvPicPr>
          <p:cNvPr id="16" name="Picture 15" descr="Donor-acceptor salts formed from dimeric, macrocyclic superatom cobalt selenide molecules (donors) and tetracyanoethylene (acceptors) form 1-D chains in the solid state. " title="Figure 2"/>
          <p:cNvPicPr>
            <a:picLocks noChangeAspect="1"/>
          </p:cNvPicPr>
          <p:nvPr/>
        </p:nvPicPr>
        <p:blipFill>
          <a:blip r:embed="rId4"/>
          <a:stretch>
            <a:fillRect/>
          </a:stretch>
        </p:blipFill>
        <p:spPr>
          <a:xfrm>
            <a:off x="3439347" y="3830297"/>
            <a:ext cx="2540142" cy="1211388"/>
          </a:xfrm>
          <a:prstGeom prst="rect">
            <a:avLst/>
          </a:prstGeom>
        </p:spPr>
      </p:pic>
      <p:sp>
        <p:nvSpPr>
          <p:cNvPr id="17" name="CustomShape 8"/>
          <p:cNvSpPr/>
          <p:nvPr/>
        </p:nvSpPr>
        <p:spPr>
          <a:xfrm>
            <a:off x="6214209" y="3340490"/>
            <a:ext cx="2408667" cy="410238"/>
          </a:xfrm>
          <a:prstGeom prst="rect">
            <a:avLst/>
          </a:prstGeom>
        </p:spPr>
        <p:txBody>
          <a:bodyPr lIns="90000" tIns="45000" rIns="90000" bIns="45000"/>
          <a:lstStyle/>
          <a:p>
            <a:pPr algn="just">
              <a:lnSpc>
                <a:spcPct val="100000"/>
              </a:lnSpc>
            </a:pPr>
            <a:r>
              <a:rPr lang="en-US" sz="1000" b="1" dirty="0" smtClean="0">
                <a:solidFill>
                  <a:srgbClr val="000000"/>
                </a:solidFill>
                <a:latin typeface="Calibri"/>
              </a:rPr>
              <a:t>Fig. 3 </a:t>
            </a:r>
            <a:r>
              <a:rPr lang="en-US" sz="1000" dirty="0" smtClean="0">
                <a:solidFill>
                  <a:srgbClr val="000000"/>
                </a:solidFill>
                <a:latin typeface="Calibri"/>
              </a:rPr>
              <a:t>Hydrogen Bonding to Template the Assembly of a Superatom MOF.</a:t>
            </a:r>
            <a:endParaRPr dirty="0"/>
          </a:p>
        </p:txBody>
      </p:sp>
      <p:pic>
        <p:nvPicPr>
          <p:cNvPr id="18" name="Picture 17" descr="A carboxylic acid-decorated superatom is treated with Zn(NO3)2 to form two different crystalline phases, on top a cube, and on the bottom a hexagon. Next to each is a cartoon representation of each crystalline phase, 3D interconnected layers and 2D layers, respectively.&#10;" title="Figure 3"/>
          <p:cNvPicPr>
            <a:picLocks noChangeAspect="1"/>
          </p:cNvPicPr>
          <p:nvPr/>
        </p:nvPicPr>
        <p:blipFill>
          <a:blip r:embed="rId5"/>
          <a:stretch>
            <a:fillRect/>
          </a:stretch>
        </p:blipFill>
        <p:spPr>
          <a:xfrm>
            <a:off x="6226087" y="1719668"/>
            <a:ext cx="2699483" cy="1520043"/>
          </a:xfrm>
          <a:prstGeom prst="rect">
            <a:avLst/>
          </a:prstGeom>
        </p:spPr>
      </p:pic>
      <p:pic>
        <p:nvPicPr>
          <p:cNvPr id="19" name="Picture 18" descr="A &quot;thread&quot; of covalently linked superatoms is represented on the left. This is one of the two components of the superatom &quot;cloth&quot;, shown on the right, in which each thread is interwoven and templated by a tetragonal dianion in its voids." title="Figure 4"/>
          <p:cNvPicPr>
            <a:picLocks noChangeAspect="1"/>
          </p:cNvPicPr>
          <p:nvPr/>
        </p:nvPicPr>
        <p:blipFill>
          <a:blip r:embed="rId6"/>
          <a:stretch>
            <a:fillRect/>
          </a:stretch>
        </p:blipFill>
        <p:spPr>
          <a:xfrm>
            <a:off x="6042897" y="3859101"/>
            <a:ext cx="2979806" cy="1153781"/>
          </a:xfrm>
          <a:prstGeom prst="rect">
            <a:avLst/>
          </a:prstGeom>
        </p:spPr>
      </p:pic>
      <p:sp>
        <p:nvSpPr>
          <p:cNvPr id="20" name="CustomShape 8"/>
          <p:cNvSpPr/>
          <p:nvPr/>
        </p:nvSpPr>
        <p:spPr>
          <a:xfrm>
            <a:off x="6214209" y="5025778"/>
            <a:ext cx="2611173" cy="351758"/>
          </a:xfrm>
          <a:prstGeom prst="rect">
            <a:avLst/>
          </a:prstGeom>
        </p:spPr>
        <p:txBody>
          <a:bodyPr lIns="90000" tIns="45000" rIns="90000" bIns="45000"/>
          <a:lstStyle/>
          <a:p>
            <a:pPr algn="just">
              <a:lnSpc>
                <a:spcPct val="100000"/>
              </a:lnSpc>
            </a:pPr>
            <a:r>
              <a:rPr lang="en-US" sz="1000" b="1" dirty="0" smtClean="0">
                <a:solidFill>
                  <a:srgbClr val="000000"/>
                </a:solidFill>
                <a:latin typeface="Calibri"/>
              </a:rPr>
              <a:t>Fig. 4 </a:t>
            </a:r>
            <a:r>
              <a:rPr lang="en-US" sz="1000" dirty="0" smtClean="0">
                <a:solidFill>
                  <a:srgbClr val="000000"/>
                </a:solidFill>
                <a:latin typeface="Calibri"/>
              </a:rPr>
              <a:t>Covalently Bonded Superatom Chains Weave a Molecular Cloth.</a:t>
            </a:r>
            <a:endParaRPr dirty="0"/>
          </a:p>
        </p:txBody>
      </p:sp>
      <p:sp>
        <p:nvSpPr>
          <p:cNvPr id="22" name="Rectangle 21"/>
          <p:cNvSpPr/>
          <p:nvPr/>
        </p:nvSpPr>
        <p:spPr>
          <a:xfrm>
            <a:off x="3410700" y="5701302"/>
            <a:ext cx="5574680" cy="400110"/>
          </a:xfrm>
          <a:prstGeom prst="rect">
            <a:avLst/>
          </a:prstGeom>
        </p:spPr>
        <p:txBody>
          <a:bodyPr wrap="square">
            <a:spAutoFit/>
          </a:bodyPr>
          <a:lstStyle/>
          <a:p>
            <a:pPr>
              <a:lnSpc>
                <a:spcPct val="100000"/>
              </a:lnSpc>
            </a:pPr>
            <a:r>
              <a:rPr lang="it-IT" sz="1000" b="1" dirty="0" smtClean="0">
                <a:latin typeface="Arial"/>
                <a:cs typeface="Arial"/>
              </a:rPr>
              <a:t>Reference 1: </a:t>
            </a:r>
            <a:r>
              <a:rPr lang="it-IT" sz="1000" dirty="0" err="1" smtClean="0">
                <a:latin typeface="Arial"/>
                <a:cs typeface="Arial"/>
              </a:rPr>
              <a:t>Champsaur</a:t>
            </a:r>
            <a:r>
              <a:rPr lang="it-IT" sz="1000" dirty="0">
                <a:latin typeface="Arial"/>
                <a:cs typeface="Arial"/>
              </a:rPr>
              <a:t>, A. M.; Velian, A.; </a:t>
            </a:r>
            <a:r>
              <a:rPr lang="en-US" sz="1000" dirty="0" smtClean="0">
                <a:solidFill>
                  <a:srgbClr val="000000"/>
                </a:solidFill>
                <a:latin typeface="Arial"/>
                <a:cs typeface="Arial"/>
              </a:rPr>
              <a:t>Paley, D. W.; Choi, B.; Roy, X.; </a:t>
            </a:r>
            <a:r>
              <a:rPr lang="en-US" sz="1000" dirty="0" err="1" smtClean="0">
                <a:solidFill>
                  <a:srgbClr val="000000"/>
                </a:solidFill>
                <a:latin typeface="Arial"/>
                <a:cs typeface="Arial"/>
              </a:rPr>
              <a:t>Steigerwald</a:t>
            </a:r>
            <a:r>
              <a:rPr lang="en-US" sz="1000" dirty="0" smtClean="0">
                <a:solidFill>
                  <a:srgbClr val="000000"/>
                </a:solidFill>
                <a:latin typeface="Arial"/>
                <a:cs typeface="Arial"/>
              </a:rPr>
              <a:t>, M. L.; </a:t>
            </a:r>
            <a:r>
              <a:rPr lang="it-IT" sz="1000" dirty="0" smtClean="0">
                <a:latin typeface="Arial"/>
                <a:cs typeface="Arial"/>
              </a:rPr>
              <a:t> </a:t>
            </a:r>
            <a:r>
              <a:rPr lang="it-IT" sz="1000" dirty="0" err="1">
                <a:latin typeface="Arial"/>
                <a:cs typeface="Arial"/>
              </a:rPr>
              <a:t>Nuckolls</a:t>
            </a:r>
            <a:r>
              <a:rPr lang="it-IT" sz="1000" dirty="0"/>
              <a:t>, C. </a:t>
            </a:r>
            <a:r>
              <a:rPr lang="it-IT" sz="1000" i="1" dirty="0"/>
              <a:t>Nano </a:t>
            </a:r>
            <a:r>
              <a:rPr lang="it-IT" sz="1000" i="1" dirty="0" err="1"/>
              <a:t>Lett</a:t>
            </a:r>
            <a:r>
              <a:rPr lang="it-IT" sz="1000" i="1" dirty="0"/>
              <a:t>. </a:t>
            </a:r>
            <a:r>
              <a:rPr lang="it-IT" sz="1000" b="1" dirty="0"/>
              <a:t>2016</a:t>
            </a:r>
            <a:r>
              <a:rPr lang="it-IT" sz="1000" dirty="0"/>
              <a:t>,</a:t>
            </a:r>
            <a:r>
              <a:rPr lang="it-IT" sz="1000" i="1" dirty="0"/>
              <a:t> 16,</a:t>
            </a:r>
            <a:r>
              <a:rPr lang="it-IT" sz="1000" dirty="0"/>
              <a:t> 5273–5277</a:t>
            </a:r>
            <a:endParaRPr lang="en-US" sz="1000" dirty="0"/>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11716</TotalTime>
  <Words>281</Words>
  <Application>Microsoft Macintosh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News Gothic MT</vt:lpstr>
      <vt:lpstr>Wingdings 2</vt:lpstr>
      <vt:lpstr>Arial</vt:lpstr>
      <vt:lpstr>Breeze</vt:lpstr>
      <vt:lpstr>Programming Dimensionality in Superatomic Materials</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26</cp:revision>
  <cp:lastPrinted>2016-08-01T15:14:13Z</cp:lastPrinted>
  <dcterms:created xsi:type="dcterms:W3CDTF">2016-07-19T18:16:54Z</dcterms:created>
  <dcterms:modified xsi:type="dcterms:W3CDTF">2017-06-29T15:04:40Z</dcterms:modified>
  <cp:category/>
</cp:coreProperties>
</file>