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9"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01" autoAdjust="0"/>
    <p:restoredTop sz="93961"/>
  </p:normalViewPr>
  <p:slideViewPr>
    <p:cSldViewPr snapToGrid="0" snapToObjects="1">
      <p:cViewPr varScale="1">
        <p:scale>
          <a:sx n="116" d="100"/>
          <a:sy n="116" d="100"/>
        </p:scale>
        <p:origin x="1800"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DEEF0C9-6C22-9E43-851B-901D07234002}" type="datetimeFigureOut">
              <a:rPr lang="en-US" smtClean="0"/>
              <a:t>5/20/19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865AFDA-C546-2E4A-84B4-C522582A1367}" type="slidenum">
              <a:rPr lang="en-US" smtClean="0"/>
              <a:t>‹#›</a:t>
            </a:fld>
            <a:endParaRPr lang="en-US"/>
          </a:p>
        </p:txBody>
      </p:sp>
    </p:spTree>
    <p:extLst>
      <p:ext uri="{BB962C8B-B14F-4D97-AF65-F5344CB8AC3E}">
        <p14:creationId xmlns:p14="http://schemas.microsoft.com/office/powerpoint/2010/main" val="942853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65AFDA-C546-2E4A-84B4-C522582A1367}" type="slidenum">
              <a:rPr lang="en-US" smtClean="0"/>
              <a:t>1</a:t>
            </a:fld>
            <a:endParaRPr lang="en-US"/>
          </a:p>
        </p:txBody>
      </p:sp>
    </p:spTree>
    <p:extLst>
      <p:ext uri="{BB962C8B-B14F-4D97-AF65-F5344CB8AC3E}">
        <p14:creationId xmlns:p14="http://schemas.microsoft.com/office/powerpoint/2010/main" val="2012195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5/20/19</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3988" y="97469"/>
            <a:ext cx="3357156" cy="803867"/>
          </a:xfrm>
        </p:spPr>
        <p:txBody>
          <a:bodyPr anchor="ctr"/>
          <a:lstStyle/>
          <a:p>
            <a:r>
              <a:rPr lang="en-US" b="1" dirty="0">
                <a:solidFill>
                  <a:schemeClr val="tx1"/>
                </a:solidFill>
                <a:latin typeface="+mn-lt"/>
              </a:rPr>
              <a:t>2D Superconductivity</a:t>
            </a:r>
          </a:p>
        </p:txBody>
      </p:sp>
      <p:sp>
        <p:nvSpPr>
          <p:cNvPr id="7" name="Rectangle 6"/>
          <p:cNvSpPr/>
          <p:nvPr/>
        </p:nvSpPr>
        <p:spPr>
          <a:xfrm>
            <a:off x="4371035" y="1014660"/>
            <a:ext cx="4692577" cy="461665"/>
          </a:xfrm>
          <a:prstGeom prst="rect">
            <a:avLst/>
          </a:prstGeom>
        </p:spPr>
        <p:txBody>
          <a:bodyPr wrap="square" anchor="ctr">
            <a:spAutoFit/>
          </a:bodyPr>
          <a:lstStyle/>
          <a:p>
            <a:r>
              <a:rPr lang="en-US" sz="1200" b="1" dirty="0">
                <a:solidFill>
                  <a:schemeClr val="bg1"/>
                </a:solidFill>
              </a:rPr>
              <a:t>Cory Dean, Center for Precision Assembly of </a:t>
            </a:r>
            <a:r>
              <a:rPr lang="en-US" sz="1200" b="1" dirty="0" err="1">
                <a:solidFill>
                  <a:schemeClr val="bg1"/>
                </a:solidFill>
              </a:rPr>
              <a:t>Superstratic</a:t>
            </a:r>
            <a:r>
              <a:rPr lang="en-US" sz="1200" b="1" dirty="0">
                <a:solidFill>
                  <a:schemeClr val="bg1"/>
                </a:solidFill>
              </a:rPr>
              <a:t> and Superatomic Solids</a:t>
            </a: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a:solidFill>
                  <a:schemeClr val="bg1"/>
                </a:solidFill>
              </a:rPr>
              <a:t>MRSEC: DMR-1420634</a:t>
            </a:r>
          </a:p>
        </p:txBody>
      </p:sp>
      <p:sp>
        <p:nvSpPr>
          <p:cNvPr id="12" name="Rectangle 11"/>
          <p:cNvSpPr/>
          <p:nvPr/>
        </p:nvSpPr>
        <p:spPr>
          <a:xfrm>
            <a:off x="152400" y="745755"/>
            <a:ext cx="724422" cy="276999"/>
          </a:xfrm>
          <a:prstGeom prst="rect">
            <a:avLst/>
          </a:prstGeom>
        </p:spPr>
        <p:txBody>
          <a:bodyPr wrap="square" anchor="ctr">
            <a:spAutoFit/>
          </a:bodyPr>
          <a:lstStyle/>
          <a:p>
            <a:r>
              <a:rPr lang="en-US" sz="1200" b="1" dirty="0">
                <a:solidFill>
                  <a:srgbClr val="002060"/>
                </a:solidFill>
              </a:rPr>
              <a:t>2019</a:t>
            </a:r>
          </a:p>
        </p:txBody>
      </p:sp>
      <p:sp>
        <p:nvSpPr>
          <p:cNvPr id="6" name="Rectangle 5">
            <a:extLst>
              <a:ext uri="{FF2B5EF4-FFF2-40B4-BE49-F238E27FC236}">
                <a16:creationId xmlns:a16="http://schemas.microsoft.com/office/drawing/2014/main" id="{64593E2D-7048-4545-B925-B652995B01D4}"/>
              </a:ext>
            </a:extLst>
          </p:cNvPr>
          <p:cNvSpPr/>
          <p:nvPr/>
        </p:nvSpPr>
        <p:spPr>
          <a:xfrm>
            <a:off x="288731" y="3879370"/>
            <a:ext cx="8580948" cy="2292935"/>
          </a:xfrm>
          <a:prstGeom prst="rect">
            <a:avLst/>
          </a:prstGeom>
        </p:spPr>
        <p:txBody>
          <a:bodyPr wrap="square">
            <a:spAutoFit/>
          </a:bodyPr>
          <a:lstStyle/>
          <a:p>
            <a:pPr algn="just"/>
            <a:r>
              <a:rPr lang="en-US" sz="1100" dirty="0"/>
              <a:t>Two-dimensional materials offer a unique opportunity to explore superconductivity in the two-dimensional (2D) limit with low disorder.  IRG1 creates heterostructures of high-quality monolayers of superconductors encapsulated within insulating boron nitride, which provides protection from external disorder and oxidation. In the past year, the team has made three notable discoveries in this area:  </a:t>
            </a:r>
          </a:p>
          <a:p>
            <a:pPr marL="228600" indent="-228600" algn="just">
              <a:buFont typeface="+mj-lt"/>
              <a:buAutoNum type="alphaUcPeriod"/>
            </a:pPr>
            <a:r>
              <a:rPr lang="en-US" sz="1100" dirty="0"/>
              <a:t>(Under applied magnetic fields, 2D superconductors become extremely sensitive to radiofrequency (RF) noise.  Coupling to RF noise can produce a constant-resistance state that has previously been interpreted as an exotic metal, but is actually due to melting of the lattice of magnetic vortices. This effect disappears when samples are RF shielded by filtering.  </a:t>
            </a:r>
          </a:p>
          <a:p>
            <a:pPr marL="228600" indent="-228600" algn="just">
              <a:buFont typeface="+mj-lt"/>
              <a:buAutoNum type="alphaUcPeriod"/>
            </a:pPr>
            <a:r>
              <a:rPr lang="en-US" sz="1100" dirty="0"/>
              <a:t>In the monolayer limit, the onset of superconductivity in NbSe</a:t>
            </a:r>
            <a:r>
              <a:rPr lang="en-US" sz="1100" baseline="-25000" dirty="0"/>
              <a:t>2</a:t>
            </a:r>
            <a:r>
              <a:rPr lang="en-US" sz="1100" dirty="0"/>
              <a:t> (a conventional BCS superconductor) is not strongly modified from the bulk. However, a true zero-resistance state is only seen in the limit of zero current, magnetic field, and temperature. This effect can also be understood through motion of vortices.</a:t>
            </a:r>
          </a:p>
          <a:p>
            <a:pPr marL="228600" indent="-228600" algn="just">
              <a:buFont typeface="+mj-lt"/>
              <a:buAutoNum type="alphaUcPeriod"/>
            </a:pPr>
            <a:r>
              <a:rPr lang="en-US" sz="1100" dirty="0"/>
              <a:t>In the monolayer, T</a:t>
            </a:r>
            <a:r>
              <a:rPr lang="en-US" sz="1100" baseline="-25000" dirty="0"/>
              <a:t>d</a:t>
            </a:r>
            <a:r>
              <a:rPr lang="en-US" sz="1100" dirty="0"/>
              <a:t>-MoTe</a:t>
            </a:r>
            <a:r>
              <a:rPr lang="en-US" sz="1100" baseline="-25000" dirty="0"/>
              <a:t>2</a:t>
            </a:r>
            <a:r>
              <a:rPr lang="en-US" sz="1100" dirty="0"/>
              <a:t> shows superconductivity up to 7.5 K </a:t>
            </a:r>
            <a:r>
              <a:rPr lang="mr-IN" sz="1100" dirty="0"/>
              <a:t>–</a:t>
            </a:r>
            <a:r>
              <a:rPr lang="en-US" sz="1100" dirty="0"/>
              <a:t> a 60-fold increase over the bulk </a:t>
            </a:r>
            <a:r>
              <a:rPr lang="mr-IN" sz="1100" dirty="0"/>
              <a:t>–</a:t>
            </a:r>
            <a:r>
              <a:rPr lang="en-US" sz="1100" dirty="0"/>
              <a:t> and an unusual response to in-plane magnetic fields due to the tilted spins in the electron pocket.  This spin texture effect is only observable in the clean limit </a:t>
            </a:r>
            <a:r>
              <a:rPr lang="mr-IN" sz="1100" dirty="0"/>
              <a:t>–</a:t>
            </a:r>
            <a:r>
              <a:rPr lang="en-US" sz="1100" dirty="0"/>
              <a:t> where normal-state mean free path is larger than the superconducting coherence length.</a:t>
            </a:r>
          </a:p>
        </p:txBody>
      </p:sp>
      <p:pic>
        <p:nvPicPr>
          <p:cNvPr id="4" name="Picture 3" descr="This figure shows three panes of data related to two-dimensional superconductors. Panel A shows R vs. T for 2-layer niobium selenide measured with and without RF filters. The data without filters saturates at a finite value at low T, whereas the data with filters continues to decrease as the sample cools. Panel B shows a color plot of one-layer niobium selenide resistance vs. current and magnetic field. Low resistance (blue) is seen only at the bottom corner. Panel C shows the upper critical field of molybdenum telluride as a function of temperature." title="Superconductivity in two dimensions"/>
          <p:cNvPicPr>
            <a:picLocks noChangeAspect="1"/>
          </p:cNvPicPr>
          <p:nvPr/>
        </p:nvPicPr>
        <p:blipFill rotWithShape="1">
          <a:blip r:embed="rId3">
            <a:extLst>
              <a:ext uri="{28A0092B-C50C-407E-A947-70E740481C1C}">
                <a14:useLocalDpi xmlns:a14="http://schemas.microsoft.com/office/drawing/2010/main" val="0"/>
              </a:ext>
            </a:extLst>
          </a:blip>
          <a:srcRect l="1931" t="4246" b="3059"/>
          <a:stretch/>
        </p:blipFill>
        <p:spPr>
          <a:xfrm>
            <a:off x="457200" y="1502229"/>
            <a:ext cx="7959872" cy="2377438"/>
          </a:xfrm>
          <a:prstGeom prst="rect">
            <a:avLst/>
          </a:prstGeom>
          <a:solidFill>
            <a:schemeClr val="bg1"/>
          </a:solidFill>
          <a:ln>
            <a:solidFill>
              <a:schemeClr val="tx1"/>
            </a:solidFill>
          </a:ln>
        </p:spPr>
      </p:pic>
      <p:sp>
        <p:nvSpPr>
          <p:cNvPr id="5" name="TextBox 4"/>
          <p:cNvSpPr txBox="1"/>
          <p:nvPr/>
        </p:nvSpPr>
        <p:spPr>
          <a:xfrm>
            <a:off x="4114800" y="6152606"/>
            <a:ext cx="3817071" cy="600164"/>
          </a:xfrm>
          <a:prstGeom prst="rect">
            <a:avLst/>
          </a:prstGeom>
          <a:noFill/>
        </p:spPr>
        <p:txBody>
          <a:bodyPr wrap="none" rtlCol="0">
            <a:spAutoFit/>
          </a:bodyPr>
          <a:lstStyle/>
          <a:p>
            <a:r>
              <a:rPr lang="en-US" sz="1100" dirty="0"/>
              <a:t>(A) I. Tahir et al, Science Advances 5, </a:t>
            </a:r>
            <a:r>
              <a:rPr lang="fi-FI" sz="1100" dirty="0"/>
              <a:t>eaau3826 (2019)</a:t>
            </a:r>
          </a:p>
          <a:p>
            <a:r>
              <a:rPr lang="fi-FI" sz="1100" dirty="0"/>
              <a:t>(B) A. </a:t>
            </a:r>
            <a:r>
              <a:rPr lang="fi-FI" sz="1100" dirty="0" err="1"/>
              <a:t>Benyamini</a:t>
            </a:r>
            <a:r>
              <a:rPr lang="fi-FI" sz="1100" dirty="0"/>
              <a:t> et </a:t>
            </a:r>
            <a:r>
              <a:rPr lang="fi-FI" sz="1100" dirty="0" err="1"/>
              <a:t>al</a:t>
            </a:r>
            <a:r>
              <a:rPr lang="fi-FI" sz="1100" dirty="0"/>
              <a:t>, </a:t>
            </a:r>
            <a:r>
              <a:rPr lang="fi-FI" sz="1100" dirty="0" err="1"/>
              <a:t>Nature</a:t>
            </a:r>
            <a:r>
              <a:rPr lang="fi-FI" sz="1100" dirty="0"/>
              <a:t> </a:t>
            </a:r>
            <a:r>
              <a:rPr lang="fi-FI" sz="1100" dirty="0" err="1"/>
              <a:t>Physics</a:t>
            </a:r>
            <a:r>
              <a:rPr lang="fi-FI" sz="1100" dirty="0"/>
              <a:t> (in </a:t>
            </a:r>
            <a:r>
              <a:rPr lang="fi-FI" sz="1100" dirty="0" err="1"/>
              <a:t>press</a:t>
            </a:r>
            <a:r>
              <a:rPr lang="fi-FI" sz="1100" dirty="0"/>
              <a:t>)</a:t>
            </a:r>
          </a:p>
          <a:p>
            <a:r>
              <a:rPr lang="de-DE" sz="1100" dirty="0"/>
              <a:t>(C) D. Rhodes et al, </a:t>
            </a:r>
            <a:r>
              <a:rPr lang="de-DE" sz="1100" dirty="0" err="1"/>
              <a:t>Submitted</a:t>
            </a:r>
            <a:r>
              <a:rPr lang="en-US" sz="1100" dirty="0"/>
              <a:t>  </a:t>
            </a:r>
          </a:p>
        </p:txBody>
      </p:sp>
    </p:spTree>
    <p:extLst>
      <p:ext uri="{BB962C8B-B14F-4D97-AF65-F5344CB8AC3E}">
        <p14:creationId xmlns:p14="http://schemas.microsoft.com/office/powerpoint/2010/main" val="28797374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14149</TotalTime>
  <Words>301</Words>
  <Application>Microsoft Macintosh PowerPoint</Application>
  <PresentationFormat>On-screen Show (4:3)</PresentationFormat>
  <Paragraphs>12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News Gothic MT</vt:lpstr>
      <vt:lpstr>Wingdings 2</vt:lpstr>
      <vt:lpstr>Breeze</vt:lpstr>
      <vt:lpstr>2D Superconductivity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Microsoft Office User</cp:lastModifiedBy>
  <cp:revision>71</cp:revision>
  <cp:lastPrinted>2016-08-01T15:14:13Z</cp:lastPrinted>
  <dcterms:created xsi:type="dcterms:W3CDTF">2016-07-19T18:16:54Z</dcterms:created>
  <dcterms:modified xsi:type="dcterms:W3CDTF">2019-05-20T15:54:03Z</dcterms:modified>
  <cp:category/>
</cp:coreProperties>
</file>