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64" r:id="rId2"/>
  </p:sldIdLst>
  <p:sldSz cx="9144000" cy="6858000" type="screen4x3"/>
  <p:notesSz cx="701675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223" autoAdjust="0"/>
    <p:restoredTop sz="94079"/>
  </p:normalViewPr>
  <p:slideViewPr>
    <p:cSldViewPr snapToGrid="0" snapToObjects="1">
      <p:cViewPr varScale="1">
        <p:scale>
          <a:sx n="111" d="100"/>
          <a:sy n="111" d="100"/>
        </p:scale>
        <p:origin x="960" y="2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1227" cy="467363"/>
          </a:xfrm>
          <a:prstGeom prst="rect">
            <a:avLst/>
          </a:prstGeom>
        </p:spPr>
        <p:txBody>
          <a:bodyPr vert="horz" lIns="91541" tIns="45770" rIns="91541" bIns="45770" rtlCol="0"/>
          <a:lstStyle>
            <a:lvl1pPr algn="l">
              <a:defRPr sz="1200"/>
            </a:lvl1pPr>
          </a:lstStyle>
          <a:p>
            <a:endParaRPr lang="en-US" dirty="0"/>
          </a:p>
        </p:txBody>
      </p:sp>
      <p:sp>
        <p:nvSpPr>
          <p:cNvPr id="3" name="Date Placeholder 2"/>
          <p:cNvSpPr>
            <a:spLocks noGrp="1"/>
          </p:cNvSpPr>
          <p:nvPr>
            <p:ph type="dt" idx="1"/>
          </p:nvPr>
        </p:nvSpPr>
        <p:spPr>
          <a:xfrm>
            <a:off x="3973935" y="0"/>
            <a:ext cx="3041227" cy="467363"/>
          </a:xfrm>
          <a:prstGeom prst="rect">
            <a:avLst/>
          </a:prstGeom>
        </p:spPr>
        <p:txBody>
          <a:bodyPr vert="horz" lIns="91541" tIns="45770" rIns="91541" bIns="45770" rtlCol="0"/>
          <a:lstStyle>
            <a:lvl1pPr algn="r">
              <a:defRPr sz="1200"/>
            </a:lvl1pPr>
          </a:lstStyle>
          <a:p>
            <a:fld id="{6EB61B28-D2CD-E445-B870-48E0753C96D3}" type="datetimeFigureOut">
              <a:rPr lang="en-US" smtClean="0"/>
              <a:t>5/15/20</a:t>
            </a:fld>
            <a:endParaRPr lang="en-US" dirty="0"/>
          </a:p>
        </p:txBody>
      </p:sp>
      <p:sp>
        <p:nvSpPr>
          <p:cNvPr id="4" name="Slide Image Placeholder 3"/>
          <p:cNvSpPr>
            <a:spLocks noGrp="1" noRot="1" noChangeAspect="1"/>
          </p:cNvSpPr>
          <p:nvPr>
            <p:ph type="sldImg" idx="2"/>
          </p:nvPr>
        </p:nvSpPr>
        <p:spPr>
          <a:xfrm>
            <a:off x="1414463" y="1163638"/>
            <a:ext cx="4187825" cy="3141662"/>
          </a:xfrm>
          <a:prstGeom prst="rect">
            <a:avLst/>
          </a:prstGeom>
          <a:noFill/>
          <a:ln w="12700">
            <a:solidFill>
              <a:prstClr val="black"/>
            </a:solidFill>
          </a:ln>
        </p:spPr>
        <p:txBody>
          <a:bodyPr vert="horz" lIns="91541" tIns="45770" rIns="91541" bIns="45770" rtlCol="0" anchor="ctr"/>
          <a:lstStyle/>
          <a:p>
            <a:endParaRPr lang="en-US" dirty="0"/>
          </a:p>
        </p:txBody>
      </p:sp>
      <p:sp>
        <p:nvSpPr>
          <p:cNvPr id="5" name="Notes Placeholder 4"/>
          <p:cNvSpPr>
            <a:spLocks noGrp="1"/>
          </p:cNvSpPr>
          <p:nvPr>
            <p:ph type="body" sz="quarter" idx="3"/>
          </p:nvPr>
        </p:nvSpPr>
        <p:spPr>
          <a:xfrm>
            <a:off x="702311" y="4479687"/>
            <a:ext cx="5612129" cy="3665776"/>
          </a:xfrm>
          <a:prstGeom prst="rect">
            <a:avLst/>
          </a:prstGeom>
        </p:spPr>
        <p:txBody>
          <a:bodyPr vert="horz" lIns="91541" tIns="45770" rIns="91541" bIns="4577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1738"/>
            <a:ext cx="3041227" cy="467363"/>
          </a:xfrm>
          <a:prstGeom prst="rect">
            <a:avLst/>
          </a:prstGeom>
        </p:spPr>
        <p:txBody>
          <a:bodyPr vert="horz" lIns="91541" tIns="45770" rIns="91541" bIns="4577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3935" y="8841738"/>
            <a:ext cx="3041227" cy="467363"/>
          </a:xfrm>
          <a:prstGeom prst="rect">
            <a:avLst/>
          </a:prstGeom>
        </p:spPr>
        <p:txBody>
          <a:bodyPr vert="horz" lIns="91541" tIns="45770" rIns="91541" bIns="45770" rtlCol="0" anchor="b"/>
          <a:lstStyle>
            <a:lvl1pPr algn="r">
              <a:defRPr sz="1200"/>
            </a:lvl1pPr>
          </a:lstStyle>
          <a:p>
            <a:fld id="{33CEEF20-DA15-5246-8B40-57BC1D454CBA}" type="slidenum">
              <a:rPr lang="en-US" smtClean="0"/>
              <a:t>‹#›</a:t>
            </a:fld>
            <a:endParaRPr lang="en-US" dirty="0"/>
          </a:p>
        </p:txBody>
      </p:sp>
    </p:spTree>
    <p:extLst>
      <p:ext uri="{BB962C8B-B14F-4D97-AF65-F5344CB8AC3E}">
        <p14:creationId xmlns:p14="http://schemas.microsoft.com/office/powerpoint/2010/main" val="1464149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latin typeface="Arial"/>
              <a:ea typeface="Arial"/>
            </a:endParaRPr>
          </a:p>
        </p:txBody>
      </p:sp>
      <p:sp>
        <p:nvSpPr>
          <p:cNvPr id="4" name="Slide Number Placeholder 3"/>
          <p:cNvSpPr>
            <a:spLocks noGrp="1"/>
          </p:cNvSpPr>
          <p:nvPr>
            <p:ph type="sldNum" sz="quarter" idx="10"/>
          </p:nvPr>
        </p:nvSpPr>
        <p:spPr/>
        <p:txBody>
          <a:bodyPr/>
          <a:lstStyle/>
          <a:p>
            <a:fld id="{33CEEF20-DA15-5246-8B40-57BC1D454CBA}" type="slidenum">
              <a:rPr lang="en-US" smtClean="0"/>
              <a:t>1</a:t>
            </a:fld>
            <a:endParaRPr lang="en-US" dirty="0"/>
          </a:p>
        </p:txBody>
      </p:sp>
    </p:spTree>
    <p:extLst>
      <p:ext uri="{BB962C8B-B14F-4D97-AF65-F5344CB8AC3E}">
        <p14:creationId xmlns:p14="http://schemas.microsoft.com/office/powerpoint/2010/main" val="720907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5/15/20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5/15/20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5/15/20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image" Target="../media/image2.jp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g"/><Relationship Id="rId4" Type="http://schemas.openxmlformats.org/officeDocument/2006/relationships/slideLayout" Target="../slideLayouts/slideLayout4.xml"/><Relationship Id="rId9"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5/15/20</a:t>
            </a:fld>
            <a:endParaRPr lang="en-US" dirty="0"/>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dirty="0"/>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8054" y="23871"/>
            <a:ext cx="4934324" cy="1099929"/>
          </a:xfrm>
        </p:spPr>
        <p:txBody>
          <a:bodyPr anchor="ctr"/>
          <a:lstStyle/>
          <a:p>
            <a:pPr algn="ctr"/>
            <a:r>
              <a:rPr lang="en-US" sz="1800" b="1" dirty="0">
                <a:solidFill>
                  <a:schemeClr val="tx1"/>
                </a:solidFill>
                <a:latin typeface="+mn-lt"/>
                <a:ea typeface="Arial"/>
              </a:rPr>
              <a:t>Disassembling 2D van der Waals crystals into macroscopic monolayers</a:t>
            </a:r>
            <a:br>
              <a:rPr lang="en-US" sz="1800" b="1" dirty="0">
                <a:solidFill>
                  <a:schemeClr val="tx1"/>
                </a:solidFill>
                <a:latin typeface="+mn-lt"/>
                <a:ea typeface="Arial"/>
              </a:rPr>
            </a:br>
            <a:r>
              <a:rPr lang="en-US" sz="1800" b="1" dirty="0">
                <a:solidFill>
                  <a:schemeClr val="tx1"/>
                </a:solidFill>
                <a:latin typeface="+mn-lt"/>
                <a:ea typeface="Arial"/>
              </a:rPr>
              <a:t>and reassembling into artificial lattices</a:t>
            </a:r>
            <a:endParaRPr lang="en-US" sz="1200" dirty="0">
              <a:solidFill>
                <a:schemeClr val="tx1"/>
              </a:solidFill>
              <a:latin typeface="+mn-lt"/>
              <a:ea typeface="Arial"/>
            </a:endParaRPr>
          </a:p>
        </p:txBody>
      </p:sp>
      <p:sp>
        <p:nvSpPr>
          <p:cNvPr id="7" name="Rectangle 6"/>
          <p:cNvSpPr/>
          <p:nvPr/>
        </p:nvSpPr>
        <p:spPr>
          <a:xfrm>
            <a:off x="4220012" y="1025851"/>
            <a:ext cx="5020065" cy="446276"/>
          </a:xfrm>
          <a:prstGeom prst="rect">
            <a:avLst/>
          </a:prstGeom>
        </p:spPr>
        <p:txBody>
          <a:bodyPr wrap="square" anchor="ctr">
            <a:spAutoFit/>
          </a:bodyPr>
          <a:lstStyle/>
          <a:p>
            <a:pPr algn="ctr"/>
            <a:r>
              <a:rPr lang="en-US" sz="1150" b="1" dirty="0" err="1">
                <a:solidFill>
                  <a:schemeClr val="bg1"/>
                </a:solidFill>
              </a:rPr>
              <a:t>Xiaoyang</a:t>
            </a:r>
            <a:r>
              <a:rPr lang="en-US" sz="1150" b="1" dirty="0">
                <a:solidFill>
                  <a:schemeClr val="bg1"/>
                </a:solidFill>
              </a:rPr>
              <a:t> Zhu, Columbia University Center for Precision Assembly of </a:t>
            </a:r>
            <a:r>
              <a:rPr lang="en-US" sz="1150" b="1" dirty="0" err="1">
                <a:solidFill>
                  <a:schemeClr val="bg1"/>
                </a:solidFill>
              </a:rPr>
              <a:t>Superstratic</a:t>
            </a:r>
            <a:r>
              <a:rPr lang="en-US" sz="1150" b="1" dirty="0">
                <a:solidFill>
                  <a:schemeClr val="bg1"/>
                </a:solidFill>
              </a:rPr>
              <a:t> and </a:t>
            </a:r>
            <a:r>
              <a:rPr lang="en-US" sz="1150" b="1" dirty="0" err="1">
                <a:solidFill>
                  <a:schemeClr val="bg1"/>
                </a:solidFill>
              </a:rPr>
              <a:t>Superatomic</a:t>
            </a:r>
            <a:r>
              <a:rPr lang="en-US" sz="1150" b="1" dirty="0">
                <a:solidFill>
                  <a:schemeClr val="bg1"/>
                </a:solidFill>
              </a:rPr>
              <a:t> Solids (PAS</a:t>
            </a:r>
            <a:r>
              <a:rPr lang="en-US" sz="1150" b="1" baseline="30000" dirty="0">
                <a:solidFill>
                  <a:schemeClr val="bg1"/>
                </a:solidFill>
              </a:rPr>
              <a:t>3</a:t>
            </a:r>
            <a:r>
              <a:rPr lang="en-US" sz="1150" b="1" dirty="0">
                <a:solidFill>
                  <a:schemeClr val="bg1"/>
                </a:solidFill>
              </a:rPr>
              <a:t>)</a:t>
            </a:r>
          </a:p>
        </p:txBody>
      </p:sp>
      <p:sp>
        <p:nvSpPr>
          <p:cNvPr id="8" name="Rectangle 7"/>
          <p:cNvSpPr/>
          <p:nvPr/>
        </p:nvSpPr>
        <p:spPr>
          <a:xfrm>
            <a:off x="152400" y="346918"/>
            <a:ext cx="2759824" cy="276999"/>
          </a:xfrm>
          <a:prstGeom prst="rect">
            <a:avLst/>
          </a:prstGeom>
        </p:spPr>
        <p:txBody>
          <a:bodyPr wrap="square" anchor="ctr">
            <a:spAutoFit/>
          </a:bodyPr>
          <a:lstStyle/>
          <a:p>
            <a:r>
              <a:rPr lang="en-US" sz="1200" b="1" dirty="0">
                <a:solidFill>
                  <a:schemeClr val="bg1"/>
                </a:solidFill>
              </a:rPr>
              <a:t>MRSEC: DMR-1420634</a:t>
            </a:r>
          </a:p>
        </p:txBody>
      </p:sp>
      <p:sp>
        <p:nvSpPr>
          <p:cNvPr id="12" name="Rectangle 11"/>
          <p:cNvSpPr/>
          <p:nvPr/>
        </p:nvSpPr>
        <p:spPr>
          <a:xfrm>
            <a:off x="152400" y="737962"/>
            <a:ext cx="868017" cy="276999"/>
          </a:xfrm>
          <a:prstGeom prst="rect">
            <a:avLst/>
          </a:prstGeom>
        </p:spPr>
        <p:txBody>
          <a:bodyPr wrap="square" anchor="ctr">
            <a:spAutoFit/>
          </a:bodyPr>
          <a:lstStyle/>
          <a:p>
            <a:r>
              <a:rPr lang="en-US" sz="1200" b="1" dirty="0">
                <a:solidFill>
                  <a:srgbClr val="002060"/>
                </a:solidFill>
              </a:rPr>
              <a:t>2020</a:t>
            </a:r>
          </a:p>
        </p:txBody>
      </p:sp>
      <p:sp>
        <p:nvSpPr>
          <p:cNvPr id="19" name="Rectangle 18"/>
          <p:cNvSpPr/>
          <p:nvPr/>
        </p:nvSpPr>
        <p:spPr>
          <a:xfrm>
            <a:off x="5600608" y="1633978"/>
            <a:ext cx="3220007" cy="5076261"/>
          </a:xfrm>
          <a:prstGeom prst="rect">
            <a:avLst/>
          </a:prstGeom>
        </p:spPr>
        <p:txBody>
          <a:bodyPr wrap="square">
            <a:spAutoFit/>
          </a:bodyPr>
          <a:lstStyle/>
          <a:p>
            <a:pPr algn="just">
              <a:lnSpc>
                <a:spcPct val="92000"/>
              </a:lnSpc>
            </a:pPr>
            <a:r>
              <a:rPr lang="en-US" sz="1100" dirty="0">
                <a:ea typeface="Arial"/>
              </a:rPr>
              <a:t>Two-dimensional materials from layered van der Waals (</a:t>
            </a:r>
            <a:r>
              <a:rPr lang="en-US" sz="1100" dirty="0" err="1">
                <a:ea typeface="Arial"/>
              </a:rPr>
              <a:t>vdW</a:t>
            </a:r>
            <a:r>
              <a:rPr lang="en-US" sz="1100" dirty="0">
                <a:ea typeface="Arial"/>
              </a:rPr>
              <a:t>) crystals hold great promise for electronic, optoelectronic, and quantum devices, but current technological implementation will be hampered by the lack of high-throughput techniques for exfoliating single-crystal monolayers with sufficient size and high quality.</a:t>
            </a:r>
          </a:p>
          <a:p>
            <a:pPr algn="just">
              <a:lnSpc>
                <a:spcPct val="92000"/>
              </a:lnSpc>
            </a:pPr>
            <a:endParaRPr lang="en-US" sz="1100" dirty="0">
              <a:ea typeface="Arial"/>
            </a:endParaRPr>
          </a:p>
          <a:p>
            <a:pPr algn="just">
              <a:lnSpc>
                <a:spcPct val="92000"/>
              </a:lnSpc>
            </a:pPr>
            <a:r>
              <a:rPr lang="en-US" sz="1100" dirty="0">
                <a:ea typeface="Arial"/>
              </a:rPr>
              <a:t>The Zhu group developed a facile method to disassemble </a:t>
            </a:r>
            <a:r>
              <a:rPr lang="en-US" sz="1100" dirty="0" err="1">
                <a:ea typeface="Arial"/>
              </a:rPr>
              <a:t>vdW</a:t>
            </a:r>
            <a:r>
              <a:rPr lang="en-US" sz="1100" dirty="0">
                <a:ea typeface="Arial"/>
              </a:rPr>
              <a:t> single crystals layer by layer into monolayers with near-unity yield and with dimensions limited only by bulk crystal sizes (scheme shown on top). The macroscopic monolayers are comparable in quality to microscopic monolayers from conventional Scotch tape exfoliation. (Image of sample in bottom left) The monolayers can be assembled into macroscopic artificial structures, including transition metal </a:t>
            </a:r>
            <a:r>
              <a:rPr lang="en-US" sz="1100" dirty="0" err="1">
                <a:ea typeface="Arial"/>
              </a:rPr>
              <a:t>dichalcogenide</a:t>
            </a:r>
            <a:r>
              <a:rPr lang="en-US" sz="1100" dirty="0">
                <a:ea typeface="Arial"/>
              </a:rPr>
              <a:t> multilayers with broken inversion symmetry and substantially enhanced nonlinear optical response (bottom middle), as well as </a:t>
            </a:r>
            <a:r>
              <a:rPr lang="en-US" sz="1100" dirty="0" err="1">
                <a:ea typeface="Arial"/>
              </a:rPr>
              <a:t>heterobilayers</a:t>
            </a:r>
            <a:r>
              <a:rPr lang="en-US" sz="1100" dirty="0">
                <a:ea typeface="Arial"/>
              </a:rPr>
              <a:t> with clean interface and bright interlayer </a:t>
            </a:r>
            <a:r>
              <a:rPr lang="en-US" sz="1100" dirty="0" err="1">
                <a:ea typeface="Arial"/>
              </a:rPr>
              <a:t>exciton</a:t>
            </a:r>
            <a:r>
              <a:rPr lang="en-US" sz="1100" dirty="0">
                <a:ea typeface="Arial"/>
              </a:rPr>
              <a:t> emission (bottom right).</a:t>
            </a:r>
          </a:p>
          <a:p>
            <a:pPr algn="just">
              <a:lnSpc>
                <a:spcPct val="92000"/>
              </a:lnSpc>
            </a:pPr>
            <a:endParaRPr lang="en-US" sz="1100" dirty="0">
              <a:ea typeface="Arial"/>
            </a:endParaRPr>
          </a:p>
          <a:p>
            <a:pPr algn="just">
              <a:lnSpc>
                <a:spcPct val="92000"/>
              </a:lnSpc>
            </a:pPr>
            <a:r>
              <a:rPr lang="en-US" sz="1100" dirty="0">
                <a:ea typeface="Arial"/>
              </a:rPr>
              <a:t>This approach brings </a:t>
            </a:r>
            <a:r>
              <a:rPr lang="en-US" sz="1100">
                <a:ea typeface="Arial"/>
              </a:rPr>
              <a:t>the group one </a:t>
            </a:r>
            <a:r>
              <a:rPr lang="en-US" sz="1100" dirty="0">
                <a:ea typeface="Arial"/>
              </a:rPr>
              <a:t>step closer to mass production of macroscopic monolayers and bulk-like artificial materials with controllable properties. </a:t>
            </a:r>
          </a:p>
        </p:txBody>
      </p:sp>
      <p:pic>
        <p:nvPicPr>
          <p:cNvPr id="16" name="Picture 15" descr="This figure illustrates the bulk exfoliation process.  A gold film is evaporated onto a flat silicon wafer and then peeled off with polymer.  it is the pressed onto the 2D crystal, peeled off, and placed on a wafer. The polymer and gold are then removed to reveal a large-area monolayer on the target wafer." title="exfoliation process"/>
          <p:cNvPicPr>
            <a:picLocks noChangeAspect="1"/>
          </p:cNvPicPr>
          <p:nvPr/>
        </p:nvPicPr>
        <p:blipFill>
          <a:blip r:embed="rId3"/>
          <a:stretch>
            <a:fillRect/>
          </a:stretch>
        </p:blipFill>
        <p:spPr>
          <a:xfrm>
            <a:off x="412491" y="1504266"/>
            <a:ext cx="4843346" cy="1930242"/>
          </a:xfrm>
          <a:prstGeom prst="rect">
            <a:avLst/>
          </a:prstGeom>
        </p:spPr>
      </p:pic>
      <p:sp>
        <p:nvSpPr>
          <p:cNvPr id="1001" name="Rectangle 37"/>
          <p:cNvSpPr>
            <a:spLocks noChangeArrowheads="1"/>
          </p:cNvSpPr>
          <p:nvPr/>
        </p:nvSpPr>
        <p:spPr bwMode="auto">
          <a:xfrm>
            <a:off x="89207" y="1514855"/>
            <a:ext cx="5354160" cy="1831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02" name="Rectangle 37"/>
          <p:cNvSpPr>
            <a:spLocks noChangeArrowheads="1"/>
          </p:cNvSpPr>
          <p:nvPr/>
        </p:nvSpPr>
        <p:spPr bwMode="auto">
          <a:xfrm>
            <a:off x="90191" y="3434508"/>
            <a:ext cx="2194806" cy="2702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03" name="Rectangle 37"/>
          <p:cNvSpPr>
            <a:spLocks noChangeArrowheads="1"/>
          </p:cNvSpPr>
          <p:nvPr/>
        </p:nvSpPr>
        <p:spPr bwMode="auto">
          <a:xfrm>
            <a:off x="2340562" y="3434508"/>
            <a:ext cx="1667491" cy="2702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04" name="Rectangle 37"/>
          <p:cNvSpPr>
            <a:spLocks noChangeArrowheads="1"/>
          </p:cNvSpPr>
          <p:nvPr/>
        </p:nvSpPr>
        <p:spPr bwMode="auto">
          <a:xfrm>
            <a:off x="4043577" y="3434507"/>
            <a:ext cx="1399790" cy="2702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 name="TextBox 20"/>
          <p:cNvSpPr txBox="1"/>
          <p:nvPr/>
        </p:nvSpPr>
        <p:spPr>
          <a:xfrm>
            <a:off x="2834164" y="3432314"/>
            <a:ext cx="811441" cy="261610"/>
          </a:xfrm>
          <a:prstGeom prst="rect">
            <a:avLst/>
          </a:prstGeom>
          <a:noFill/>
        </p:spPr>
        <p:txBody>
          <a:bodyPr wrap="none" rtlCol="0">
            <a:spAutoFit/>
          </a:bodyPr>
          <a:lstStyle/>
          <a:p>
            <a:r>
              <a:rPr lang="en-US" sz="1100" dirty="0"/>
              <a:t>AA stacks</a:t>
            </a:r>
          </a:p>
        </p:txBody>
      </p:sp>
      <p:sp>
        <p:nvSpPr>
          <p:cNvPr id="1005" name="TextBox 1004"/>
          <p:cNvSpPr txBox="1"/>
          <p:nvPr/>
        </p:nvSpPr>
        <p:spPr>
          <a:xfrm>
            <a:off x="4233497" y="3428652"/>
            <a:ext cx="1095172" cy="261610"/>
          </a:xfrm>
          <a:prstGeom prst="rect">
            <a:avLst/>
          </a:prstGeom>
          <a:noFill/>
        </p:spPr>
        <p:txBody>
          <a:bodyPr wrap="none" rtlCol="0">
            <a:spAutoFit/>
          </a:bodyPr>
          <a:lstStyle/>
          <a:p>
            <a:r>
              <a:rPr lang="en-US" sz="1100" dirty="0" err="1"/>
              <a:t>Heterobilayers</a:t>
            </a:r>
            <a:endParaRPr lang="en-US" sz="1100" dirty="0"/>
          </a:p>
        </p:txBody>
      </p:sp>
      <p:pic>
        <p:nvPicPr>
          <p:cNvPr id="3" name="Picture 2" descr="The top panel shows a schematic process by which many layers are exfoliated from a crystal, and every other layer is re-combined to create a crystal with different symmetry. The bottom shows optical images of monolayers with dimensions above 5 millimeters." title="artificial lattices"/>
          <p:cNvPicPr>
            <a:picLocks noChangeAspect="1"/>
          </p:cNvPicPr>
          <p:nvPr/>
        </p:nvPicPr>
        <p:blipFill>
          <a:blip r:embed="rId4"/>
          <a:stretch>
            <a:fillRect/>
          </a:stretch>
        </p:blipFill>
        <p:spPr>
          <a:xfrm>
            <a:off x="0" y="3475182"/>
            <a:ext cx="2324100" cy="2540000"/>
          </a:xfrm>
          <a:prstGeom prst="rect">
            <a:avLst/>
          </a:prstGeom>
        </p:spPr>
      </p:pic>
      <p:pic>
        <p:nvPicPr>
          <p:cNvPr id="4" name="Picture 3" descr="This figure demonstrates the nonlinear optical properties of crystals with broken symmetry created by artificial stacking. The top panel shows the polarization of the second-harmonic signal from AA-stacked MoS2. The bottom panel shows the intensity increasing quadratically with number of layers.  " title="nonlinear optical properties"/>
          <p:cNvPicPr>
            <a:picLocks noChangeAspect="1"/>
          </p:cNvPicPr>
          <p:nvPr/>
        </p:nvPicPr>
        <p:blipFill>
          <a:blip r:embed="rId5"/>
          <a:stretch>
            <a:fillRect/>
          </a:stretch>
        </p:blipFill>
        <p:spPr>
          <a:xfrm>
            <a:off x="2307359" y="3636241"/>
            <a:ext cx="1841500" cy="2578100"/>
          </a:xfrm>
          <a:prstGeom prst="rect">
            <a:avLst/>
          </a:prstGeom>
        </p:spPr>
      </p:pic>
      <p:pic>
        <p:nvPicPr>
          <p:cNvPr id="5" name="Picture 4" descr="This image shows properties of bilayers created by stacking MoSe2 and WSe2.  The top image is an ARPES spectrum, and the bottom panel shows the photoluminescence peak characteristic of interlayer excitons. " title="properties of hetero-bilayers"/>
          <p:cNvPicPr>
            <a:picLocks noChangeAspect="1"/>
          </p:cNvPicPr>
          <p:nvPr/>
        </p:nvPicPr>
        <p:blipFill>
          <a:blip r:embed="rId6"/>
          <a:stretch>
            <a:fillRect/>
          </a:stretch>
        </p:blipFill>
        <p:spPr>
          <a:xfrm>
            <a:off x="4050146" y="3699162"/>
            <a:ext cx="1320800" cy="2440709"/>
          </a:xfrm>
          <a:prstGeom prst="rect">
            <a:avLst/>
          </a:prstGeom>
        </p:spPr>
      </p:pic>
    </p:spTree>
    <p:extLst>
      <p:ext uri="{BB962C8B-B14F-4D97-AF65-F5344CB8AC3E}">
        <p14:creationId xmlns:p14="http://schemas.microsoft.com/office/powerpoint/2010/main" val="15997088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24170</TotalTime>
  <Words>213</Words>
  <Application>Microsoft Macintosh PowerPoint</Application>
  <PresentationFormat>On-screen Show (4:3)</PresentationFormat>
  <Paragraphs>12</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News Gothic MT</vt:lpstr>
      <vt:lpstr>Wingdings 2</vt:lpstr>
      <vt:lpstr>Breeze</vt:lpstr>
      <vt:lpstr>Disassembling 2D van der Waals crystals into macroscopic monolayers and reassembling into artificial lattices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Microsoft Office User</cp:lastModifiedBy>
  <cp:revision>118</cp:revision>
  <cp:lastPrinted>2018-05-04T20:06:12Z</cp:lastPrinted>
  <dcterms:created xsi:type="dcterms:W3CDTF">2016-07-19T18:16:54Z</dcterms:created>
  <dcterms:modified xsi:type="dcterms:W3CDTF">2020-05-15T20:28:14Z</dcterms:modified>
  <cp:category/>
</cp:coreProperties>
</file>