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47" autoAdjust="0"/>
    <p:restoredTop sz="94031"/>
  </p:normalViewPr>
  <p:slideViewPr>
    <p:cSldViewPr snapToGrid="0" snapToObjects="1">
      <p:cViewPr varScale="1">
        <p:scale>
          <a:sx n="116" d="100"/>
          <a:sy n="116" d="100"/>
        </p:scale>
        <p:origin x="200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DEEF0C9-6C22-9E43-851B-901D07234002}" type="datetimeFigureOut">
              <a:rPr lang="en-US" smtClean="0"/>
              <a:t>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65AFDA-C546-2E4A-84B4-C522582A1367}" type="slidenum">
              <a:rPr lang="en-US" smtClean="0"/>
              <a:t>‹#›</a:t>
            </a:fld>
            <a:endParaRPr lang="en-US"/>
          </a:p>
        </p:txBody>
      </p:sp>
    </p:spTree>
    <p:extLst>
      <p:ext uri="{BB962C8B-B14F-4D97-AF65-F5344CB8AC3E}">
        <p14:creationId xmlns:p14="http://schemas.microsoft.com/office/powerpoint/2010/main" val="94285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5AFDA-C546-2E4A-84B4-C522582A1367}" type="slidenum">
              <a:rPr lang="en-US" smtClean="0"/>
              <a:t>1</a:t>
            </a:fld>
            <a:endParaRPr lang="en-US"/>
          </a:p>
        </p:txBody>
      </p:sp>
    </p:spTree>
    <p:extLst>
      <p:ext uri="{BB962C8B-B14F-4D97-AF65-F5344CB8AC3E}">
        <p14:creationId xmlns:p14="http://schemas.microsoft.com/office/powerpoint/2010/main" val="201219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b="1" dirty="0">
                <a:solidFill>
                  <a:schemeClr val="tx1"/>
                </a:solidFill>
              </a:rPr>
              <a:t>Hierarchical Coherent Phonons</a:t>
            </a:r>
            <a:br>
              <a:rPr lang="en-US" b="1" dirty="0">
                <a:solidFill>
                  <a:schemeClr val="tx1"/>
                </a:solidFill>
              </a:rPr>
            </a:br>
            <a:r>
              <a:rPr lang="en-US" b="1" dirty="0">
                <a:solidFill>
                  <a:schemeClr val="tx1"/>
                </a:solidFill>
              </a:rPr>
              <a:t>in 2D </a:t>
            </a:r>
            <a:r>
              <a:rPr lang="en-US" b="1" dirty="0" err="1">
                <a:solidFill>
                  <a:schemeClr val="tx1"/>
                </a:solidFill>
              </a:rPr>
              <a:t>Superatomic</a:t>
            </a:r>
            <a:r>
              <a:rPr lang="en-US" b="1" dirty="0">
                <a:solidFill>
                  <a:schemeClr val="tx1"/>
                </a:solidFill>
              </a:rPr>
              <a:t> Semiconductor</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err="1">
                <a:solidFill>
                  <a:schemeClr val="bg1"/>
                </a:solidFill>
              </a:rPr>
              <a:t>Xiaoyang</a:t>
            </a:r>
            <a:r>
              <a:rPr lang="en-US" sz="1200" b="1" dirty="0">
                <a:solidFill>
                  <a:schemeClr val="bg1"/>
                </a:solidFill>
              </a:rPr>
              <a:t> Zhu, Xavier Roy, Colin Nuckolls, Center for Precision Assembly of </a:t>
            </a:r>
            <a:r>
              <a:rPr lang="en-US" sz="1200" b="1" dirty="0" err="1">
                <a:solidFill>
                  <a:schemeClr val="bg1"/>
                </a:solidFill>
              </a:rPr>
              <a:t>Superstratic</a:t>
            </a:r>
            <a:r>
              <a:rPr lang="en-US" sz="1200" b="1" dirty="0">
                <a:solidFill>
                  <a:schemeClr val="bg1"/>
                </a:solidFill>
              </a:rPr>
              <a:t> and Superatomic Solids</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DMR-1420634</a:t>
            </a:r>
          </a:p>
        </p:txBody>
      </p:sp>
      <p:sp>
        <p:nvSpPr>
          <p:cNvPr id="11" name="Rectangle 37"/>
          <p:cNvSpPr>
            <a:spLocks noChangeArrowheads="1"/>
          </p:cNvSpPr>
          <p:nvPr/>
        </p:nvSpPr>
        <p:spPr bwMode="auto">
          <a:xfrm>
            <a:off x="3763934" y="1576585"/>
            <a:ext cx="5299678" cy="465047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Rectangle 11"/>
          <p:cNvSpPr/>
          <p:nvPr/>
        </p:nvSpPr>
        <p:spPr>
          <a:xfrm>
            <a:off x="152400" y="745755"/>
            <a:ext cx="724422" cy="276999"/>
          </a:xfrm>
          <a:prstGeom prst="rect">
            <a:avLst/>
          </a:prstGeom>
        </p:spPr>
        <p:txBody>
          <a:bodyPr wrap="square" anchor="ctr">
            <a:spAutoFit/>
          </a:bodyPr>
          <a:lstStyle/>
          <a:p>
            <a:r>
              <a:rPr lang="en-US" sz="1200" b="1" dirty="0">
                <a:solidFill>
                  <a:srgbClr val="002060"/>
                </a:solidFill>
              </a:rPr>
              <a:t>2019</a:t>
            </a:r>
          </a:p>
        </p:txBody>
      </p:sp>
      <p:sp>
        <p:nvSpPr>
          <p:cNvPr id="22" name="Rectangle 21"/>
          <p:cNvSpPr/>
          <p:nvPr/>
        </p:nvSpPr>
        <p:spPr>
          <a:xfrm>
            <a:off x="5753284" y="4626087"/>
            <a:ext cx="3223160" cy="1477328"/>
          </a:xfrm>
          <a:prstGeom prst="rect">
            <a:avLst/>
          </a:prstGeom>
        </p:spPr>
        <p:txBody>
          <a:bodyPr wrap="square">
            <a:spAutoFit/>
          </a:bodyPr>
          <a:lstStyle/>
          <a:p>
            <a:pPr algn="just"/>
            <a:r>
              <a:rPr lang="it-IT" sz="900" b="1" dirty="0" err="1">
                <a:cs typeface="Arial" panose="020B0604020202020204" pitchFamily="34" charset="0"/>
              </a:rPr>
              <a:t>References</a:t>
            </a:r>
            <a:r>
              <a:rPr lang="it-IT" sz="900" b="1" dirty="0">
                <a:cs typeface="Arial" panose="020B0604020202020204" pitchFamily="34" charset="0"/>
              </a:rPr>
              <a:t>: </a:t>
            </a:r>
          </a:p>
          <a:p>
            <a:pPr algn="just"/>
            <a:r>
              <a:rPr lang="en-US" sz="900" dirty="0" err="1">
                <a:cs typeface="Arial" panose="020B0604020202020204" pitchFamily="34" charset="0"/>
              </a:rPr>
              <a:t>Kihong</a:t>
            </a:r>
            <a:r>
              <a:rPr lang="en-US" sz="900" dirty="0">
                <a:cs typeface="Arial" panose="020B0604020202020204" pitchFamily="34" charset="0"/>
              </a:rPr>
              <a:t> Lee, Sebastian F. </a:t>
            </a:r>
            <a:r>
              <a:rPr lang="en-US" sz="900" dirty="0" err="1">
                <a:cs typeface="Arial" panose="020B0604020202020204" pitchFamily="34" charset="0"/>
              </a:rPr>
              <a:t>Maehrlein</a:t>
            </a:r>
            <a:r>
              <a:rPr lang="en-US" sz="900" dirty="0">
                <a:cs typeface="Arial" panose="020B0604020202020204" pitchFamily="34" charset="0"/>
              </a:rPr>
              <a:t>, </a:t>
            </a:r>
            <a:r>
              <a:rPr lang="en-US" sz="900" dirty="0" err="1">
                <a:cs typeface="Arial" panose="020B0604020202020204" pitchFamily="34" charset="0"/>
              </a:rPr>
              <a:t>Xinjue</a:t>
            </a:r>
            <a:r>
              <a:rPr lang="en-US" sz="900" dirty="0">
                <a:cs typeface="Arial" panose="020B0604020202020204" pitchFamily="34" charset="0"/>
              </a:rPr>
              <a:t> Zhong, Bonnie Choi, Daniele </a:t>
            </a:r>
            <a:r>
              <a:rPr lang="en-US" sz="900" dirty="0" err="1">
                <a:cs typeface="Arial" panose="020B0604020202020204" pitchFamily="34" charset="0"/>
              </a:rPr>
              <a:t>Meggiolaro</a:t>
            </a:r>
            <a:r>
              <a:rPr lang="en-US" sz="900" dirty="0">
                <a:cs typeface="Arial" panose="020B0604020202020204" pitchFamily="34" charset="0"/>
              </a:rPr>
              <a:t>, Filippo De Angelis, Xavier Roy, X.-Y, Zhu, “Hierarchical Phonons in a </a:t>
            </a:r>
            <a:r>
              <a:rPr lang="en-US" sz="900" dirty="0" err="1">
                <a:cs typeface="Arial" panose="020B0604020202020204" pitchFamily="34" charset="0"/>
              </a:rPr>
              <a:t>Superatomic</a:t>
            </a:r>
            <a:r>
              <a:rPr lang="en-US" sz="900" dirty="0">
                <a:cs typeface="Arial" panose="020B0604020202020204" pitchFamily="34" charset="0"/>
              </a:rPr>
              <a:t> Semiconductor,” submitted.</a:t>
            </a:r>
            <a:endParaRPr lang="it-IT" sz="900" b="1" dirty="0">
              <a:cs typeface="Arial" panose="020B0604020202020204" pitchFamily="34" charset="0"/>
            </a:endParaRPr>
          </a:p>
          <a:p>
            <a:pPr algn="just"/>
            <a:r>
              <a:rPr lang="en-US" sz="900" dirty="0" err="1">
                <a:cs typeface="Arial" panose="020B0604020202020204" pitchFamily="34" charset="0"/>
              </a:rPr>
              <a:t>Xinjue</a:t>
            </a:r>
            <a:r>
              <a:rPr lang="en-US" sz="900" dirty="0">
                <a:cs typeface="Arial" panose="020B0604020202020204" pitchFamily="34" charset="0"/>
              </a:rPr>
              <a:t> Zhong, </a:t>
            </a:r>
            <a:r>
              <a:rPr lang="en-US" sz="900" dirty="0" err="1">
                <a:cs typeface="Arial" panose="020B0604020202020204" pitchFamily="34" charset="0"/>
              </a:rPr>
              <a:t>Kihong</a:t>
            </a:r>
            <a:r>
              <a:rPr lang="en-US" sz="900" dirty="0">
                <a:cs typeface="Arial" panose="020B0604020202020204" pitchFamily="34" charset="0"/>
              </a:rPr>
              <a:t> Lee, Bonnie Choi, Daniele </a:t>
            </a:r>
            <a:r>
              <a:rPr lang="en-US" sz="900" dirty="0" err="1">
                <a:cs typeface="Arial" panose="020B0604020202020204" pitchFamily="34" charset="0"/>
              </a:rPr>
              <a:t>Meggiolaro</a:t>
            </a:r>
            <a:r>
              <a:rPr lang="en-US" sz="900" dirty="0">
                <a:cs typeface="Arial" panose="020B0604020202020204" pitchFamily="34" charset="0"/>
              </a:rPr>
              <a:t>, Fang Liu, Abhay </a:t>
            </a:r>
            <a:r>
              <a:rPr lang="en-US" sz="900" dirty="0" err="1">
                <a:cs typeface="Arial" panose="020B0604020202020204" pitchFamily="34" charset="0"/>
              </a:rPr>
              <a:t>Pasupathy</a:t>
            </a:r>
            <a:r>
              <a:rPr lang="en-US" sz="900" dirty="0">
                <a:cs typeface="Arial" panose="020B0604020202020204" pitchFamily="34" charset="0"/>
              </a:rPr>
              <a:t>, Filippo De Angelis, Patrick </a:t>
            </a:r>
            <a:r>
              <a:rPr lang="en-US" sz="900" dirty="0" err="1">
                <a:cs typeface="Arial" panose="020B0604020202020204" pitchFamily="34" charset="0"/>
              </a:rPr>
              <a:t>Batail</a:t>
            </a:r>
            <a:r>
              <a:rPr lang="en-US" sz="900" dirty="0">
                <a:cs typeface="Arial" panose="020B0604020202020204" pitchFamily="34" charset="0"/>
              </a:rPr>
              <a:t>, Xavier Roy, X.-Y. Zhu, “</a:t>
            </a:r>
            <a:r>
              <a:rPr lang="en-US" sz="900" dirty="0" err="1">
                <a:cs typeface="Arial" panose="020B0604020202020204" pitchFamily="34" charset="0"/>
              </a:rPr>
              <a:t>Superatomic</a:t>
            </a:r>
            <a:r>
              <a:rPr lang="en-US" sz="900" dirty="0">
                <a:cs typeface="Arial" panose="020B0604020202020204" pitchFamily="34" charset="0"/>
              </a:rPr>
              <a:t> Two-Dimensional Semiconductor,” </a:t>
            </a:r>
            <a:r>
              <a:rPr lang="en-US" sz="900" i="1" dirty="0">
                <a:cs typeface="Arial" panose="020B0604020202020204" pitchFamily="34" charset="0"/>
              </a:rPr>
              <a:t>Nano Lett.</a:t>
            </a:r>
            <a:r>
              <a:rPr lang="en-US" sz="900" dirty="0">
                <a:cs typeface="Arial" panose="020B0604020202020204" pitchFamily="34" charset="0"/>
              </a:rPr>
              <a:t> </a:t>
            </a:r>
            <a:r>
              <a:rPr lang="en-US" sz="900" b="1" dirty="0">
                <a:cs typeface="Arial" panose="020B0604020202020204" pitchFamily="34" charset="0"/>
              </a:rPr>
              <a:t>2018</a:t>
            </a:r>
            <a:r>
              <a:rPr lang="en-US" sz="900" dirty="0">
                <a:cs typeface="Arial" panose="020B0604020202020204" pitchFamily="34" charset="0"/>
              </a:rPr>
              <a:t>, </a:t>
            </a:r>
            <a:r>
              <a:rPr lang="en-US" sz="900" i="1" dirty="0">
                <a:cs typeface="Arial" panose="020B0604020202020204" pitchFamily="34" charset="0"/>
              </a:rPr>
              <a:t>18</a:t>
            </a:r>
            <a:r>
              <a:rPr lang="en-US" sz="900" dirty="0">
                <a:cs typeface="Arial" panose="020B0604020202020204" pitchFamily="34" charset="0"/>
              </a:rPr>
              <a:t>, 1483-1488 </a:t>
            </a:r>
            <a:endParaRPr lang="it-IT" sz="900" dirty="0">
              <a:cs typeface="Arial" panose="020B0604020202020204" pitchFamily="34" charset="0"/>
            </a:endParaRPr>
          </a:p>
        </p:txBody>
      </p:sp>
      <p:sp>
        <p:nvSpPr>
          <p:cNvPr id="13" name="CustomShape 6"/>
          <p:cNvSpPr/>
          <p:nvPr/>
        </p:nvSpPr>
        <p:spPr>
          <a:xfrm>
            <a:off x="3862187" y="2996073"/>
            <a:ext cx="5114257" cy="486035"/>
          </a:xfrm>
          <a:prstGeom prst="rect">
            <a:avLst/>
          </a:prstGeom>
        </p:spPr>
        <p:txBody>
          <a:bodyPr lIns="90000" tIns="45000" rIns="90000" bIns="45000"/>
          <a:lstStyle/>
          <a:p>
            <a:pPr algn="just">
              <a:lnSpc>
                <a:spcPct val="100000"/>
              </a:lnSpc>
            </a:pPr>
            <a:r>
              <a:rPr lang="en-US" sz="900" b="1" dirty="0">
                <a:solidFill>
                  <a:srgbClr val="000000"/>
                </a:solidFill>
                <a:cs typeface="Arial" panose="020B0604020202020204" pitchFamily="34" charset="0"/>
              </a:rPr>
              <a:t>Fig. 1. </a:t>
            </a:r>
            <a:r>
              <a:rPr lang="en-US" sz="900" b="1" dirty="0">
                <a:cs typeface="Arial" panose="020B0604020202020204" pitchFamily="34" charset="0"/>
              </a:rPr>
              <a:t>The 0-3D hierarchical phonons in the layered </a:t>
            </a:r>
            <a:r>
              <a:rPr lang="en-US" sz="900" b="1" dirty="0" err="1">
                <a:cs typeface="Arial" panose="020B0604020202020204" pitchFamily="34" charset="0"/>
              </a:rPr>
              <a:t>superatomic</a:t>
            </a:r>
            <a:r>
              <a:rPr lang="en-US" sz="900" b="1" dirty="0">
                <a:cs typeface="Arial" panose="020B0604020202020204" pitchFamily="34" charset="0"/>
              </a:rPr>
              <a:t> semiconductor, Re</a:t>
            </a:r>
            <a:r>
              <a:rPr lang="en-US" sz="900" b="1" baseline="-25000" dirty="0">
                <a:cs typeface="Arial" panose="020B0604020202020204" pitchFamily="34" charset="0"/>
              </a:rPr>
              <a:t>6</a:t>
            </a:r>
            <a:r>
              <a:rPr lang="en-US" sz="900" b="1" dirty="0">
                <a:cs typeface="Arial" panose="020B0604020202020204" pitchFamily="34" charset="0"/>
              </a:rPr>
              <a:t>Se</a:t>
            </a:r>
            <a:r>
              <a:rPr lang="en-US" sz="900" b="1" baseline="-25000" dirty="0">
                <a:cs typeface="Arial" panose="020B0604020202020204" pitchFamily="34" charset="0"/>
              </a:rPr>
              <a:t>8</a:t>
            </a:r>
            <a:r>
              <a:rPr lang="en-US" sz="900" b="1" dirty="0">
                <a:cs typeface="Arial" panose="020B0604020202020204" pitchFamily="34" charset="0"/>
              </a:rPr>
              <a:t>Cl</a:t>
            </a:r>
            <a:r>
              <a:rPr lang="en-US" sz="900" b="1" baseline="-25000" dirty="0">
                <a:cs typeface="Arial" panose="020B0604020202020204" pitchFamily="34" charset="0"/>
              </a:rPr>
              <a:t>2</a:t>
            </a:r>
            <a:r>
              <a:rPr lang="en-US" sz="900" b="1" dirty="0">
                <a:cs typeface="Arial" panose="020B0604020202020204" pitchFamily="34" charset="0"/>
              </a:rPr>
              <a:t>. </a:t>
            </a:r>
            <a:r>
              <a:rPr lang="en-US" sz="900" dirty="0">
                <a:cs typeface="Arial" panose="020B0604020202020204" pitchFamily="34" charset="0"/>
              </a:rPr>
              <a:t>SBM – symmetric breathing mode; ABM – </a:t>
            </a:r>
            <a:r>
              <a:rPr lang="en-US" sz="900" dirty="0" err="1">
                <a:cs typeface="Arial" panose="020B0604020202020204" pitchFamily="34" charset="0"/>
              </a:rPr>
              <a:t>assymetric</a:t>
            </a:r>
            <a:r>
              <a:rPr lang="en-US" sz="900" dirty="0">
                <a:cs typeface="Arial" panose="020B0604020202020204" pitchFamily="34" charset="0"/>
              </a:rPr>
              <a:t> breathing mode; CTM – cluster twisting mode; LA – longitudinal  acoustic mode.</a:t>
            </a:r>
            <a:endParaRPr sz="900" dirty="0">
              <a:cs typeface="Arial" panose="020B0604020202020204" pitchFamily="34" charset="0"/>
            </a:endParaRPr>
          </a:p>
        </p:txBody>
      </p:sp>
      <p:sp>
        <p:nvSpPr>
          <p:cNvPr id="6" name="Rectangle 5">
            <a:extLst>
              <a:ext uri="{FF2B5EF4-FFF2-40B4-BE49-F238E27FC236}">
                <a16:creationId xmlns:a16="http://schemas.microsoft.com/office/drawing/2014/main" id="{64593E2D-7048-4545-B925-B652995B01D4}"/>
              </a:ext>
            </a:extLst>
          </p:cNvPr>
          <p:cNvSpPr/>
          <p:nvPr/>
        </p:nvSpPr>
        <p:spPr>
          <a:xfrm>
            <a:off x="145041" y="1201484"/>
            <a:ext cx="3577296" cy="5001369"/>
          </a:xfrm>
          <a:prstGeom prst="rect">
            <a:avLst/>
          </a:prstGeom>
        </p:spPr>
        <p:txBody>
          <a:bodyPr wrap="square">
            <a:spAutoFit/>
          </a:bodyPr>
          <a:lstStyle/>
          <a:p>
            <a:pPr algn="just"/>
            <a:r>
              <a:rPr lang="en-US" sz="1100" dirty="0">
                <a:cs typeface="Arial" panose="020B0604020202020204" pitchFamily="34" charset="0"/>
              </a:rPr>
              <a:t>The coupling of phonons to electrons, excitons and other phonons plays a defining role in material properties, including charge and energy transport, light emission, and superconductivity. In atomic solids such as Si or GaAs, phonons are delocalized over the three-dimensional (3D) lattice and are determined by bonding and crystal symmetry. In molecular materials, by contrast, localized molecular vibrations couple to electrons to produce, for example, high temperature superconductivity, as in A</a:t>
            </a:r>
            <a:r>
              <a:rPr lang="en-US" sz="1100" baseline="-25000" dirty="0">
                <a:cs typeface="Arial" panose="020B0604020202020204" pitchFamily="34" charset="0"/>
              </a:rPr>
              <a:t>3</a:t>
            </a:r>
            <a:r>
              <a:rPr lang="en-US" sz="1100" dirty="0">
                <a:cs typeface="Arial" panose="020B0604020202020204" pitchFamily="34" charset="0"/>
              </a:rPr>
              <a:t>C</a:t>
            </a:r>
            <a:r>
              <a:rPr lang="en-US" sz="1100" baseline="-25000" dirty="0">
                <a:cs typeface="Arial" panose="020B0604020202020204" pitchFamily="34" charset="0"/>
              </a:rPr>
              <a:t>60</a:t>
            </a:r>
            <a:r>
              <a:rPr lang="en-US" sz="1100" dirty="0">
                <a:cs typeface="Arial" panose="020B0604020202020204" pitchFamily="34" charset="0"/>
              </a:rPr>
              <a:t>. Here we describe a hierarchical semiconductor that expands the phonon space by combining localized 0D phonon modes with delocalized phonon manifolds. The structure of this material consists of </a:t>
            </a:r>
            <a:r>
              <a:rPr lang="en-US" sz="1100" dirty="0" err="1">
                <a:cs typeface="Arial" panose="020B0604020202020204" pitchFamily="34" charset="0"/>
              </a:rPr>
              <a:t>superatomic</a:t>
            </a:r>
            <a:r>
              <a:rPr lang="en-US" sz="1100" dirty="0">
                <a:cs typeface="Arial" panose="020B0604020202020204" pitchFamily="34" charset="0"/>
              </a:rPr>
              <a:t> building blocks (Re</a:t>
            </a:r>
            <a:r>
              <a:rPr lang="en-US" sz="1100" baseline="-25000" dirty="0">
                <a:cs typeface="Arial" panose="020B0604020202020204" pitchFamily="34" charset="0"/>
              </a:rPr>
              <a:t>6</a:t>
            </a:r>
            <a:r>
              <a:rPr lang="en-US" sz="1100" dirty="0">
                <a:cs typeface="Arial" panose="020B0604020202020204" pitchFamily="34" charset="0"/>
              </a:rPr>
              <a:t>Se</a:t>
            </a:r>
            <a:r>
              <a:rPr lang="en-US" sz="1100" baseline="-25000" dirty="0">
                <a:cs typeface="Arial" panose="020B0604020202020204" pitchFamily="34" charset="0"/>
              </a:rPr>
              <a:t>8</a:t>
            </a:r>
            <a:r>
              <a:rPr lang="en-US" sz="1100" dirty="0">
                <a:cs typeface="Arial" panose="020B0604020202020204" pitchFamily="34" charset="0"/>
              </a:rPr>
              <a:t>) covalently linked into 2D sheets that are stacked into a layered van der Waals lattice. Using transient reflectance spectroscopy and theoretical calculations, we identify three different types of coherent phonons produced by optical excitation: localized 0D breathing modes of isolated </a:t>
            </a:r>
            <a:r>
              <a:rPr lang="en-US" sz="1100" dirty="0" err="1">
                <a:cs typeface="Arial" panose="020B0604020202020204" pitchFamily="34" charset="0"/>
              </a:rPr>
              <a:t>superatom</a:t>
            </a:r>
            <a:r>
              <a:rPr lang="en-US" sz="1100" dirty="0">
                <a:cs typeface="Arial" panose="020B0604020202020204" pitchFamily="34" charset="0"/>
              </a:rPr>
              <a:t>, 2D synchronized twisting of </a:t>
            </a:r>
            <a:r>
              <a:rPr lang="en-US" sz="1100" dirty="0" err="1">
                <a:cs typeface="Arial" panose="020B0604020202020204" pitchFamily="34" charset="0"/>
              </a:rPr>
              <a:t>superatoms</a:t>
            </a:r>
            <a:r>
              <a:rPr lang="en-US" sz="1100" dirty="0">
                <a:cs typeface="Arial" panose="020B0604020202020204" pitchFamily="34" charset="0"/>
              </a:rPr>
              <a:t> in layers, and 3D acoustic interlayer deformation. We show that these phonons are coupled to the electronic degrees of freedom to varying extents. The presence of local phonon modes in an extended crystal opens the door to controlling material properties from hierarchical phonon engineering.</a:t>
            </a:r>
          </a:p>
        </p:txBody>
      </p:sp>
      <p:pic>
        <p:nvPicPr>
          <p:cNvPr id="34" name="Picture 33" descr="These images show the zero-, two-, and three-dimensional phonnon modes in a layered semiconductor created from superatoms. The zero-D modes are shown as radial 'breathing' of the superatoms. The 2-D modes are rotatios within a layer and the 3-D modes are compression of the entire crystal." title="hierarchical phonons in layered superatomic semiconductor">
            <a:extLst>
              <a:ext uri="{FF2B5EF4-FFF2-40B4-BE49-F238E27FC236}">
                <a16:creationId xmlns:a16="http://schemas.microsoft.com/office/drawing/2014/main" id="{597D8B87-2C0F-8740-8C38-14D4E6AF4E5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25636" y="1636981"/>
            <a:ext cx="4547302" cy="1414819"/>
          </a:xfrm>
          <a:prstGeom prst="rect">
            <a:avLst/>
          </a:prstGeom>
        </p:spPr>
      </p:pic>
      <p:pic>
        <p:nvPicPr>
          <p:cNvPr id="37" name="Picture 36" descr="this color plot shows the transient reflectance spectrum, with photon energy on the x axis and time on the y axis. vertical bands of color show the optical resonance. horizontal 'stripes' are due to the phonon modes. " title="transient reflectance spectrum">
            <a:extLst>
              <a:ext uri="{FF2B5EF4-FFF2-40B4-BE49-F238E27FC236}">
                <a16:creationId xmlns:a16="http://schemas.microsoft.com/office/drawing/2014/main" id="{937748F8-2CFB-A444-AD02-BECBC0D5159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75019" y="3510484"/>
            <a:ext cx="1936668" cy="2711335"/>
          </a:xfrm>
          <a:prstGeom prst="rect">
            <a:avLst/>
          </a:prstGeom>
        </p:spPr>
      </p:pic>
      <p:sp>
        <p:nvSpPr>
          <p:cNvPr id="43" name="CustomShape 6">
            <a:extLst>
              <a:ext uri="{FF2B5EF4-FFF2-40B4-BE49-F238E27FC236}">
                <a16:creationId xmlns:a16="http://schemas.microsoft.com/office/drawing/2014/main" id="{E7B2EEE3-EE46-3846-8EB5-54F95D94EAC8}"/>
              </a:ext>
            </a:extLst>
          </p:cNvPr>
          <p:cNvSpPr/>
          <p:nvPr/>
        </p:nvSpPr>
        <p:spPr>
          <a:xfrm>
            <a:off x="5775454" y="3532892"/>
            <a:ext cx="2997484" cy="1052963"/>
          </a:xfrm>
          <a:prstGeom prst="rect">
            <a:avLst/>
          </a:prstGeom>
        </p:spPr>
        <p:txBody>
          <a:bodyPr lIns="90000" tIns="45000" rIns="90000" bIns="45000"/>
          <a:lstStyle/>
          <a:p>
            <a:pPr algn="just">
              <a:lnSpc>
                <a:spcPct val="100000"/>
              </a:lnSpc>
            </a:pPr>
            <a:r>
              <a:rPr lang="en-US" sz="900" b="1" dirty="0">
                <a:solidFill>
                  <a:srgbClr val="000000"/>
                </a:solidFill>
                <a:cs typeface="Arial" panose="020B0604020202020204" pitchFamily="34" charset="0"/>
              </a:rPr>
              <a:t>Fig. 2. </a:t>
            </a:r>
            <a:r>
              <a:rPr lang="en-US" sz="900" b="1" dirty="0">
                <a:cs typeface="Arial" panose="020B0604020202020204" pitchFamily="34" charset="0"/>
              </a:rPr>
              <a:t>Transient reflectance spectrum of Re</a:t>
            </a:r>
            <a:r>
              <a:rPr lang="en-US" sz="900" b="1" baseline="-25000" dirty="0">
                <a:cs typeface="Arial" panose="020B0604020202020204" pitchFamily="34" charset="0"/>
              </a:rPr>
              <a:t>6</a:t>
            </a:r>
            <a:r>
              <a:rPr lang="en-US" sz="900" b="1" dirty="0">
                <a:cs typeface="Arial" panose="020B0604020202020204" pitchFamily="34" charset="0"/>
              </a:rPr>
              <a:t>Se</a:t>
            </a:r>
            <a:r>
              <a:rPr lang="en-US" sz="900" b="1" baseline="-25000" dirty="0">
                <a:cs typeface="Arial" panose="020B0604020202020204" pitchFamily="34" charset="0"/>
              </a:rPr>
              <a:t>8</a:t>
            </a:r>
            <a:r>
              <a:rPr lang="en-US" sz="900" b="1" dirty="0">
                <a:cs typeface="Arial" panose="020B0604020202020204" pitchFamily="34" charset="0"/>
              </a:rPr>
              <a:t>Cl</a:t>
            </a:r>
            <a:r>
              <a:rPr lang="en-US" sz="900" b="1" baseline="-25000" dirty="0">
                <a:cs typeface="Arial" panose="020B0604020202020204" pitchFamily="34" charset="0"/>
              </a:rPr>
              <a:t>2</a:t>
            </a:r>
            <a:r>
              <a:rPr lang="en-US" sz="900" b="1" dirty="0">
                <a:cs typeface="Arial" panose="020B0604020202020204" pitchFamily="34" charset="0"/>
              </a:rPr>
              <a:t>. </a:t>
            </a:r>
            <a:r>
              <a:rPr lang="en-US" sz="900" dirty="0">
                <a:cs typeface="Arial" panose="020B0604020202020204" pitchFamily="34" charset="0"/>
              </a:rPr>
              <a:t>Pumped at the bandgap with 1.55 eV, 40 fs pulses and probed with a supercontinuum white light. The 2D inter-</a:t>
            </a:r>
            <a:r>
              <a:rPr lang="en-US" sz="900" dirty="0" err="1">
                <a:cs typeface="Arial" panose="020B0604020202020204" pitchFamily="34" charset="0"/>
              </a:rPr>
              <a:t>superatom</a:t>
            </a:r>
            <a:r>
              <a:rPr lang="en-US" sz="900" dirty="0">
                <a:cs typeface="Arial" panose="020B0604020202020204" pitchFamily="34" charset="0"/>
              </a:rPr>
              <a:t> twisting modes is enhanced for probe near the bandgap due to strong e-</a:t>
            </a:r>
            <a:r>
              <a:rPr lang="en-US" sz="900" dirty="0" err="1">
                <a:cs typeface="Arial" panose="020B0604020202020204" pitchFamily="34" charset="0"/>
              </a:rPr>
              <a:t>ph</a:t>
            </a:r>
            <a:r>
              <a:rPr lang="en-US" sz="900" dirty="0">
                <a:cs typeface="Arial" panose="020B0604020202020204" pitchFamily="34" charset="0"/>
              </a:rPr>
              <a:t> coupling, while the higher frequency 0D mode of each </a:t>
            </a:r>
            <a:r>
              <a:rPr lang="en-US" sz="900" dirty="0" err="1">
                <a:cs typeface="Arial" panose="020B0604020202020204" pitchFamily="34" charset="0"/>
              </a:rPr>
              <a:t>superatomc</a:t>
            </a:r>
            <a:r>
              <a:rPr lang="en-US" sz="900" dirty="0">
                <a:cs typeface="Arial" panose="020B0604020202020204" pitchFamily="34" charset="0"/>
              </a:rPr>
              <a:t> is insensitive to probe photon energy.</a:t>
            </a:r>
            <a:endParaRPr sz="900" dirty="0">
              <a:cs typeface="Arial" panose="020B0604020202020204" pitchFamily="34" charset="0"/>
            </a:endParaRPr>
          </a:p>
        </p:txBody>
      </p:sp>
    </p:spTree>
    <p:extLst>
      <p:ext uri="{BB962C8B-B14F-4D97-AF65-F5344CB8AC3E}">
        <p14:creationId xmlns:p14="http://schemas.microsoft.com/office/powerpoint/2010/main" val="2879737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13396</TotalTime>
  <Words>437</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News Gothic MT</vt:lpstr>
      <vt:lpstr>Wingdings 2</vt:lpstr>
      <vt:lpstr>Breeze</vt:lpstr>
      <vt:lpstr>Hierarchical Coherent Phonons in 2D Superatomic Semiconductor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62</cp:revision>
  <cp:lastPrinted>2016-08-01T15:14:13Z</cp:lastPrinted>
  <dcterms:created xsi:type="dcterms:W3CDTF">2016-07-19T18:16:54Z</dcterms:created>
  <dcterms:modified xsi:type="dcterms:W3CDTF">2019-05-20T18:41:51Z</dcterms:modified>
  <cp:category/>
</cp:coreProperties>
</file>