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701675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9" autoAdjust="0"/>
    <p:restoredTop sz="93913"/>
  </p:normalViewPr>
  <p:slideViewPr>
    <p:cSldViewPr snapToGrid="0" snapToObjects="1">
      <p:cViewPr varScale="1">
        <p:scale>
          <a:sx n="112" d="100"/>
          <a:sy n="112" d="100"/>
        </p:scale>
        <p:origin x="12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3935" y="0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6EB61B28-D2CD-E445-B870-48E0753C96D3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79687"/>
            <a:ext cx="5612129" cy="3665776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3935" y="8841738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33CEEF20-DA15-5246-8B40-57BC1D454C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4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latin typeface="Arial"/>
              <a:ea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EEF20-DA15-5246-8B40-57BC1D454C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5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microsoft.com/office/2007/relationships/hdphoto" Target="../media/hdphoto1.wdp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054" y="23871"/>
            <a:ext cx="4934324" cy="1099929"/>
          </a:xfrm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/>
                <a:ea typeface="Arial"/>
              </a:rPr>
              <a:t>Active control of long-range exciton transport in superatomic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ea typeface="Arial"/>
              </a:rPr>
              <a:t>materials</a:t>
            </a:r>
            <a:endParaRPr lang="en-US" sz="1200" dirty="0">
              <a:solidFill>
                <a:schemeClr val="tx1"/>
              </a:solidFill>
              <a:latin typeface="Arial"/>
              <a:ea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0012" y="1025851"/>
            <a:ext cx="5020065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50" b="1" dirty="0" smtClean="0">
                <a:solidFill>
                  <a:schemeClr val="bg1"/>
                </a:solidFill>
              </a:rPr>
              <a:t>Milan Delor, </a:t>
            </a:r>
            <a:r>
              <a:rPr lang="en-US" sz="1150" b="1" dirty="0" smtClean="0">
                <a:solidFill>
                  <a:schemeClr val="bg1"/>
                </a:solidFill>
              </a:rPr>
              <a:t>Columbia </a:t>
            </a:r>
            <a:r>
              <a:rPr lang="en-US" sz="1150" b="1" dirty="0">
                <a:solidFill>
                  <a:schemeClr val="bg1"/>
                </a:solidFill>
              </a:rPr>
              <a:t>University </a:t>
            </a:r>
            <a:r>
              <a:rPr lang="en-US" sz="1150" b="1" dirty="0" smtClean="0">
                <a:solidFill>
                  <a:schemeClr val="bg1"/>
                </a:solidFill>
              </a:rPr>
              <a:t>Center for Precision-Assembled Quantum </a:t>
            </a:r>
            <a:r>
              <a:rPr lang="en-US" sz="1150" b="1" dirty="0" smtClean="0">
                <a:solidFill>
                  <a:schemeClr val="bg1"/>
                </a:solidFill>
              </a:rPr>
              <a:t>Materials (PAQM)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MRSEC: </a:t>
            </a:r>
            <a:r>
              <a:rPr lang="ro-RO" sz="1200" b="1" dirty="0">
                <a:solidFill>
                  <a:schemeClr val="bg1"/>
                </a:solidFill>
              </a:rPr>
              <a:t>DMR-2011738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0" y="1514855"/>
            <a:ext cx="3365633" cy="4703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37962"/>
            <a:ext cx="86801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2021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3442072" y="1514855"/>
            <a:ext cx="2536698" cy="4703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78768" y="1454026"/>
            <a:ext cx="3165231" cy="5439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/>
              <a:t>Active control over exciton (electron-hole pair) transport is a much sought-after goal to create reconfigurable excitonic and optoelectronic transistors. The PAQM team achieved the first example of predictive optical control over exciton transport in semiconductors.</a:t>
            </a:r>
          </a:p>
          <a:p>
            <a:pPr algn="just"/>
            <a:endParaRPr lang="en-US" sz="1100" dirty="0" smtClean="0"/>
          </a:p>
          <a:p>
            <a:pPr algn="just"/>
            <a:r>
              <a:rPr lang="en-US" sz="1100" dirty="0" smtClean="0"/>
              <a:t>Superatomic materials are ideal for active control over electronic properties. The electronic coupling between superatom clusters is strongly modulated by inter-cluster distance and relative orientation. Phonons (vibrations) that delocalize over more than a single cluster can therefore strongly perturb inter-cluster electronic coupling, which in turn will modulate exciton transport properties. </a:t>
            </a:r>
          </a:p>
          <a:p>
            <a:pPr algn="just"/>
            <a:endParaRPr lang="en-US" sz="1100" dirty="0"/>
          </a:p>
          <a:p>
            <a:pPr algn="just"/>
            <a:r>
              <a:rPr lang="en-US" sz="1100" dirty="0" smtClean="0"/>
              <a:t>Here the PAQM team successfully exploited these electron–phonon interactions to control exciton transport in the superatomic semiconductor Re</a:t>
            </a:r>
            <a:r>
              <a:rPr lang="en-US" sz="1100" baseline="-25000" dirty="0" smtClean="0"/>
              <a:t>6</a:t>
            </a:r>
            <a:r>
              <a:rPr lang="en-US" sz="1100" dirty="0" smtClean="0"/>
              <a:t>Se</a:t>
            </a:r>
            <a:r>
              <a:rPr lang="en-US" sz="1100" baseline="-25000" dirty="0" smtClean="0"/>
              <a:t>8</a:t>
            </a:r>
            <a:r>
              <a:rPr lang="en-US" sz="1100" dirty="0" smtClean="0"/>
              <a:t>Cl</a:t>
            </a:r>
            <a:r>
              <a:rPr lang="en-US" sz="1100" baseline="-25000" dirty="0" smtClean="0"/>
              <a:t>2</a:t>
            </a:r>
            <a:r>
              <a:rPr lang="en-US" sz="1100" dirty="0"/>
              <a:t> </a:t>
            </a:r>
            <a:r>
              <a:rPr lang="en-US" sz="1100" dirty="0" smtClean="0"/>
              <a:t>at room temperature. Using ultrafast optical excitation of coherent phonons in thin flakes of Re</a:t>
            </a:r>
            <a:r>
              <a:rPr lang="en-US" sz="1100" baseline="-25000" dirty="0" smtClean="0"/>
              <a:t>6</a:t>
            </a:r>
            <a:r>
              <a:rPr lang="en-US" sz="1100" dirty="0" smtClean="0"/>
              <a:t>Se</a:t>
            </a:r>
            <a:r>
              <a:rPr lang="en-US" sz="1100" baseline="-25000" dirty="0" smtClean="0"/>
              <a:t>8</a:t>
            </a:r>
            <a:r>
              <a:rPr lang="en-US" sz="1100" dirty="0" smtClean="0"/>
              <a:t>Cl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, the team achieved a &gt;60-fold improvement in exciton propagation length (limited by sample size), and importantly gained the entirely new ability of optically switching and directing this long-range transport toward any chosen target site.</a:t>
            </a:r>
            <a:endParaRPr lang="en-US" sz="1100" baseline="-25000" dirty="0" smtClean="0"/>
          </a:p>
          <a:p>
            <a:pPr algn="just"/>
            <a:endParaRPr lang="en-US" sz="1100" baseline="-25000" dirty="0"/>
          </a:p>
          <a:p>
            <a:pPr algn="just"/>
            <a:endParaRPr lang="en-US" sz="1100" dirty="0">
              <a:ea typeface="Arial"/>
            </a:endParaRPr>
          </a:p>
          <a:p>
            <a:pPr algn="just">
              <a:lnSpc>
                <a:spcPct val="92000"/>
              </a:lnSpc>
            </a:pPr>
            <a:r>
              <a:rPr lang="en-US" sz="1100" dirty="0">
                <a:ea typeface="Arial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57517" y="1565139"/>
            <a:ext cx="45719" cy="1178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72669" y="4340511"/>
            <a:ext cx="266039" cy="26526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60000"/>
                </a:srgbClr>
              </a:gs>
              <a:gs pos="50000">
                <a:srgbClr val="FFC000">
                  <a:alpha val="50000"/>
                </a:srgbClr>
              </a:gs>
              <a:gs pos="100000">
                <a:srgbClr val="FFC000">
                  <a:alpha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260087" y="4289683"/>
            <a:ext cx="266039" cy="26526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60000"/>
                </a:srgbClr>
              </a:gs>
              <a:gs pos="50000">
                <a:srgbClr val="FFC000">
                  <a:alpha val="50000"/>
                </a:srgbClr>
              </a:gs>
              <a:gs pos="100000">
                <a:srgbClr val="FFC000">
                  <a:alpha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522515" y="4276167"/>
            <a:ext cx="266039" cy="26526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60000"/>
                </a:srgbClr>
              </a:gs>
              <a:gs pos="50000">
                <a:srgbClr val="FFC000">
                  <a:alpha val="50000"/>
                </a:srgbClr>
              </a:gs>
              <a:gs pos="100000">
                <a:srgbClr val="FFC000">
                  <a:alpha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781331" y="4276167"/>
            <a:ext cx="266039" cy="26526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60000"/>
                </a:srgbClr>
              </a:gs>
              <a:gs pos="50000">
                <a:srgbClr val="FFC000">
                  <a:alpha val="50000"/>
                </a:srgbClr>
              </a:gs>
              <a:gs pos="100000">
                <a:srgbClr val="FFC000">
                  <a:alpha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085756" y="4255325"/>
            <a:ext cx="266039" cy="26526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60000"/>
                </a:srgbClr>
              </a:gs>
              <a:gs pos="50000">
                <a:srgbClr val="FFC000">
                  <a:alpha val="50000"/>
                </a:srgbClr>
              </a:gs>
              <a:gs pos="100000">
                <a:srgbClr val="FFC000">
                  <a:alpha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389326" y="4207877"/>
            <a:ext cx="266039" cy="26526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60000"/>
                </a:srgbClr>
              </a:gs>
              <a:gs pos="50000">
                <a:srgbClr val="FFC000">
                  <a:alpha val="50000"/>
                </a:srgbClr>
              </a:gs>
              <a:gs pos="100000">
                <a:srgbClr val="FFC000">
                  <a:alpha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51417" y="4356550"/>
            <a:ext cx="266039" cy="26526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60000"/>
                </a:srgbClr>
              </a:gs>
              <a:gs pos="50000">
                <a:srgbClr val="FFC000">
                  <a:alpha val="50000"/>
                </a:srgbClr>
              </a:gs>
              <a:gs pos="100000">
                <a:srgbClr val="FFC000">
                  <a:alpha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-23914" y="4783393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energy</a:t>
            </a:r>
            <a:endParaRPr lang="en-US" sz="1100" dirty="0"/>
          </a:p>
        </p:txBody>
      </p:sp>
      <p:sp>
        <p:nvSpPr>
          <p:cNvPr id="71" name="TextBox 70"/>
          <p:cNvSpPr txBox="1"/>
          <p:nvPr/>
        </p:nvSpPr>
        <p:spPr>
          <a:xfrm>
            <a:off x="2572916" y="537390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space</a:t>
            </a:r>
            <a:endParaRPr lang="en-US" sz="11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7828" y="1819705"/>
            <a:ext cx="3380914" cy="3685003"/>
            <a:chOff x="197828" y="1819705"/>
            <a:chExt cx="3380914" cy="36850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828" y="2050261"/>
              <a:ext cx="1040609" cy="1432197"/>
            </a:xfrm>
            <a:prstGeom prst="rect">
              <a:avLst/>
            </a:prstGeom>
          </p:spPr>
        </p:pic>
        <p:sp>
          <p:nvSpPr>
            <p:cNvPr id="17" name="Freeform 47">
              <a:extLst>
                <a:ext uri="{FF2B5EF4-FFF2-40B4-BE49-F238E27FC236}">
                  <a16:creationId xmlns="" xmlns:a16="http://schemas.microsoft.com/office/drawing/2014/main" id="{77B681CF-9A8B-44F1-A5AF-46130E8E1B09}"/>
                </a:ext>
              </a:extLst>
            </p:cNvPr>
            <p:cNvSpPr>
              <a:spLocks/>
            </p:cNvSpPr>
            <p:nvPr/>
          </p:nvSpPr>
          <p:spPr bwMode="auto">
            <a:xfrm rot="3015858">
              <a:off x="1563512" y="2412658"/>
              <a:ext cx="537747" cy="229856"/>
            </a:xfrm>
            <a:custGeom>
              <a:avLst/>
              <a:gdLst>
                <a:gd name="T0" fmla="*/ 0 w 1588"/>
                <a:gd name="T1" fmla="*/ 135691 h 1164"/>
                <a:gd name="T2" fmla="*/ 887219 w 1588"/>
                <a:gd name="T3" fmla="*/ 135691 h 1164"/>
                <a:gd name="T4" fmla="*/ 1774439 w 1588"/>
                <a:gd name="T5" fmla="*/ 125586 h 1164"/>
                <a:gd name="T6" fmla="*/ 2367869 w 1588"/>
                <a:gd name="T7" fmla="*/ 115337 h 1164"/>
                <a:gd name="T8" fmla="*/ 2661486 w 1588"/>
                <a:gd name="T9" fmla="*/ 115337 h 1164"/>
                <a:gd name="T10" fmla="*/ 2961644 w 1588"/>
                <a:gd name="T11" fmla="*/ 125586 h 1164"/>
                <a:gd name="T12" fmla="*/ 3255088 w 1588"/>
                <a:gd name="T13" fmla="*/ 145940 h 1164"/>
                <a:gd name="T14" fmla="*/ 4142308 w 1588"/>
                <a:gd name="T15" fmla="*/ 237603 h 1164"/>
                <a:gd name="T16" fmla="*/ 5029527 w 1588"/>
                <a:gd name="T17" fmla="*/ 3320 h 1164"/>
                <a:gd name="T18" fmla="*/ 5623130 w 1588"/>
                <a:gd name="T19" fmla="*/ 217105 h 1164"/>
                <a:gd name="T20" fmla="*/ 6216732 w 1588"/>
                <a:gd name="T21" fmla="*/ 94983 h 1164"/>
                <a:gd name="T22" fmla="*/ 6803794 w 1588"/>
                <a:gd name="T23" fmla="*/ 115337 h 1164"/>
                <a:gd name="T24" fmla="*/ 7103951 w 1588"/>
                <a:gd name="T25" fmla="*/ 166438 h 1164"/>
                <a:gd name="T26" fmla="*/ 7697554 w 1588"/>
                <a:gd name="T27" fmla="*/ 105088 h 1164"/>
                <a:gd name="T28" fmla="*/ 8284616 w 1588"/>
                <a:gd name="T29" fmla="*/ 145940 h 1164"/>
                <a:gd name="T30" fmla="*/ 8878218 w 1588"/>
                <a:gd name="T31" fmla="*/ 115337 h 1164"/>
                <a:gd name="T32" fmla="*/ 9471820 w 1588"/>
                <a:gd name="T33" fmla="*/ 135691 h 1164"/>
                <a:gd name="T34" fmla="*/ 10059055 w 1588"/>
                <a:gd name="T35" fmla="*/ 125586 h 1164"/>
                <a:gd name="T36" fmla="*/ 10359040 w 1588"/>
                <a:gd name="T37" fmla="*/ 135691 h 1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8"/>
                <a:gd name="T58" fmla="*/ 0 h 1164"/>
                <a:gd name="T59" fmla="*/ 1588 w 1588"/>
                <a:gd name="T60" fmla="*/ 1164 h 1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8" h="1164">
                  <a:moveTo>
                    <a:pt x="0" y="604"/>
                  </a:moveTo>
                  <a:cubicBezTo>
                    <a:pt x="45" y="607"/>
                    <a:pt x="91" y="611"/>
                    <a:pt x="136" y="604"/>
                  </a:cubicBezTo>
                  <a:cubicBezTo>
                    <a:pt x="181" y="597"/>
                    <a:pt x="234" y="574"/>
                    <a:pt x="272" y="559"/>
                  </a:cubicBezTo>
                  <a:cubicBezTo>
                    <a:pt x="310" y="544"/>
                    <a:pt x="340" y="521"/>
                    <a:pt x="363" y="514"/>
                  </a:cubicBezTo>
                  <a:cubicBezTo>
                    <a:pt x="386" y="507"/>
                    <a:pt x="393" y="507"/>
                    <a:pt x="408" y="514"/>
                  </a:cubicBezTo>
                  <a:cubicBezTo>
                    <a:pt x="423" y="521"/>
                    <a:pt x="439" y="536"/>
                    <a:pt x="454" y="559"/>
                  </a:cubicBezTo>
                  <a:cubicBezTo>
                    <a:pt x="469" y="582"/>
                    <a:pt x="469" y="567"/>
                    <a:pt x="499" y="650"/>
                  </a:cubicBezTo>
                  <a:cubicBezTo>
                    <a:pt x="529" y="733"/>
                    <a:pt x="590" y="1164"/>
                    <a:pt x="635" y="1058"/>
                  </a:cubicBezTo>
                  <a:cubicBezTo>
                    <a:pt x="680" y="952"/>
                    <a:pt x="733" y="30"/>
                    <a:pt x="771" y="15"/>
                  </a:cubicBezTo>
                  <a:cubicBezTo>
                    <a:pt x="809" y="0"/>
                    <a:pt x="832" y="899"/>
                    <a:pt x="862" y="967"/>
                  </a:cubicBezTo>
                  <a:cubicBezTo>
                    <a:pt x="892" y="1035"/>
                    <a:pt x="923" y="498"/>
                    <a:pt x="953" y="423"/>
                  </a:cubicBezTo>
                  <a:cubicBezTo>
                    <a:pt x="983" y="348"/>
                    <a:pt x="1020" y="461"/>
                    <a:pt x="1043" y="514"/>
                  </a:cubicBezTo>
                  <a:cubicBezTo>
                    <a:pt x="1066" y="567"/>
                    <a:pt x="1066" y="749"/>
                    <a:pt x="1089" y="741"/>
                  </a:cubicBezTo>
                  <a:cubicBezTo>
                    <a:pt x="1112" y="733"/>
                    <a:pt x="1150" y="483"/>
                    <a:pt x="1180" y="468"/>
                  </a:cubicBezTo>
                  <a:cubicBezTo>
                    <a:pt x="1210" y="453"/>
                    <a:pt x="1240" y="642"/>
                    <a:pt x="1270" y="650"/>
                  </a:cubicBezTo>
                  <a:cubicBezTo>
                    <a:pt x="1300" y="658"/>
                    <a:pt x="1331" y="522"/>
                    <a:pt x="1361" y="514"/>
                  </a:cubicBezTo>
                  <a:cubicBezTo>
                    <a:pt x="1391" y="506"/>
                    <a:pt x="1422" y="597"/>
                    <a:pt x="1452" y="604"/>
                  </a:cubicBezTo>
                  <a:cubicBezTo>
                    <a:pt x="1482" y="611"/>
                    <a:pt x="1519" y="559"/>
                    <a:pt x="1542" y="559"/>
                  </a:cubicBezTo>
                  <a:cubicBezTo>
                    <a:pt x="1565" y="559"/>
                    <a:pt x="1580" y="597"/>
                    <a:pt x="1588" y="60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35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8520" y="1907895"/>
              <a:ext cx="15032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optically launch coherent phonons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36152" r="-1" b="31141"/>
            <a:stretch/>
          </p:blipFill>
          <p:spPr>
            <a:xfrm rot="2930273">
              <a:off x="1846368" y="2548344"/>
              <a:ext cx="387437" cy="37994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42365" r="-1" b="43591"/>
            <a:stretch/>
          </p:blipFill>
          <p:spPr>
            <a:xfrm rot="2580400">
              <a:off x="1862393" y="2437730"/>
              <a:ext cx="543927" cy="61238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 rot="527185">
              <a:off x="1993002" y="2692793"/>
              <a:ext cx="67622" cy="86985"/>
            </a:xfrm>
            <a:prstGeom prst="ellipse">
              <a:avLst/>
            </a:prstGeom>
            <a:solidFill>
              <a:srgbClr val="FFC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 rot="21343184">
              <a:off x="2341661" y="2430579"/>
              <a:ext cx="140268" cy="338553"/>
              <a:chOff x="2770452" y="3846415"/>
              <a:chExt cx="212778" cy="56477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800350" y="4076700"/>
                <a:ext cx="182880" cy="182880"/>
              </a:xfrm>
              <a:prstGeom prst="ellipse">
                <a:avLst/>
              </a:prstGeom>
              <a:noFill/>
              <a:ln w="28575">
                <a:solidFill>
                  <a:srgbClr val="1414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141498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70452" y="3846415"/>
                <a:ext cx="133351" cy="564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141498"/>
                    </a:solidFill>
                  </a:rPr>
                  <a:t>-</a:t>
                </a:r>
                <a:endParaRPr lang="en-US" sz="1600" b="1" dirty="0">
                  <a:solidFill>
                    <a:srgbClr val="141498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1343184">
              <a:off x="2320316" y="2633841"/>
              <a:ext cx="144242" cy="261610"/>
              <a:chOff x="3297826" y="4122087"/>
              <a:chExt cx="218804" cy="43642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333750" y="4254500"/>
                <a:ext cx="182880" cy="18288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141498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97826" y="4122087"/>
                <a:ext cx="133350" cy="43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FF0000"/>
                    </a:solidFill>
                  </a:rPr>
                  <a:t>+</a:t>
                </a:r>
                <a:endParaRPr lang="en-US" sz="105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 rot="466761">
              <a:off x="2310553" y="2519960"/>
              <a:ext cx="206750" cy="34490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545327" y="2720561"/>
              <a:ext cx="237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968118" y="2822034"/>
              <a:ext cx="16106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watch exciton </a:t>
              </a:r>
              <a:br>
                <a:rPr lang="en-US" sz="1100" dirty="0" smtClean="0"/>
              </a:br>
              <a:r>
                <a:rPr lang="en-US" sz="1100" dirty="0" smtClean="0"/>
                <a:t>transport with or without phonons</a:t>
              </a:r>
              <a:endParaRPr lang="en-US" sz="11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221" y="1819705"/>
              <a:ext cx="853119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Re</a:t>
              </a:r>
              <a:r>
                <a:rPr lang="en-US" sz="1100" baseline="-25000" dirty="0" smtClean="0"/>
                <a:t>6</a:t>
              </a:r>
              <a:r>
                <a:rPr lang="en-US" sz="1100" dirty="0" smtClean="0"/>
                <a:t>Se</a:t>
              </a:r>
              <a:r>
                <a:rPr lang="en-US" sz="1100" baseline="-25000" dirty="0" smtClean="0"/>
                <a:t>8</a:t>
              </a:r>
              <a:r>
                <a:rPr lang="en-US" sz="1100" dirty="0" smtClean="0"/>
                <a:t>Cl</a:t>
              </a:r>
              <a:r>
                <a:rPr lang="en-US" sz="1100" baseline="-25000" dirty="0" smtClean="0"/>
                <a:t>2</a:t>
              </a:r>
              <a:endParaRPr lang="en-US" sz="1100" baseline="-250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5630" y="3877852"/>
              <a:ext cx="2254371" cy="1105401"/>
              <a:chOff x="1237368" y="3551142"/>
              <a:chExt cx="3123629" cy="1558088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101" b="96709" l="24042" r="93380"/>
                        </a14:imgEffect>
                      </a14:imgLayer>
                    </a14:imgProps>
                  </a:ext>
                </a:extLst>
              </a:blip>
              <a:srcRect l="21323" t="46611" r="51863"/>
              <a:stretch/>
            </p:blipFill>
            <p:spPr>
              <a:xfrm>
                <a:off x="1237368" y="3671213"/>
                <a:ext cx="524757" cy="1438017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101" b="96709" l="24042" r="93380"/>
                        </a14:imgEffect>
                      </a14:imgLayer>
                    </a14:imgProps>
                  </a:ext>
                </a:extLst>
              </a:blip>
              <a:srcRect l="46994" t="46611" r="31104"/>
              <a:stretch/>
            </p:blipFill>
            <p:spPr>
              <a:xfrm>
                <a:off x="1762125" y="3660884"/>
                <a:ext cx="428625" cy="1438017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101" b="96709" l="24042" r="93380"/>
                        </a14:imgEffect>
                      </a14:imgLayer>
                    </a14:imgProps>
                  </a:ext>
                </a:extLst>
              </a:blip>
              <a:srcRect l="69065" t="46611"/>
              <a:stretch/>
            </p:blipFill>
            <p:spPr>
              <a:xfrm>
                <a:off x="2190750" y="3650555"/>
                <a:ext cx="605406" cy="1438017"/>
              </a:xfrm>
              <a:prstGeom prst="rect">
                <a:avLst/>
              </a:prstGeom>
            </p:spPr>
          </p:pic>
          <p:pic>
            <p:nvPicPr>
              <p:cNvPr id="58" name="Picture 57" descr="The image shows the scheme for optically launching coherent phonons and then probing exciton transport. The bottom image shows how phonons modulate the elenergy of excitons and induce transport." title="Controlling exciton transport by optical pulses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101" b="96709" l="24042" r="93380"/>
                        </a14:imgEffect>
                      </a14:imgLayer>
                    </a14:imgProps>
                  </a:ext>
                </a:extLst>
              </a:blip>
              <a:srcRect l="46994" t="46611" r="31104"/>
              <a:stretch/>
            </p:blipFill>
            <p:spPr>
              <a:xfrm>
                <a:off x="2529662" y="3602126"/>
                <a:ext cx="428625" cy="1438017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101" b="96709" l="24042" r="93380"/>
                        </a14:imgEffect>
                      </a14:imgLayer>
                    </a14:imgProps>
                  </a:ext>
                </a:extLst>
              </a:blip>
              <a:srcRect l="46994" t="46611" r="31104"/>
              <a:stretch/>
            </p:blipFill>
            <p:spPr>
              <a:xfrm>
                <a:off x="2894512" y="3583075"/>
                <a:ext cx="428625" cy="1438017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101" b="96709" l="24042" r="93380"/>
                        </a14:imgEffect>
                      </a14:imgLayer>
                    </a14:imgProps>
                  </a:ext>
                </a:extLst>
              </a:blip>
              <a:srcRect l="46994" t="46611" r="31104"/>
              <a:stretch/>
            </p:blipFill>
            <p:spPr>
              <a:xfrm>
                <a:off x="3306311" y="3551688"/>
                <a:ext cx="428625" cy="1438017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101" b="96709" l="24042" r="93380"/>
                        </a14:imgEffect>
                      </a14:imgLayer>
                    </a14:imgProps>
                  </a:ext>
                </a:extLst>
              </a:blip>
              <a:srcRect l="68290" t="46611"/>
              <a:stretch/>
            </p:blipFill>
            <p:spPr>
              <a:xfrm>
                <a:off x="3740422" y="3551142"/>
                <a:ext cx="620575" cy="1438017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016" y="4930328"/>
              <a:ext cx="2747229" cy="574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55051" y="3713050"/>
              <a:ext cx="2585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</a:t>
              </a:r>
              <a:r>
                <a:rPr lang="en-US" sz="1100" dirty="0" smtClean="0"/>
                <a:t>honon-modulated electronic coupling</a:t>
              </a:r>
              <a:endParaRPr lang="en-US" sz="1100" dirty="0"/>
            </a:p>
          </p:txBody>
        </p:sp>
      </p:grpSp>
      <p:grpSp>
        <p:nvGrpSpPr>
          <p:cNvPr id="73" name="Group 72" descr="This image shows exciton diffusion without active control. Two images at t=0 and at t = 3 ns show a very small difference in the position of the excitons, consistent with slow diffusion." title="Diffusive exciton transport"/>
          <p:cNvGrpSpPr/>
          <p:nvPr/>
        </p:nvGrpSpPr>
        <p:grpSpPr>
          <a:xfrm>
            <a:off x="3446399" y="1642728"/>
            <a:ext cx="2492712" cy="1907635"/>
            <a:chOff x="3082541" y="807906"/>
            <a:chExt cx="2492712" cy="1907635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26868" y="1515391"/>
              <a:ext cx="1200150" cy="120015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75103" y="1515391"/>
              <a:ext cx="1200150" cy="120015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3082541" y="1470268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0 ns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48726" y="1466458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3 ns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117150" y="807906"/>
              <a:ext cx="23975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n</a:t>
              </a:r>
              <a:r>
                <a:rPr lang="en-US" sz="1100" b="1" dirty="0" smtClean="0"/>
                <a:t>o phonon wave: slow exciton propagation (transport length ≈ 100 nm). Dark contrast ≡ exciton population profile</a:t>
              </a:r>
              <a:endParaRPr lang="en-US" sz="110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474565" y="3843855"/>
            <a:ext cx="23532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00FF"/>
                </a:solidFill>
              </a:rPr>
              <a:t>with phonon wave: surfing excitons (transport ≈ 6 </a:t>
            </a:r>
            <a:r>
              <a:rPr lang="en-US" sz="1100" b="1" dirty="0" err="1" smtClean="0">
                <a:solidFill>
                  <a:srgbClr val="0000FF"/>
                </a:solidFill>
              </a:rPr>
              <a:t>μm</a:t>
            </a:r>
            <a:r>
              <a:rPr lang="en-US" sz="1100" b="1" dirty="0" smtClean="0">
                <a:solidFill>
                  <a:srgbClr val="0000FF"/>
                </a:solidFill>
              </a:rPr>
              <a:t>, limited by flake size)</a:t>
            </a:r>
            <a:endParaRPr lang="en-US" sz="1100" dirty="0">
              <a:solidFill>
                <a:srgbClr val="0000FF"/>
              </a:solidFill>
            </a:endParaRPr>
          </a:p>
        </p:txBody>
      </p:sp>
      <p:grpSp>
        <p:nvGrpSpPr>
          <p:cNvPr id="5" name="Group 4" descr="This figure shows images at 0 and 3 ns of the excitons when transport is driven by phonons. At 3 ns, the exciton is seen over the entire sample, showing driven transport over at least 6 micrometers." title="Exciton transport by phonons"/>
          <p:cNvGrpSpPr/>
          <p:nvPr/>
        </p:nvGrpSpPr>
        <p:grpSpPr>
          <a:xfrm>
            <a:off x="3481008" y="4433844"/>
            <a:ext cx="2457291" cy="1200150"/>
            <a:chOff x="3481008" y="4433844"/>
            <a:chExt cx="2457291" cy="120015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1008" y="4433844"/>
              <a:ext cx="1200150" cy="120015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6494" y="4433844"/>
              <a:ext cx="1191805" cy="1191805"/>
            </a:xfrm>
            <a:prstGeom prst="rect">
              <a:avLst/>
            </a:prstGeom>
          </p:spPr>
        </p:pic>
      </p:grpSp>
      <p:sp>
        <p:nvSpPr>
          <p:cNvPr id="84" name="TextBox 83"/>
          <p:cNvSpPr txBox="1"/>
          <p:nvPr/>
        </p:nvSpPr>
        <p:spPr>
          <a:xfrm>
            <a:off x="3427051" y="439126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0 ns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36970" y="439126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3 ns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4"/>
          <a:srcRect l="42365" r="-1" b="43591"/>
          <a:stretch/>
        </p:blipFill>
        <p:spPr>
          <a:xfrm rot="1675885">
            <a:off x="3384011" y="4785009"/>
            <a:ext cx="519360" cy="58472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/>
          <a:srcRect l="36152" r="-1" b="31141"/>
          <a:stretch/>
        </p:blipFill>
        <p:spPr>
          <a:xfrm rot="2458098">
            <a:off x="3347306" y="4940689"/>
            <a:ext cx="387437" cy="379941"/>
          </a:xfrm>
          <a:prstGeom prst="rect">
            <a:avLst/>
          </a:prstGeom>
        </p:spPr>
      </p:pic>
      <p:sp>
        <p:nvSpPr>
          <p:cNvPr id="89" name="Oval 88"/>
          <p:cNvSpPr/>
          <p:nvPr/>
        </p:nvSpPr>
        <p:spPr>
          <a:xfrm rot="527185">
            <a:off x="3446974" y="5115782"/>
            <a:ext cx="67622" cy="86985"/>
          </a:xfrm>
          <a:prstGeom prst="ellipse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6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18653</TotalTime>
  <Words>255</Words>
  <Application>Microsoft Macintosh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News Gothic MT</vt:lpstr>
      <vt:lpstr>Wingdings 2</vt:lpstr>
      <vt:lpstr>Arial</vt:lpstr>
      <vt:lpstr>Breeze</vt:lpstr>
      <vt:lpstr>Active control of long-range exciton transport in superatomic materials</vt:lpstr>
    </vt:vector>
  </TitlesOfParts>
  <Manager/>
  <Company/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Microsoft Office User</cp:lastModifiedBy>
  <cp:revision>161</cp:revision>
  <cp:lastPrinted>2018-05-04T20:06:12Z</cp:lastPrinted>
  <dcterms:created xsi:type="dcterms:W3CDTF">2016-07-19T18:16:54Z</dcterms:created>
  <dcterms:modified xsi:type="dcterms:W3CDTF">2021-05-14T18:26:54Z</dcterms:modified>
  <cp:category/>
</cp:coreProperties>
</file>