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4" r:id="rId2"/>
  </p:sldIdLst>
  <p:sldSz cx="9144000" cy="6858000" type="screen4x3"/>
  <p:notesSz cx="701675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90" autoAdjust="0"/>
    <p:restoredTop sz="93939"/>
  </p:normalViewPr>
  <p:slideViewPr>
    <p:cSldViewPr snapToGrid="0" snapToObjects="1">
      <p:cViewPr varScale="1">
        <p:scale>
          <a:sx n="96" d="100"/>
          <a:sy n="96" d="100"/>
        </p:scale>
        <p:origin x="168" y="5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227" cy="467363"/>
          </a:xfrm>
          <a:prstGeom prst="rect">
            <a:avLst/>
          </a:prstGeom>
        </p:spPr>
        <p:txBody>
          <a:bodyPr vert="horz" lIns="91541" tIns="45770" rIns="91541" bIns="45770" rtlCol="0"/>
          <a:lstStyle>
            <a:lvl1pPr algn="l">
              <a:defRPr sz="1200"/>
            </a:lvl1pPr>
          </a:lstStyle>
          <a:p>
            <a:endParaRPr lang="en-US" dirty="0"/>
          </a:p>
        </p:txBody>
      </p:sp>
      <p:sp>
        <p:nvSpPr>
          <p:cNvPr id="3" name="Date Placeholder 2"/>
          <p:cNvSpPr>
            <a:spLocks noGrp="1"/>
          </p:cNvSpPr>
          <p:nvPr>
            <p:ph type="dt" idx="1"/>
          </p:nvPr>
        </p:nvSpPr>
        <p:spPr>
          <a:xfrm>
            <a:off x="3973935" y="0"/>
            <a:ext cx="3041227" cy="467363"/>
          </a:xfrm>
          <a:prstGeom prst="rect">
            <a:avLst/>
          </a:prstGeom>
        </p:spPr>
        <p:txBody>
          <a:bodyPr vert="horz" lIns="91541" tIns="45770" rIns="91541" bIns="45770" rtlCol="0"/>
          <a:lstStyle>
            <a:lvl1pPr algn="r">
              <a:defRPr sz="1200"/>
            </a:lvl1pPr>
          </a:lstStyle>
          <a:p>
            <a:fld id="{6EB61B28-D2CD-E445-B870-48E0753C96D3}" type="datetimeFigureOut">
              <a:rPr lang="en-US" smtClean="0"/>
              <a:t>5/12/22</a:t>
            </a:fld>
            <a:endParaRPr lang="en-US" dirty="0"/>
          </a:p>
        </p:txBody>
      </p:sp>
      <p:sp>
        <p:nvSpPr>
          <p:cNvPr id="4" name="Slide Image Placeholder 3"/>
          <p:cNvSpPr>
            <a:spLocks noGrp="1" noRot="1" noChangeAspect="1"/>
          </p:cNvSpPr>
          <p:nvPr>
            <p:ph type="sldImg" idx="2"/>
          </p:nvPr>
        </p:nvSpPr>
        <p:spPr>
          <a:xfrm>
            <a:off x="1414463" y="1163638"/>
            <a:ext cx="4187825" cy="3141662"/>
          </a:xfrm>
          <a:prstGeom prst="rect">
            <a:avLst/>
          </a:prstGeom>
          <a:noFill/>
          <a:ln w="12700">
            <a:solidFill>
              <a:prstClr val="black"/>
            </a:solidFill>
          </a:ln>
        </p:spPr>
        <p:txBody>
          <a:bodyPr vert="horz" lIns="91541" tIns="45770" rIns="91541" bIns="45770" rtlCol="0" anchor="ctr"/>
          <a:lstStyle/>
          <a:p>
            <a:endParaRPr lang="en-US" dirty="0"/>
          </a:p>
        </p:txBody>
      </p:sp>
      <p:sp>
        <p:nvSpPr>
          <p:cNvPr id="5" name="Notes Placeholder 4"/>
          <p:cNvSpPr>
            <a:spLocks noGrp="1"/>
          </p:cNvSpPr>
          <p:nvPr>
            <p:ph type="body" sz="quarter" idx="3"/>
          </p:nvPr>
        </p:nvSpPr>
        <p:spPr>
          <a:xfrm>
            <a:off x="702311" y="4479687"/>
            <a:ext cx="5612129" cy="3665776"/>
          </a:xfrm>
          <a:prstGeom prst="rect">
            <a:avLst/>
          </a:prstGeom>
        </p:spPr>
        <p:txBody>
          <a:bodyPr vert="horz" lIns="91541" tIns="45770" rIns="91541" bIns="457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1227" cy="467363"/>
          </a:xfrm>
          <a:prstGeom prst="rect">
            <a:avLst/>
          </a:prstGeom>
        </p:spPr>
        <p:txBody>
          <a:bodyPr vert="horz" lIns="91541" tIns="45770" rIns="91541" bIns="457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3935" y="8841738"/>
            <a:ext cx="3041227" cy="467363"/>
          </a:xfrm>
          <a:prstGeom prst="rect">
            <a:avLst/>
          </a:prstGeom>
        </p:spPr>
        <p:txBody>
          <a:bodyPr vert="horz" lIns="91541" tIns="45770" rIns="91541" bIns="45770" rtlCol="0" anchor="b"/>
          <a:lstStyle>
            <a:lvl1pPr algn="r">
              <a:defRPr sz="1200"/>
            </a:lvl1pPr>
          </a:lstStyle>
          <a:p>
            <a:fld id="{33CEEF20-DA15-5246-8B40-57BC1D454CBA}" type="slidenum">
              <a:rPr lang="en-US" smtClean="0"/>
              <a:t>‹#›</a:t>
            </a:fld>
            <a:endParaRPr lang="en-US" dirty="0"/>
          </a:p>
        </p:txBody>
      </p:sp>
    </p:spTree>
    <p:extLst>
      <p:ext uri="{BB962C8B-B14F-4D97-AF65-F5344CB8AC3E}">
        <p14:creationId xmlns:p14="http://schemas.microsoft.com/office/powerpoint/2010/main" val="14641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latin typeface="Arial"/>
              <a:ea typeface="Arial"/>
            </a:endParaRPr>
          </a:p>
        </p:txBody>
      </p:sp>
      <p:sp>
        <p:nvSpPr>
          <p:cNvPr id="4" name="Slide Number Placeholder 3"/>
          <p:cNvSpPr>
            <a:spLocks noGrp="1"/>
          </p:cNvSpPr>
          <p:nvPr>
            <p:ph type="sldNum" sz="quarter" idx="10"/>
          </p:nvPr>
        </p:nvSpPr>
        <p:spPr/>
        <p:txBody>
          <a:bodyPr/>
          <a:lstStyle/>
          <a:p>
            <a:fld id="{33CEEF20-DA15-5246-8B40-57BC1D454CBA}" type="slidenum">
              <a:rPr lang="en-US" smtClean="0"/>
              <a:t>1</a:t>
            </a:fld>
            <a:endParaRPr lang="en-US" dirty="0"/>
          </a:p>
        </p:txBody>
      </p:sp>
    </p:spTree>
    <p:extLst>
      <p:ext uri="{BB962C8B-B14F-4D97-AF65-F5344CB8AC3E}">
        <p14:creationId xmlns:p14="http://schemas.microsoft.com/office/powerpoint/2010/main" val="74525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5/12/22</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312" y="192057"/>
            <a:ext cx="4750420" cy="677580"/>
          </a:xfrm>
        </p:spPr>
        <p:txBody>
          <a:bodyPr anchor="ctr"/>
          <a:lstStyle/>
          <a:p>
            <a:r>
              <a:rPr lang="en-US" sz="1800" b="1" dirty="0">
                <a:solidFill>
                  <a:schemeClr val="tx1"/>
                </a:solidFill>
              </a:rPr>
              <a:t>Superatom </a:t>
            </a:r>
            <a:r>
              <a:rPr lang="en-US" sz="1800" b="1" dirty="0" err="1">
                <a:solidFill>
                  <a:schemeClr val="tx1"/>
                </a:solidFill>
              </a:rPr>
              <a:t>Regiochemistry</a:t>
            </a:r>
            <a:r>
              <a:rPr lang="en-US" sz="1800" b="1" dirty="0">
                <a:solidFill>
                  <a:schemeClr val="tx1"/>
                </a:solidFill>
              </a:rPr>
              <a:t> Dictates the Assembly and Surface Reactivity of a Two-Dimensional Material</a:t>
            </a:r>
          </a:p>
        </p:txBody>
      </p:sp>
      <p:sp>
        <p:nvSpPr>
          <p:cNvPr id="7" name="Rectangle 6"/>
          <p:cNvSpPr/>
          <p:nvPr/>
        </p:nvSpPr>
        <p:spPr>
          <a:xfrm>
            <a:off x="4220012" y="1025851"/>
            <a:ext cx="5020065" cy="446276"/>
          </a:xfrm>
          <a:prstGeom prst="rect">
            <a:avLst/>
          </a:prstGeom>
        </p:spPr>
        <p:txBody>
          <a:bodyPr wrap="square" anchor="ctr">
            <a:spAutoFit/>
          </a:bodyPr>
          <a:lstStyle/>
          <a:p>
            <a:pPr algn="ctr"/>
            <a:r>
              <a:rPr lang="en-US" sz="1150" b="1" dirty="0">
                <a:solidFill>
                  <a:schemeClr val="bg1"/>
                </a:solidFill>
              </a:rPr>
              <a:t>Colin Nuckolls, Xavier Roy, Columbia University Center for Precision-Assembled Quantum Materials</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MRSEC: </a:t>
            </a:r>
            <a:r>
              <a:rPr lang="ro-RO" sz="1200" b="1" dirty="0">
                <a:solidFill>
                  <a:schemeClr val="bg1"/>
                </a:solidFill>
              </a:rPr>
              <a:t>DMR-2011738</a:t>
            </a:r>
            <a:endParaRPr lang="en-US" sz="1200" b="1" dirty="0">
              <a:solidFill>
                <a:schemeClr val="bg1"/>
              </a:solidFill>
            </a:endParaRPr>
          </a:p>
        </p:txBody>
      </p:sp>
      <p:sp>
        <p:nvSpPr>
          <p:cNvPr id="12" name="Rectangle 11"/>
          <p:cNvSpPr/>
          <p:nvPr/>
        </p:nvSpPr>
        <p:spPr>
          <a:xfrm>
            <a:off x="152400" y="737962"/>
            <a:ext cx="868017" cy="276999"/>
          </a:xfrm>
          <a:prstGeom prst="rect">
            <a:avLst/>
          </a:prstGeom>
        </p:spPr>
        <p:txBody>
          <a:bodyPr wrap="square" anchor="ctr">
            <a:spAutoFit/>
          </a:bodyPr>
          <a:lstStyle/>
          <a:p>
            <a:r>
              <a:rPr lang="en-US" sz="1200" b="1" dirty="0">
                <a:solidFill>
                  <a:srgbClr val="002060"/>
                </a:solidFill>
              </a:rPr>
              <a:t>2022</a:t>
            </a:r>
          </a:p>
        </p:txBody>
      </p:sp>
      <p:sp>
        <p:nvSpPr>
          <p:cNvPr id="19" name="Rectangle 18"/>
          <p:cNvSpPr/>
          <p:nvPr/>
        </p:nvSpPr>
        <p:spPr>
          <a:xfrm>
            <a:off x="4893531" y="1703376"/>
            <a:ext cx="4016637" cy="4154984"/>
          </a:xfrm>
          <a:prstGeom prst="rect">
            <a:avLst/>
          </a:prstGeom>
        </p:spPr>
        <p:txBody>
          <a:bodyPr wrap="square">
            <a:spAutoFit/>
          </a:bodyPr>
          <a:lstStyle/>
          <a:p>
            <a:pPr algn="just"/>
            <a:r>
              <a:rPr lang="en-US" sz="1100" dirty="0"/>
              <a:t>The area of two-dimensional (2D) materials research would benefit greatly from the development of synthetically tunable van der Waals (</a:t>
            </a:r>
            <a:r>
              <a:rPr lang="en-US" sz="1100" dirty="0" err="1"/>
              <a:t>vdW</a:t>
            </a:r>
            <a:r>
              <a:rPr lang="en-US" sz="1100" dirty="0"/>
              <a:t>) materials. While the bottom-up synthesis of 2D frameworks from nanoscale building blocks holds great promise in this quest, there are many remaining hurdles, including the design of building blocks that reliably produce 2D lattices and the growth of macroscopic crystals that can be exfoliated to produce 2D materials. In a recent publication,  IRG2 PIs reported the regioselective synthesis of the cluster [</a:t>
            </a:r>
            <a:r>
              <a:rPr lang="en-US" sz="1100" i="1" dirty="0"/>
              <a:t>trans</a:t>
            </a:r>
            <a:r>
              <a:rPr lang="en-US" sz="1100" dirty="0"/>
              <a:t>-Co</a:t>
            </a:r>
            <a:r>
              <a:rPr lang="en-US" sz="1100" baseline="-25000" dirty="0"/>
              <a:t>6</a:t>
            </a:r>
            <a:r>
              <a:rPr lang="en-US" sz="1100" dirty="0"/>
              <a:t>Se</a:t>
            </a:r>
            <a:r>
              <a:rPr lang="en-US" sz="1100" baseline="-25000" dirty="0"/>
              <a:t>8</a:t>
            </a:r>
            <a:r>
              <a:rPr lang="en-US" sz="1100" dirty="0"/>
              <a:t>(CN)</a:t>
            </a:r>
            <a:r>
              <a:rPr lang="en-US" sz="1100" baseline="-25000" dirty="0"/>
              <a:t>4</a:t>
            </a:r>
            <a:r>
              <a:rPr lang="en-US" sz="1100" dirty="0"/>
              <a:t>(CO)</a:t>
            </a:r>
            <a:r>
              <a:rPr lang="en-US" sz="1100" baseline="-25000" dirty="0"/>
              <a:t>2</a:t>
            </a:r>
            <a:r>
              <a:rPr lang="en-US" sz="1100" dirty="0"/>
              <a:t>]</a:t>
            </a:r>
            <a:r>
              <a:rPr lang="en-US" sz="1100" baseline="30000" dirty="0"/>
              <a:t>3–/4–</a:t>
            </a:r>
            <a:r>
              <a:rPr lang="en-US" sz="1100" dirty="0"/>
              <a:t>, a “superatomic” building block designed to polymerize and assemble into a 2D </a:t>
            </a:r>
            <a:r>
              <a:rPr lang="en-US" sz="1100" dirty="0" err="1"/>
              <a:t>cyanometalate</a:t>
            </a:r>
            <a:r>
              <a:rPr lang="en-US" sz="1100" dirty="0"/>
              <a:t> lattice whose surfaces are chemically addressable. The resulting </a:t>
            </a:r>
            <a:r>
              <a:rPr lang="en-US" sz="1100" dirty="0" err="1"/>
              <a:t>vdW</a:t>
            </a:r>
            <a:r>
              <a:rPr lang="en-US" sz="1100" dirty="0"/>
              <a:t> material (Panels a and b), [Co(</a:t>
            </a:r>
            <a:r>
              <a:rPr lang="en-US" sz="1100" dirty="0" err="1"/>
              <a:t>py</a:t>
            </a:r>
            <a:r>
              <a:rPr lang="en-US" sz="1100" dirty="0"/>
              <a:t>)</a:t>
            </a:r>
            <a:r>
              <a:rPr lang="en-US" sz="1100" baseline="-25000" dirty="0"/>
              <a:t>4</a:t>
            </a:r>
            <a:r>
              <a:rPr lang="en-US" sz="1100" dirty="0"/>
              <a:t>]</a:t>
            </a:r>
            <a:r>
              <a:rPr lang="en-US" sz="1100" baseline="-25000" dirty="0"/>
              <a:t>2</a:t>
            </a:r>
            <a:r>
              <a:rPr lang="en-US" sz="1100" dirty="0"/>
              <a:t>[</a:t>
            </a:r>
            <a:r>
              <a:rPr lang="en-US" sz="1100" i="1" dirty="0"/>
              <a:t>trans</a:t>
            </a:r>
            <a:r>
              <a:rPr lang="en-US" sz="1100" dirty="0"/>
              <a:t>-Co</a:t>
            </a:r>
            <a:r>
              <a:rPr lang="en-US" sz="1100" baseline="-25000" dirty="0"/>
              <a:t>6</a:t>
            </a:r>
            <a:r>
              <a:rPr lang="en-US" sz="1100" dirty="0"/>
              <a:t>Se</a:t>
            </a:r>
            <a:r>
              <a:rPr lang="en-US" sz="1100" baseline="-25000" dirty="0"/>
              <a:t>8</a:t>
            </a:r>
            <a:r>
              <a:rPr lang="en-US" sz="1100" dirty="0"/>
              <a:t>(CN)</a:t>
            </a:r>
            <a:r>
              <a:rPr lang="en-US" sz="1100" baseline="-25000" dirty="0"/>
              <a:t>4</a:t>
            </a:r>
            <a:r>
              <a:rPr lang="en-US" sz="1100" dirty="0"/>
              <a:t>(CO)</a:t>
            </a:r>
            <a:r>
              <a:rPr lang="en-US" sz="1100" baseline="-25000" dirty="0"/>
              <a:t>2</a:t>
            </a:r>
            <a:r>
              <a:rPr lang="en-US" sz="1100" dirty="0"/>
              <a:t>], grows as bulk single crystals (Panel c) that can be mechanically exfoliated to produce flakes as thin as bilayers (Panel d and e), with photolabile CO ligands on the exfoliated surface. As a proof of concept, we show that these surface CO ligands can be replaced by 4-isocyanoazobenzene under blue light irradiation. This work demonstrates that the bottom-up assembly of layered </a:t>
            </a:r>
            <a:r>
              <a:rPr lang="en-US" sz="1100" dirty="0" err="1"/>
              <a:t>vdW</a:t>
            </a:r>
            <a:r>
              <a:rPr lang="en-US" sz="1100" dirty="0"/>
              <a:t> materials from superatoms is a promising and versatile approach to create 2D materials with tunable physical and chemical properties.</a:t>
            </a:r>
            <a:endParaRPr lang="en-US" sz="1100" dirty="0">
              <a:ea typeface="Arial"/>
            </a:endParaRPr>
          </a:p>
        </p:txBody>
      </p:sp>
      <p:sp>
        <p:nvSpPr>
          <p:cNvPr id="182" name="Rectangle 181"/>
          <p:cNvSpPr/>
          <p:nvPr/>
        </p:nvSpPr>
        <p:spPr>
          <a:xfrm>
            <a:off x="3461711" y="3889416"/>
            <a:ext cx="45719" cy="1178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Top: crystal structure of the new supertonic solid as seen from the top (panel a) and side view (panel b).  Panel c: picture of a bulk crystal, roughly square and black-colored. Panel d, optical micrograph of thin flake exfoliated from the bulk crystal. Panel e, AFM image of exfoliated flake showing regions with 2, 3 and 4 layers. ">
            <a:extLst>
              <a:ext uri="{FF2B5EF4-FFF2-40B4-BE49-F238E27FC236}">
                <a16:creationId xmlns:a16="http://schemas.microsoft.com/office/drawing/2014/main" id="{00AF6269-BEB2-0745-A8BD-289968E93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46" y="1762654"/>
            <a:ext cx="4115982" cy="404206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536599D-6F54-F54C-AC5A-DDFAFF4237C7}"/>
              </a:ext>
            </a:extLst>
          </p:cNvPr>
          <p:cNvSpPr/>
          <p:nvPr/>
        </p:nvSpPr>
        <p:spPr>
          <a:xfrm>
            <a:off x="405246" y="5936998"/>
            <a:ext cx="7211308" cy="246221"/>
          </a:xfrm>
          <a:prstGeom prst="rect">
            <a:avLst/>
          </a:prstGeom>
        </p:spPr>
        <p:txBody>
          <a:bodyPr wrap="square">
            <a:spAutoFit/>
          </a:bodyPr>
          <a:lstStyle/>
          <a:p>
            <a:r>
              <a:rPr lang="en-US" sz="1000" dirty="0">
                <a:latin typeface="Arial" panose="020B0604020202020204" pitchFamily="34" charset="0"/>
                <a:ea typeface="Calibri" panose="020F0502020204030204" pitchFamily="34" charset="0"/>
                <a:cs typeface="Arial" panose="020B0604020202020204" pitchFamily="34" charset="0"/>
              </a:rPr>
              <a:t>Bartholomew. </a:t>
            </a:r>
            <a:r>
              <a:rPr lang="en-US" sz="1000" dirty="0" err="1">
                <a:latin typeface="Arial" panose="020B0604020202020204" pitchFamily="34" charset="0"/>
                <a:ea typeface="Calibri" panose="020F0502020204030204" pitchFamily="34" charset="0"/>
                <a:cs typeface="Arial" panose="020B0604020202020204" pitchFamily="34" charset="0"/>
              </a:rPr>
              <a:t>Meirzadeh</a:t>
            </a:r>
            <a:r>
              <a:rPr lang="en-US" sz="1000" dirty="0">
                <a:latin typeface="Arial" panose="020B0604020202020204" pitchFamily="34" charset="0"/>
                <a:ea typeface="Calibri" panose="020F0502020204030204" pitchFamily="34" charset="0"/>
                <a:cs typeface="Arial" panose="020B0604020202020204" pitchFamily="34" charset="0"/>
              </a:rPr>
              <a:t>, Stone, </a:t>
            </a:r>
            <a:r>
              <a:rPr lang="en-US" sz="1000" dirty="0" err="1">
                <a:latin typeface="Arial" panose="020B0604020202020204" pitchFamily="34" charset="0"/>
                <a:ea typeface="Calibri" panose="020F0502020204030204" pitchFamily="34" charset="0"/>
                <a:cs typeface="Arial" panose="020B0604020202020204" pitchFamily="34" charset="0"/>
              </a:rPr>
              <a:t>Koay</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dirty="0" err="1">
                <a:latin typeface="Arial" panose="020B0604020202020204" pitchFamily="34" charset="0"/>
                <a:ea typeface="Calibri" panose="020F0502020204030204" pitchFamily="34" charset="0"/>
                <a:cs typeface="Arial" panose="020B0604020202020204" pitchFamily="34" charset="0"/>
              </a:rPr>
              <a:t>Steigerwald</a:t>
            </a:r>
            <a:r>
              <a:rPr lang="en-US" sz="1000" dirty="0">
                <a:latin typeface="Arial" panose="020B0604020202020204" pitchFamily="34" charset="0"/>
                <a:ea typeface="Calibri" panose="020F0502020204030204" pitchFamily="34" charset="0"/>
                <a:cs typeface="Arial" panose="020B0604020202020204" pitchFamily="34" charset="0"/>
              </a:rPr>
              <a:t>, Nuckolls, Crowther, Roy, </a:t>
            </a:r>
            <a:r>
              <a:rPr lang="en-US" sz="1000" i="1" dirty="0">
                <a:latin typeface="Arial" panose="020B0604020202020204" pitchFamily="34" charset="0"/>
                <a:ea typeface="Calibri" panose="020F0502020204030204" pitchFamily="34" charset="0"/>
                <a:cs typeface="Arial" panose="020B0604020202020204" pitchFamily="34" charset="0"/>
              </a:rPr>
              <a:t>J. Am. Chem. Soc., </a:t>
            </a:r>
            <a:r>
              <a:rPr lang="en-US" sz="1000" b="1" dirty="0">
                <a:latin typeface="Arial" panose="020B0604020202020204" pitchFamily="34" charset="0"/>
                <a:ea typeface="Calibri" panose="020F0502020204030204" pitchFamily="34" charset="0"/>
                <a:cs typeface="Arial" panose="020B0604020202020204" pitchFamily="34" charset="0"/>
              </a:rPr>
              <a:t>2021</a:t>
            </a:r>
            <a:r>
              <a:rPr lang="en-US" sz="1000" dirty="0">
                <a:latin typeface="Arial" panose="020B0604020202020204" pitchFamily="34" charset="0"/>
                <a:ea typeface="Calibri" panose="020F0502020204030204" pitchFamily="34" charset="0"/>
                <a:cs typeface="Arial" panose="020B0604020202020204" pitchFamily="34" charset="0"/>
              </a:rPr>
              <a:t>, </a:t>
            </a:r>
            <a:r>
              <a:rPr lang="en-US" sz="1000" i="1" dirty="0">
                <a:latin typeface="Arial" panose="020B0604020202020204" pitchFamily="34" charset="0"/>
                <a:ea typeface="Calibri" panose="020F0502020204030204" pitchFamily="34" charset="0"/>
                <a:cs typeface="Arial" panose="020B0604020202020204" pitchFamily="34" charset="0"/>
              </a:rPr>
              <a:t>144</a:t>
            </a:r>
            <a:r>
              <a:rPr lang="en-US" sz="1000" dirty="0">
                <a:latin typeface="Arial" panose="020B0604020202020204" pitchFamily="34" charset="0"/>
                <a:ea typeface="Calibri" panose="020F0502020204030204" pitchFamily="34" charset="0"/>
                <a:cs typeface="Arial" panose="020B0604020202020204" pitchFamily="34" charset="0"/>
              </a:rPr>
              <a:t> , 1119. </a:t>
            </a:r>
            <a:r>
              <a:rPr lang="en-US" sz="1000" b="1" dirty="0">
                <a:latin typeface="Arial" panose="020B0604020202020204" pitchFamily="34" charset="0"/>
                <a:ea typeface="Calibri" panose="020F050202020403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1666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19330</TotalTime>
  <Words>301</Words>
  <Application>Microsoft Macintosh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Superatom Regiochemistry Dictates the Assembly and Surface Reactivity of a Two-Dimensional Material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Jim Hone</cp:lastModifiedBy>
  <cp:revision>142</cp:revision>
  <cp:lastPrinted>2018-05-04T20:06:12Z</cp:lastPrinted>
  <dcterms:created xsi:type="dcterms:W3CDTF">2016-07-19T18:16:54Z</dcterms:created>
  <dcterms:modified xsi:type="dcterms:W3CDTF">2022-05-12T20:14:23Z</dcterms:modified>
  <cp:category/>
</cp:coreProperties>
</file>