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handoutMasterIdLst>
    <p:handoutMasterId r:id="rId4"/>
  </p:handoutMasterIdLst>
  <p:sldIdLst>
    <p:sldId id="387" r:id="rId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B750"/>
    <a:srgbClr val="A02D20"/>
    <a:srgbClr val="3C5D96"/>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8" autoAdjust="0"/>
    <p:restoredTop sz="74354" autoAdjust="0"/>
  </p:normalViewPr>
  <p:slideViewPr>
    <p:cSldViewPr snapToGrid="0" snapToObjects="1">
      <p:cViewPr varScale="1">
        <p:scale>
          <a:sx n="93" d="100"/>
          <a:sy n="93" d="100"/>
        </p:scale>
        <p:origin x="2056" y="208"/>
      </p:cViewPr>
      <p:guideLst/>
    </p:cSldViewPr>
  </p:slid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3/17/24</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3/17/24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457200" algn="just" defTabSz="914400" rtl="0" eaLnBrk="1" fontAlgn="ctr" latinLnBrk="0" hangingPunct="1">
              <a:lnSpc>
                <a:spcPct val="100000"/>
              </a:lnSpc>
              <a:spcBef>
                <a:spcPts val="0"/>
              </a:spcBef>
              <a:spcAft>
                <a:spcPts val="600"/>
              </a:spcAft>
              <a:buClrTx/>
              <a:buSzTx/>
              <a:buFontTx/>
              <a:buNone/>
              <a:tabLst/>
              <a:defRPr/>
            </a:pPr>
            <a:r>
              <a:rPr lang="en-US" sz="1200" b="1" dirty="0">
                <a:solidFill>
                  <a:schemeClr val="tx1"/>
                </a:solidFill>
                <a:latin typeface="Arial" panose="020B0604020202020204" pitchFamily="34" charset="0"/>
                <a:cs typeface="Arial" panose="020B0604020202020204" pitchFamily="34" charset="0"/>
              </a:rPr>
              <a:t>What Has Been Achieved: </a:t>
            </a:r>
            <a:r>
              <a:rPr lang="en-US" sz="1200" b="0" dirty="0">
                <a:solidFill>
                  <a:schemeClr val="tx1"/>
                </a:solidFill>
                <a:latin typeface="Arial" panose="020B0604020202020204" pitchFamily="34" charset="0"/>
                <a:cs typeface="Arial" panose="020B0604020202020204" pitchFamily="34" charset="0"/>
              </a:rPr>
              <a:t>Fundamentally new electronic energy transport</a:t>
            </a:r>
            <a:r>
              <a:rPr lang="en-US" sz="1200" b="0" baseline="0" dirty="0">
                <a:solidFill>
                  <a:schemeClr val="tx1"/>
                </a:solidFill>
                <a:latin typeface="Arial" panose="020B0604020202020204" pitchFamily="34" charset="0"/>
                <a:cs typeface="Arial" panose="020B0604020202020204" pitchFamily="34" charset="0"/>
              </a:rPr>
              <a:t> phenomena in superatomic semiconductors, not seen in any other material, including the first demonstration of ballistic exciton flow at room temperature, and the first demonstration of J-aggregate </a:t>
            </a:r>
            <a:r>
              <a:rPr lang="en-US" sz="1200" b="0" baseline="0" dirty="0" err="1">
                <a:solidFill>
                  <a:schemeClr val="tx1"/>
                </a:solidFill>
                <a:latin typeface="Arial" panose="020B0604020202020204" pitchFamily="34" charset="0"/>
                <a:cs typeface="Arial" panose="020B0604020202020204" pitchFamily="34" charset="0"/>
              </a:rPr>
              <a:t>superradiance</a:t>
            </a:r>
            <a:r>
              <a:rPr lang="en-US" sz="1200" b="0" baseline="0" dirty="0">
                <a:solidFill>
                  <a:schemeClr val="tx1"/>
                </a:solidFill>
                <a:latin typeface="Arial" panose="020B0604020202020204" pitchFamily="34" charset="0"/>
                <a:cs typeface="Arial" panose="020B0604020202020204" pitchFamily="34" charset="0"/>
              </a:rPr>
              <a:t> in a macroscopic crystalline solid.</a:t>
            </a:r>
            <a:endParaRPr kumimoji="0" lang="en-US" sz="1200" b="0" i="0" u="none" strike="noStrike" kern="0" cap="none" spc="0" normalizeH="0" noProof="0" dirty="0">
              <a:ln>
                <a:noFill/>
              </a:ln>
              <a:solidFill>
                <a:srgbClr val="000000"/>
              </a:solidFill>
              <a:effectLst/>
              <a:uLnTx/>
              <a:uFillTx/>
              <a:latin typeface="Arial" panose="020B0604020202020204" pitchFamily="34" charset="0"/>
              <a:cs typeface="Arial" panose="020B0604020202020204" pitchFamily="34" charset="0"/>
              <a:sym typeface="Arial"/>
            </a:endParaRPr>
          </a:p>
          <a:p>
            <a:pPr marL="0" marR="0" lvl="0" indent="457200" algn="just" defTabSz="914400" rtl="0" eaLnBrk="1" fontAlgn="ctr" latinLnBrk="0" hangingPunct="1">
              <a:lnSpc>
                <a:spcPct val="100000"/>
              </a:lnSpc>
              <a:spcBef>
                <a:spcPts val="0"/>
              </a:spcBef>
              <a:spcAft>
                <a:spcPts val="600"/>
              </a:spcAft>
              <a:buClrTx/>
              <a:buSzTx/>
              <a:buFontTx/>
              <a:buNone/>
              <a:tabLst/>
              <a:defRPr/>
            </a:pPr>
            <a:endParaRPr kumimoji="0" lang="en-US" sz="1200" b="0" i="0" u="none" strike="noStrike" kern="0" cap="none" spc="0" normalizeH="0" noProof="0" dirty="0">
              <a:ln>
                <a:noFill/>
              </a:ln>
              <a:solidFill>
                <a:srgbClr val="000000"/>
              </a:solidFill>
              <a:effectLst/>
              <a:uLnTx/>
              <a:uFillTx/>
              <a:latin typeface="Arial" panose="020B0604020202020204" pitchFamily="34" charset="0"/>
              <a:cs typeface="Arial" panose="020B0604020202020204" pitchFamily="34" charset="0"/>
              <a:sym typeface="Arial"/>
            </a:endParaRPr>
          </a:p>
          <a:p>
            <a:pPr marL="0" marR="0" lvl="0" indent="457200" algn="just" defTabSz="914400" rtl="0" eaLnBrk="1" fontAlgn="ctr" latinLnBrk="0" hangingPunct="1">
              <a:lnSpc>
                <a:spcPct val="100000"/>
              </a:lnSpc>
              <a:spcBef>
                <a:spcPts val="0"/>
              </a:spcBef>
              <a:spcAft>
                <a:spcPts val="600"/>
              </a:spcAft>
              <a:buClrTx/>
              <a:buSzTx/>
              <a:buFontTx/>
              <a:buNone/>
              <a:tabLst/>
              <a:defRPr/>
            </a:pPr>
            <a:r>
              <a:rPr lang="en-US" sz="1200" b="1" dirty="0">
                <a:solidFill>
                  <a:schemeClr val="tx1"/>
                </a:solidFill>
                <a:latin typeface="+mn-lt"/>
              </a:rPr>
              <a:t>Importance of the Achievement: </a:t>
            </a:r>
            <a:r>
              <a:rPr lang="en-US" sz="1200" b="0" dirty="0">
                <a:solidFill>
                  <a:schemeClr val="tx1"/>
                </a:solidFill>
                <a:latin typeface="Arial" panose="020B0604020202020204" pitchFamily="34" charset="0"/>
                <a:cs typeface="Arial" panose="020B0604020202020204" pitchFamily="34" charset="0"/>
              </a:rPr>
              <a:t>The transport of energy</a:t>
            </a:r>
            <a:r>
              <a:rPr lang="en-US" sz="1200" b="0" baseline="0" dirty="0">
                <a:solidFill>
                  <a:schemeClr val="tx1"/>
                </a:solidFill>
                <a:latin typeface="Arial" panose="020B0604020202020204" pitchFamily="34" charset="0"/>
                <a:cs typeface="Arial" panose="020B0604020202020204" pitchFamily="34" charset="0"/>
              </a:rPr>
              <a:t> carriers in the form of electrons and excitons underlies the function of all semiconductor technologies. At room temperature, all current technologies suffer from scattering between carriers and lattice phonons and impurities, resulting in fundamental limits on processing speeds and power efficiencies. By developing new superatomic semiconductors with finely-tuned coupling between adjacent unit cells, the PIs have achieved new transport regimes that shield carriers from scattering with lattice phonons and impurities. These fundamentally new transport regimes could form the basis of next-generation technologies such as wavelike electronics for quantum information processing, and lossless transistors for ultra-high efficiency microelectronics.</a:t>
            </a:r>
          </a:p>
          <a:p>
            <a:pPr marL="0" marR="0" lvl="0" indent="457200" algn="just" defTabSz="914400" rtl="0" eaLnBrk="1" fontAlgn="ctr" latinLnBrk="0" hangingPunct="1">
              <a:lnSpc>
                <a:spcPct val="100000"/>
              </a:lnSpc>
              <a:spcBef>
                <a:spcPts val="0"/>
              </a:spcBef>
              <a:spcAft>
                <a:spcPts val="600"/>
              </a:spcAft>
              <a:buClrTx/>
              <a:buSzTx/>
              <a:buFontTx/>
              <a:buNone/>
              <a:tabLst/>
              <a:defRPr/>
            </a:pPr>
            <a:endParaRPr lang="en-US" sz="1200" b="1" dirty="0">
              <a:solidFill>
                <a:schemeClr val="tx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 </a:t>
            </a:r>
            <a:r>
              <a:rPr lang="en-US" sz="1200" dirty="0">
                <a:solidFill>
                  <a:schemeClr val="tx1"/>
                </a:solidFill>
                <a:latin typeface="+mn-lt"/>
              </a:rPr>
              <a:t>The new transport regimes discovered in this program all</a:t>
            </a:r>
            <a:r>
              <a:rPr lang="en-US" sz="1200" baseline="0" dirty="0">
                <a:solidFill>
                  <a:schemeClr val="tx1"/>
                </a:solidFill>
                <a:latin typeface="+mn-lt"/>
              </a:rPr>
              <a:t> emerge because of the unique structure of superatomic solids – Refining the materials science and leveraging the emergent properties of superatomic solids is the central goal of IRG2. Specifically, in Re6Se8Cl2, a fairly unique electronic structure and lattice framework enable very strong coupling between electronic and acoustic degrees of freedom, forming 2-dimensional acoustic polarons that are </a:t>
            </a:r>
            <a:r>
              <a:rPr lang="en-US" sz="1200" baseline="0" dirty="0" err="1">
                <a:solidFill>
                  <a:schemeClr val="tx1"/>
                </a:solidFill>
                <a:latin typeface="+mn-lt"/>
              </a:rPr>
              <a:t>kinematically</a:t>
            </a:r>
            <a:r>
              <a:rPr lang="en-US" sz="1200" baseline="0" dirty="0">
                <a:solidFill>
                  <a:schemeClr val="tx1"/>
                </a:solidFill>
                <a:latin typeface="+mn-lt"/>
              </a:rPr>
              <a:t> protected from scattering. In </a:t>
            </a:r>
            <a:r>
              <a:rPr lang="en-US" sz="1200" dirty="0">
                <a:latin typeface="Arial" panose="020B0604020202020204" pitchFamily="34" charset="0"/>
                <a:cs typeface="Arial" panose="020B0604020202020204" pitchFamily="34" charset="0"/>
              </a:rPr>
              <a:t>CsRe</a:t>
            </a:r>
            <a:r>
              <a:rPr lang="en-US" sz="1200" baseline="-25000" dirty="0">
                <a:latin typeface="Arial" panose="020B0604020202020204" pitchFamily="34" charset="0"/>
                <a:cs typeface="Arial" panose="020B0604020202020204" pitchFamily="34" charset="0"/>
              </a:rPr>
              <a:t>6</a:t>
            </a:r>
            <a:r>
              <a:rPr lang="en-US" sz="1200" dirty="0">
                <a:latin typeface="Arial" panose="020B0604020202020204" pitchFamily="34" charset="0"/>
                <a:cs typeface="Arial" panose="020B0604020202020204" pitchFamily="34" charset="0"/>
              </a:rPr>
              <a:t>Se</a:t>
            </a:r>
            <a:r>
              <a:rPr lang="en-US" sz="1200" baseline="-25000" dirty="0">
                <a:latin typeface="Arial" panose="020B0604020202020204" pitchFamily="34" charset="0"/>
                <a:cs typeface="Arial" panose="020B0604020202020204" pitchFamily="34" charset="0"/>
              </a:rPr>
              <a:t>8</a:t>
            </a:r>
            <a:r>
              <a:rPr lang="en-US" sz="1200" dirty="0">
                <a:latin typeface="Arial" panose="020B0604020202020204" pitchFamily="34" charset="0"/>
                <a:cs typeface="Arial" panose="020B0604020202020204" pitchFamily="34" charset="0"/>
              </a:rPr>
              <a:t>I</a:t>
            </a:r>
            <a:r>
              <a:rPr lang="en-US" sz="1200" baseline="-25000" dirty="0">
                <a:latin typeface="Arial" panose="020B0604020202020204" pitchFamily="34" charset="0"/>
                <a:cs typeface="Arial" panose="020B0604020202020204" pitchFamily="34" charset="0"/>
              </a:rPr>
              <a:t>3</a:t>
            </a:r>
            <a:r>
              <a:rPr lang="en-US" sz="1200" baseline="0" dirty="0">
                <a:latin typeface="Arial" panose="020B0604020202020204" pitchFamily="34" charset="0"/>
                <a:cs typeface="Arial" panose="020B0604020202020204" pitchFamily="34" charset="0"/>
              </a:rPr>
              <a:t> , the quasi-1-dimensional structure favors highly anisotropic electronic coupling between unit cells, resulting in a highly sought-after </a:t>
            </a:r>
            <a:r>
              <a:rPr lang="en-US" sz="1200" baseline="0" dirty="0" err="1">
                <a:latin typeface="Arial" panose="020B0604020202020204" pitchFamily="34" charset="0"/>
                <a:cs typeface="Arial" panose="020B0604020202020204" pitchFamily="34" charset="0"/>
              </a:rPr>
              <a:t>superradiant</a:t>
            </a:r>
            <a:r>
              <a:rPr lang="en-US" sz="1200" baseline="0" dirty="0">
                <a:latin typeface="Arial" panose="020B0604020202020204" pitchFamily="34" charset="0"/>
                <a:cs typeface="Arial" panose="020B0604020202020204" pitchFamily="34" charset="0"/>
              </a:rPr>
              <a:t> state. Although previously achieved in disordered molecular aggregates, this work is the first example of microscopic </a:t>
            </a:r>
            <a:r>
              <a:rPr lang="en-US" sz="1200" baseline="0" dirty="0" err="1">
                <a:latin typeface="Arial" panose="020B0604020202020204" pitchFamily="34" charset="0"/>
                <a:cs typeface="Arial" panose="020B0604020202020204" pitchFamily="34" charset="0"/>
              </a:rPr>
              <a:t>superradiance</a:t>
            </a:r>
            <a:r>
              <a:rPr lang="en-US" sz="1200" baseline="0" dirty="0">
                <a:latin typeface="Arial" panose="020B0604020202020204" pitchFamily="34" charset="0"/>
                <a:cs typeface="Arial" panose="020B0604020202020204" pitchFamily="34" charset="0"/>
              </a:rPr>
              <a:t> achieved in a macroscopically ordered van der Waals crystal. The IRG2 collaboration between materials chemists, </a:t>
            </a:r>
            <a:r>
              <a:rPr lang="en-US" sz="1200" baseline="0" dirty="0" err="1">
                <a:latin typeface="Arial" panose="020B0604020202020204" pitchFamily="34" charset="0"/>
                <a:cs typeface="Arial" panose="020B0604020202020204" pitchFamily="34" charset="0"/>
              </a:rPr>
              <a:t>spectroscopists</a:t>
            </a:r>
            <a:r>
              <a:rPr lang="en-US" sz="1200" baseline="0" dirty="0">
                <a:latin typeface="Arial" panose="020B0604020202020204" pitchFamily="34" charset="0"/>
                <a:cs typeface="Arial" panose="020B0604020202020204" pitchFamily="34" charset="0"/>
              </a:rPr>
              <a:t> and theorists were crucial in identifying these emergent properties.</a:t>
            </a:r>
            <a:endParaRPr lang="en-US" sz="1200" baseline="0"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endParaRPr lang="en-US" sz="1200" dirty="0">
              <a:solidFill>
                <a:schemeClr val="tx1"/>
              </a:solidFill>
              <a:latin typeface="+mn-lt"/>
            </a:endParaRPr>
          </a:p>
          <a:p>
            <a:pPr lvl="0" defTabSz="914400">
              <a:buClr>
                <a:srgbClr val="000000"/>
              </a:buClr>
              <a:defRPr/>
            </a:pPr>
            <a:r>
              <a:rPr lang="en-US" sz="1200" b="1" dirty="0">
                <a:solidFill>
                  <a:schemeClr val="tx1"/>
                </a:solidFill>
                <a:latin typeface="+mn-lt"/>
              </a:rPr>
              <a:t>Where the findings are published: </a:t>
            </a:r>
          </a:p>
          <a:p>
            <a:pPr lvl="0" defTabSz="914400">
              <a:buClr>
                <a:srgbClr val="000000"/>
              </a:buClr>
              <a:defRPr/>
            </a:pPr>
            <a:r>
              <a:rPr lang="en-US" sz="1200" i="1" kern="0" dirty="0">
                <a:solidFill>
                  <a:srgbClr val="000000"/>
                </a:solidFill>
                <a:latin typeface="Arial"/>
                <a:cs typeface="Arial"/>
                <a:sym typeface="Arial"/>
              </a:rPr>
              <a:t>Science </a:t>
            </a:r>
            <a:r>
              <a:rPr lang="en-US" sz="1200" b="1" kern="0" dirty="0">
                <a:solidFill>
                  <a:srgbClr val="000000"/>
                </a:solidFill>
                <a:latin typeface="Arial"/>
                <a:cs typeface="Arial"/>
                <a:sym typeface="Arial"/>
              </a:rPr>
              <a:t>2023</a:t>
            </a:r>
            <a:r>
              <a:rPr lang="en-US" sz="1200" i="1" kern="0" dirty="0">
                <a:solidFill>
                  <a:srgbClr val="000000"/>
                </a:solidFill>
                <a:latin typeface="Arial"/>
                <a:cs typeface="Arial"/>
                <a:sym typeface="Arial"/>
              </a:rPr>
              <a:t>,</a:t>
            </a:r>
            <a:r>
              <a:rPr lang="en-US" sz="1200" kern="0" dirty="0">
                <a:solidFill>
                  <a:srgbClr val="000000"/>
                </a:solidFill>
                <a:latin typeface="Arial"/>
                <a:cs typeface="Arial"/>
                <a:sym typeface="Arial"/>
              </a:rPr>
              <a:t> 382, 438	  </a:t>
            </a:r>
          </a:p>
          <a:p>
            <a:pPr lvl="0" defTabSz="914400">
              <a:buClr>
                <a:srgbClr val="000000"/>
              </a:buClr>
              <a:defRPr/>
            </a:pPr>
            <a:r>
              <a:rPr lang="en-US" sz="1200" i="1" kern="0" dirty="0" err="1">
                <a:solidFill>
                  <a:srgbClr val="000000"/>
                </a:solidFill>
                <a:latin typeface="Arial"/>
                <a:cs typeface="Arial"/>
                <a:sym typeface="Arial"/>
              </a:rPr>
              <a:t>arXiv</a:t>
            </a:r>
            <a:r>
              <a:rPr lang="en-US" sz="1200" kern="0" dirty="0">
                <a:solidFill>
                  <a:srgbClr val="000000"/>
                </a:solidFill>
                <a:latin typeface="Arial"/>
                <a:cs typeface="Arial"/>
                <a:sym typeface="Arial"/>
              </a:rPr>
              <a:t> </a:t>
            </a:r>
            <a:r>
              <a:rPr lang="en-US" sz="1200" b="1" kern="0" dirty="0">
                <a:solidFill>
                  <a:srgbClr val="000000"/>
                </a:solidFill>
                <a:latin typeface="Arial"/>
                <a:cs typeface="Arial"/>
                <a:sym typeface="Arial"/>
              </a:rPr>
              <a:t>2024</a:t>
            </a:r>
            <a:r>
              <a:rPr lang="en-US" sz="1200" kern="0" dirty="0">
                <a:solidFill>
                  <a:srgbClr val="000000"/>
                </a:solidFill>
                <a:latin typeface="Arial"/>
                <a:cs typeface="Arial"/>
                <a:sym typeface="Arial"/>
              </a:rPr>
              <a:t>, 2401.14312</a:t>
            </a:r>
          </a:p>
          <a:p>
            <a:pPr lvl="0" defTabSz="914400">
              <a:buClr>
                <a:srgbClr val="000000"/>
              </a:buClr>
              <a:defRPr/>
            </a:pPr>
            <a:r>
              <a:rPr lang="en-US" sz="1200" i="1" kern="0" dirty="0">
                <a:solidFill>
                  <a:srgbClr val="000000"/>
                </a:solidFill>
                <a:latin typeface="Arial"/>
                <a:cs typeface="Arial"/>
                <a:sym typeface="Arial"/>
              </a:rPr>
              <a:t>JPCL</a:t>
            </a:r>
            <a:r>
              <a:rPr lang="en-US" sz="1200" kern="0" dirty="0">
                <a:solidFill>
                  <a:srgbClr val="000000"/>
                </a:solidFill>
                <a:latin typeface="Arial"/>
                <a:cs typeface="Arial"/>
                <a:sym typeface="Arial"/>
              </a:rPr>
              <a:t> </a:t>
            </a:r>
            <a:r>
              <a:rPr lang="en-US" sz="1200" b="1" kern="0" dirty="0">
                <a:solidFill>
                  <a:srgbClr val="000000"/>
                </a:solidFill>
                <a:latin typeface="Arial"/>
                <a:cs typeface="Arial"/>
                <a:sym typeface="Arial"/>
              </a:rPr>
              <a:t>2023</a:t>
            </a:r>
            <a:r>
              <a:rPr lang="en-US" sz="1200" kern="0" dirty="0">
                <a:solidFill>
                  <a:srgbClr val="000000"/>
                </a:solidFill>
                <a:latin typeface="Arial"/>
                <a:cs typeface="Arial"/>
                <a:sym typeface="Arial"/>
              </a:rPr>
              <a:t>, 14, 10249		 </a:t>
            </a:r>
          </a:p>
          <a:p>
            <a:pPr lvl="0" defTabSz="914400">
              <a:buClr>
                <a:srgbClr val="000000"/>
              </a:buClr>
              <a:defRPr/>
            </a:pPr>
            <a:r>
              <a:rPr lang="en-US" sz="1200" i="1" kern="0" dirty="0">
                <a:solidFill>
                  <a:srgbClr val="000000"/>
                </a:solidFill>
                <a:latin typeface="Arial"/>
                <a:cs typeface="Arial"/>
                <a:sym typeface="Arial"/>
              </a:rPr>
              <a:t>JPCC</a:t>
            </a:r>
            <a:r>
              <a:rPr lang="en-US" sz="1200" kern="0" dirty="0">
                <a:solidFill>
                  <a:srgbClr val="000000"/>
                </a:solidFill>
                <a:latin typeface="Arial"/>
                <a:cs typeface="Arial"/>
                <a:sym typeface="Arial"/>
              </a:rPr>
              <a:t> </a:t>
            </a:r>
            <a:r>
              <a:rPr lang="en-US" sz="1200" b="1" kern="0" dirty="0">
                <a:solidFill>
                  <a:srgbClr val="000000"/>
                </a:solidFill>
                <a:latin typeface="Arial"/>
                <a:cs typeface="Arial"/>
                <a:sym typeface="Arial"/>
              </a:rPr>
              <a:t>2023</a:t>
            </a:r>
            <a:r>
              <a:rPr lang="en-US" sz="1200" kern="0" dirty="0">
                <a:solidFill>
                  <a:srgbClr val="000000"/>
                </a:solidFill>
                <a:latin typeface="Arial"/>
                <a:cs typeface="Arial"/>
                <a:sym typeface="Arial"/>
              </a:rPr>
              <a:t>, 127, 1519</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3/17/24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3/17/24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3/17/24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3/17/24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3/17/24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3/17/24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tiff"/><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3096847" y="154095"/>
            <a:ext cx="9502498" cy="56671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b="1" dirty="0">
                <a:solidFill>
                  <a:srgbClr val="C00000"/>
                </a:solidFill>
                <a:latin typeface="Arial" panose="020B0604020202020204" pitchFamily="34" charset="0"/>
                <a:cs typeface="Arial" panose="020B0604020202020204" pitchFamily="34" charset="0"/>
              </a:rPr>
              <a:t>Engineering exceptional transport in van der Waals superatomic semiconductors</a:t>
            </a:r>
          </a:p>
        </p:txBody>
      </p:sp>
      <p:sp>
        <p:nvSpPr>
          <p:cNvPr id="9" name="TextBox 8">
            <a:extLst>
              <a:ext uri="{FF2B5EF4-FFF2-40B4-BE49-F238E27FC236}">
                <a16:creationId xmlns:a16="http://schemas.microsoft.com/office/drawing/2014/main" id="{7AC7D99B-1EFC-61F2-9703-F085A3591D9E}"/>
              </a:ext>
            </a:extLst>
          </p:cNvPr>
          <p:cNvSpPr txBox="1"/>
          <p:nvPr/>
        </p:nvSpPr>
        <p:spPr>
          <a:xfrm>
            <a:off x="147781" y="200554"/>
            <a:ext cx="2666780" cy="553998"/>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Columbia University MRSEC </a:t>
            </a:r>
          </a:p>
          <a:p>
            <a:r>
              <a:rPr lang="en-US" sz="1400" b="1" dirty="0">
                <a:latin typeface="Arial" panose="020B0604020202020204" pitchFamily="34" charset="0"/>
                <a:cs typeface="Arial" panose="020B0604020202020204" pitchFamily="34" charset="0"/>
              </a:rPr>
              <a:t>DMR-2011738</a:t>
            </a:r>
            <a:r>
              <a:rPr lang="en-US" sz="1600" b="1" dirty="0">
                <a:latin typeface="Arial" panose="020B0604020202020204" pitchFamily="34" charset="0"/>
                <a:cs typeface="Arial" panose="020B0604020202020204" pitchFamily="34" charset="0"/>
              </a:rPr>
              <a:t>	</a:t>
            </a:r>
          </a:p>
        </p:txBody>
      </p:sp>
      <p:sp>
        <p:nvSpPr>
          <p:cNvPr id="10" name="TextBox 9">
            <a:extLst>
              <a:ext uri="{FF2B5EF4-FFF2-40B4-BE49-F238E27FC236}">
                <a16:creationId xmlns:a16="http://schemas.microsoft.com/office/drawing/2014/main" id="{A3FA201F-7E38-222E-3666-0F5295187A8C}"/>
              </a:ext>
            </a:extLst>
          </p:cNvPr>
          <p:cNvSpPr txBox="1"/>
          <p:nvPr/>
        </p:nvSpPr>
        <p:spPr>
          <a:xfrm>
            <a:off x="5622122" y="845156"/>
            <a:ext cx="5964133" cy="338554"/>
          </a:xfrm>
          <a:prstGeom prst="rect">
            <a:avLst/>
          </a:prstGeom>
          <a:noFill/>
        </p:spPr>
        <p:txBody>
          <a:bodyPr wrap="none" rtlCol="0">
            <a:spAutoFit/>
          </a:bodyPr>
          <a:lstStyle/>
          <a:p>
            <a:r>
              <a:rPr lang="en-US" sz="1600" b="1" dirty="0" err="1">
                <a:latin typeface="Arial" panose="020B0604020202020204" pitchFamily="34" charset="0"/>
                <a:cs typeface="Arial" panose="020B0604020202020204" pitchFamily="34" charset="0"/>
              </a:rPr>
              <a:t>Berkelbach</a:t>
            </a:r>
            <a:r>
              <a:rPr lang="en-US" sz="1600" b="1" dirty="0">
                <a:latin typeface="Arial" panose="020B0604020202020204" pitchFamily="34" charset="0"/>
                <a:cs typeface="Arial" panose="020B0604020202020204" pitchFamily="34" charset="0"/>
              </a:rPr>
              <a:t>, Delor, Nuckolls, Roy, Zhu, Columbia University</a:t>
            </a:r>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 name="TextBox 1"/>
          <p:cNvSpPr txBox="1"/>
          <p:nvPr/>
        </p:nvSpPr>
        <p:spPr>
          <a:xfrm>
            <a:off x="46856" y="758160"/>
            <a:ext cx="4857014" cy="5693866"/>
          </a:xfrm>
          <a:prstGeom prst="rect">
            <a:avLst/>
          </a:prstGeom>
          <a:noFill/>
        </p:spPr>
        <p:txBody>
          <a:bodyPr wrap="square" rtlCol="0">
            <a:spAutoFit/>
          </a:bodyPr>
          <a:lstStyle/>
          <a:p>
            <a:pPr algn="just"/>
            <a:r>
              <a:rPr lang="en-US" sz="1400" dirty="0">
                <a:latin typeface="Arial" panose="020B0604020202020204" pitchFamily="34" charset="0"/>
                <a:cs typeface="Arial" panose="020B0604020202020204" pitchFamily="34" charset="0"/>
              </a:rPr>
              <a:t>The PIs of IRG2 have substantially refined synthetic control over the synthesis of </a:t>
            </a:r>
            <a:r>
              <a:rPr lang="en-US" sz="1400" dirty="0" err="1">
                <a:latin typeface="Arial" panose="020B0604020202020204" pitchFamily="34" charset="0"/>
                <a:cs typeface="Arial" panose="020B0604020202020204" pitchFamily="34" charset="0"/>
              </a:rPr>
              <a:t>superatoms</a:t>
            </a:r>
            <a:r>
              <a:rPr lang="en-US" sz="1400" dirty="0">
                <a:latin typeface="Arial" panose="020B0604020202020204" pitchFamily="34" charset="0"/>
                <a:cs typeface="Arial" panose="020B0604020202020204" pitchFamily="34" charset="0"/>
              </a:rPr>
              <a:t> and their assemblies into macroscopic single crystals. They are now leveraging this control to engineer new, exceptional semiconductor transport properties not seen in any other material.</a:t>
            </a:r>
          </a:p>
          <a:p>
            <a:pPr algn="just"/>
            <a:r>
              <a:rPr lang="en-US" sz="1400" dirty="0">
                <a:latin typeface="Arial" panose="020B0604020202020204" pitchFamily="34" charset="0"/>
                <a:cs typeface="Arial" panose="020B0604020202020204" pitchFamily="34" charset="0"/>
              </a:rPr>
              <a:t>Two recent highlights are shown on the right: </a:t>
            </a:r>
          </a:p>
          <a:p>
            <a:pPr marL="342900" indent="-342900" algn="just">
              <a:buAutoNum type="arabicPeriod"/>
            </a:pPr>
            <a:r>
              <a:rPr lang="en-US" sz="1400" dirty="0">
                <a:latin typeface="Arial" panose="020B0604020202020204" pitchFamily="34" charset="0"/>
                <a:cs typeface="Arial" panose="020B0604020202020204" pitchFamily="34" charset="0"/>
              </a:rPr>
              <a:t>The PIs have developed the first semiconductor capable of sustaining ballistic (scatter-free) electronic energy flow over macroscopic scales in the superatomic semiconductor Re</a:t>
            </a:r>
            <a:r>
              <a:rPr lang="en-US" sz="1400" baseline="-25000" dirty="0">
                <a:latin typeface="Arial" panose="020B0604020202020204" pitchFamily="34" charset="0"/>
                <a:cs typeface="Arial" panose="020B0604020202020204" pitchFamily="34" charset="0"/>
              </a:rPr>
              <a:t>6</a:t>
            </a:r>
            <a:r>
              <a:rPr lang="en-US" sz="1400" dirty="0">
                <a:latin typeface="Arial" panose="020B0604020202020204" pitchFamily="34" charset="0"/>
                <a:cs typeface="Arial" panose="020B0604020202020204" pitchFamily="34" charset="0"/>
              </a:rPr>
              <a:t>Se</a:t>
            </a:r>
            <a:r>
              <a:rPr lang="en-US" sz="1400" baseline="-25000" dirty="0">
                <a:latin typeface="Arial" panose="020B0604020202020204" pitchFamily="34" charset="0"/>
                <a:cs typeface="Arial" panose="020B0604020202020204" pitchFamily="34" charset="0"/>
              </a:rPr>
              <a:t>8</a:t>
            </a:r>
            <a:r>
              <a:rPr lang="en-US" sz="1400" dirty="0">
                <a:latin typeface="Arial" panose="020B0604020202020204" pitchFamily="34" charset="0"/>
                <a:cs typeface="Arial" panose="020B0604020202020204" pitchFamily="34" charset="0"/>
              </a:rPr>
              <a:t>Cl</a:t>
            </a:r>
            <a:r>
              <a:rPr lang="en-US" sz="1400" baseline="-25000" dirty="0">
                <a:latin typeface="Arial" panose="020B0604020202020204" pitchFamily="34" charset="0"/>
                <a:cs typeface="Arial" panose="020B0604020202020204" pitchFamily="34" charset="0"/>
              </a:rPr>
              <a:t>2</a:t>
            </a:r>
            <a:r>
              <a:rPr lang="en-US" sz="1400" dirty="0">
                <a:latin typeface="Arial" panose="020B0604020202020204" pitchFamily="34" charset="0"/>
                <a:cs typeface="Arial" panose="020B0604020202020204" pitchFamily="34" charset="0"/>
              </a:rPr>
              <a:t>. Experiments and theory show that this property emerges due to strong coupling of excitons with acoustic phonons in the material. The team showed record-breaking transport at room temperature, even exceeding carrier transport in silicon (</a:t>
            </a:r>
            <a:r>
              <a:rPr lang="en-US" sz="1400" i="1" kern="0" dirty="0">
                <a:solidFill>
                  <a:srgbClr val="000000"/>
                </a:solidFill>
                <a:latin typeface="Arial"/>
                <a:cs typeface="Arial"/>
                <a:sym typeface="Arial"/>
              </a:rPr>
              <a:t>Science </a:t>
            </a:r>
            <a:r>
              <a:rPr lang="en-US" sz="1400" b="1" kern="0" dirty="0">
                <a:solidFill>
                  <a:srgbClr val="000000"/>
                </a:solidFill>
                <a:latin typeface="Arial"/>
                <a:cs typeface="Arial"/>
                <a:sym typeface="Arial"/>
              </a:rPr>
              <a:t>2023</a:t>
            </a:r>
            <a:r>
              <a:rPr lang="en-US" sz="1400" kern="0" dirty="0">
                <a:solidFill>
                  <a:srgbClr val="000000"/>
                </a:solidFill>
                <a:latin typeface="Arial"/>
                <a:cs typeface="Arial"/>
                <a:sym typeface="Arial"/>
              </a:rPr>
              <a:t>, </a:t>
            </a:r>
            <a:r>
              <a:rPr lang="en-US" sz="1400" i="1" kern="0" dirty="0" err="1">
                <a:solidFill>
                  <a:srgbClr val="000000"/>
                </a:solidFill>
                <a:latin typeface="Arial"/>
                <a:cs typeface="Arial"/>
                <a:sym typeface="Arial"/>
              </a:rPr>
              <a:t>arXiv</a:t>
            </a:r>
            <a:r>
              <a:rPr lang="en-US" sz="1400" kern="0" dirty="0">
                <a:solidFill>
                  <a:srgbClr val="000000"/>
                </a:solidFill>
                <a:latin typeface="Arial"/>
                <a:cs typeface="Arial"/>
                <a:sym typeface="Arial"/>
              </a:rPr>
              <a:t> </a:t>
            </a:r>
            <a:r>
              <a:rPr lang="en-US" sz="1400" b="1" kern="0" dirty="0">
                <a:solidFill>
                  <a:srgbClr val="000000"/>
                </a:solidFill>
                <a:latin typeface="Arial"/>
                <a:cs typeface="Arial"/>
                <a:sym typeface="Arial"/>
              </a:rPr>
              <a:t>2024</a:t>
            </a:r>
            <a:r>
              <a:rPr lang="en-US" sz="1400" kern="0" dirty="0">
                <a:solidFill>
                  <a:srgbClr val="000000"/>
                </a:solidFill>
                <a:latin typeface="Arial"/>
                <a:cs typeface="Arial"/>
                <a:sym typeface="Arial"/>
              </a:rPr>
              <a:t>). This discovery could enable lossless transistors for new classical and quantum computing architectures.</a:t>
            </a:r>
            <a:endParaRPr lang="en-US" sz="1400" dirty="0">
              <a:latin typeface="Arial" panose="020B0604020202020204" pitchFamily="34" charset="0"/>
              <a:cs typeface="Arial" panose="020B0604020202020204" pitchFamily="34" charset="0"/>
            </a:endParaRPr>
          </a:p>
          <a:p>
            <a:pPr marL="342900" indent="-342900" algn="just">
              <a:buAutoNum type="arabicPeriod"/>
            </a:pPr>
            <a:r>
              <a:rPr lang="en-US" sz="1400" dirty="0">
                <a:latin typeface="Arial" panose="020B0604020202020204" pitchFamily="34" charset="0"/>
                <a:cs typeface="Arial" panose="020B0604020202020204" pitchFamily="34" charset="0"/>
              </a:rPr>
              <a:t>The PIs have developed a new semiconductor, CsRe</a:t>
            </a:r>
            <a:r>
              <a:rPr lang="en-US" sz="1400" baseline="-25000" dirty="0">
                <a:latin typeface="Arial" panose="020B0604020202020204" pitchFamily="34" charset="0"/>
                <a:cs typeface="Arial" panose="020B0604020202020204" pitchFamily="34" charset="0"/>
              </a:rPr>
              <a:t>6</a:t>
            </a:r>
            <a:r>
              <a:rPr lang="en-US" sz="1400" dirty="0">
                <a:latin typeface="Arial" panose="020B0604020202020204" pitchFamily="34" charset="0"/>
                <a:cs typeface="Arial" panose="020B0604020202020204" pitchFamily="34" charset="0"/>
              </a:rPr>
              <a:t>Se</a:t>
            </a:r>
            <a:r>
              <a:rPr lang="en-US" sz="1400" baseline="-25000" dirty="0">
                <a:latin typeface="Arial" panose="020B0604020202020204" pitchFamily="34" charset="0"/>
                <a:cs typeface="Arial" panose="020B0604020202020204" pitchFamily="34" charset="0"/>
              </a:rPr>
              <a:t>8</a:t>
            </a:r>
            <a:r>
              <a:rPr lang="en-US" sz="1400" dirty="0">
                <a:latin typeface="Arial" panose="020B0604020202020204" pitchFamily="34" charset="0"/>
                <a:cs typeface="Arial" panose="020B0604020202020204" pitchFamily="34" charset="0"/>
              </a:rPr>
              <a:t>I</a:t>
            </a:r>
            <a:r>
              <a:rPr lang="en-US" sz="1400" baseline="-25000" dirty="0">
                <a:latin typeface="Arial" panose="020B0604020202020204" pitchFamily="34" charset="0"/>
                <a:cs typeface="Arial" panose="020B0604020202020204" pitchFamily="34" charset="0"/>
              </a:rPr>
              <a:t>3</a:t>
            </a:r>
            <a:r>
              <a:rPr lang="en-US" sz="1400" dirty="0">
                <a:latin typeface="Arial" panose="020B0604020202020204" pitchFamily="34" charset="0"/>
                <a:cs typeface="Arial" panose="020B0604020202020204" pitchFamily="34" charset="0"/>
              </a:rPr>
              <a:t>, with quasi-1-dimensional structure (</a:t>
            </a:r>
            <a:r>
              <a:rPr lang="en-US" sz="1400" i="1" dirty="0">
                <a:latin typeface="Arial" panose="020B0604020202020204" pitchFamily="34" charset="0"/>
                <a:cs typeface="Arial" panose="020B0604020202020204" pitchFamily="34" charset="0"/>
              </a:rPr>
              <a:t>JPCC </a:t>
            </a:r>
            <a:r>
              <a:rPr lang="en-US" sz="1400" b="1" dirty="0">
                <a:latin typeface="Arial" panose="020B0604020202020204" pitchFamily="34" charset="0"/>
                <a:cs typeface="Arial" panose="020B0604020202020204" pitchFamily="34" charset="0"/>
              </a:rPr>
              <a:t>2023</a:t>
            </a:r>
            <a:r>
              <a:rPr lang="en-US" sz="1400" dirty="0">
                <a:latin typeface="Arial" panose="020B0604020202020204" pitchFamily="34" charset="0"/>
                <a:cs typeface="Arial" panose="020B0604020202020204" pitchFamily="34" charset="0"/>
              </a:rPr>
              <a:t>). Transition dipoles in the clusters align in a head-to-tail fashion, facilitating a coherent state known as </a:t>
            </a:r>
            <a:r>
              <a:rPr lang="en-US" sz="1400" dirty="0" err="1">
                <a:latin typeface="Arial" panose="020B0604020202020204" pitchFamily="34" charset="0"/>
                <a:cs typeface="Arial" panose="020B0604020202020204" pitchFamily="34" charset="0"/>
              </a:rPr>
              <a:t>superradiance</a:t>
            </a:r>
            <a:r>
              <a:rPr lang="en-US" sz="1400" dirty="0">
                <a:latin typeface="Arial" panose="020B0604020202020204" pitchFamily="34" charset="0"/>
                <a:cs typeface="Arial" panose="020B0604020202020204" pitchFamily="34" charset="0"/>
              </a:rPr>
              <a:t> in a macroscopically-ordered solid for the first time. One consequence is coherent transport of excitons at unprecedented speeds exceeding 1600 km/s (</a:t>
            </a:r>
            <a:r>
              <a:rPr lang="en-US" sz="1400" i="1" dirty="0">
                <a:latin typeface="Arial" panose="020B0604020202020204" pitchFamily="34" charset="0"/>
                <a:cs typeface="Arial" panose="020B0604020202020204" pitchFamily="34" charset="0"/>
              </a:rPr>
              <a:t>JPCL </a:t>
            </a:r>
            <a:r>
              <a:rPr lang="en-US" sz="1400" b="1" dirty="0">
                <a:latin typeface="Arial" panose="020B0604020202020204" pitchFamily="34" charset="0"/>
                <a:cs typeface="Arial" panose="020B0604020202020204" pitchFamily="34" charset="0"/>
              </a:rPr>
              <a:t>2023</a:t>
            </a:r>
            <a:r>
              <a:rPr lang="en-US" sz="1400" dirty="0">
                <a:latin typeface="Arial" panose="020B0604020202020204" pitchFamily="34" charset="0"/>
                <a:cs typeface="Arial" panose="020B0604020202020204" pitchFamily="34" charset="0"/>
              </a:rPr>
              <a:t>).</a:t>
            </a:r>
            <a:endParaRPr lang="en-US" sz="1400" baseline="-25000" dirty="0">
              <a:latin typeface="Arial" panose="020B0604020202020204" pitchFamily="34" charset="0"/>
              <a:cs typeface="Arial" panose="020B0604020202020204" pitchFamily="34" charset="0"/>
            </a:endParaRPr>
          </a:p>
        </p:txBody>
      </p:sp>
      <p:grpSp>
        <p:nvGrpSpPr>
          <p:cNvPr id="53" name="Group 52"/>
          <p:cNvGrpSpPr>
            <a:grpSpLocks noChangeAspect="1"/>
          </p:cNvGrpSpPr>
          <p:nvPr/>
        </p:nvGrpSpPr>
        <p:grpSpPr>
          <a:xfrm>
            <a:off x="5037507" y="2050834"/>
            <a:ext cx="7195917" cy="1239830"/>
            <a:chOff x="5792870" y="1709709"/>
            <a:chExt cx="6326229" cy="1089986"/>
          </a:xfrm>
        </p:grpSpPr>
        <p:pic>
          <p:nvPicPr>
            <p:cNvPr id="4" name="Picture 3"/>
            <p:cNvPicPr>
              <a:picLocks noChangeAspect="1"/>
            </p:cNvPicPr>
            <p:nvPr/>
          </p:nvPicPr>
          <p:blipFill rotWithShape="1">
            <a:blip r:embed="rId4"/>
            <a:srcRect b="2087"/>
            <a:stretch/>
          </p:blipFill>
          <p:spPr>
            <a:xfrm>
              <a:off x="5792870" y="1821251"/>
              <a:ext cx="1911104" cy="921949"/>
            </a:xfrm>
            <a:prstGeom prst="rect">
              <a:avLst/>
            </a:prstGeom>
          </p:spPr>
        </p:pic>
        <p:pic>
          <p:nvPicPr>
            <p:cNvPr id="5" name="Picture 4"/>
            <p:cNvPicPr>
              <a:picLocks noChangeAspect="1"/>
            </p:cNvPicPr>
            <p:nvPr/>
          </p:nvPicPr>
          <p:blipFill>
            <a:blip r:embed="rId5"/>
            <a:stretch>
              <a:fillRect/>
            </a:stretch>
          </p:blipFill>
          <p:spPr>
            <a:xfrm>
              <a:off x="7703974" y="1815886"/>
              <a:ext cx="3459124" cy="927314"/>
            </a:xfrm>
            <a:prstGeom prst="rect">
              <a:avLst/>
            </a:prstGeom>
          </p:spPr>
        </p:pic>
        <p:pic>
          <p:nvPicPr>
            <p:cNvPr id="15" name="Picture 14">
              <a:extLst>
                <a:ext uri="{FF2B5EF4-FFF2-40B4-BE49-F238E27FC236}">
                  <a16:creationId xmlns:a16="http://schemas.microsoft.com/office/drawing/2014/main" id="{84797935-9F83-DF34-4477-9C72F4207A3A}"/>
                </a:ext>
              </a:extLst>
            </p:cNvPr>
            <p:cNvPicPr>
              <a:picLocks noChangeAspect="1"/>
            </p:cNvPicPr>
            <p:nvPr/>
          </p:nvPicPr>
          <p:blipFill>
            <a:blip r:embed="rId6"/>
            <a:stretch>
              <a:fillRect/>
            </a:stretch>
          </p:blipFill>
          <p:spPr>
            <a:xfrm>
              <a:off x="11224838" y="1709709"/>
              <a:ext cx="894261" cy="1089986"/>
            </a:xfrm>
            <a:prstGeom prst="rect">
              <a:avLst/>
            </a:prstGeom>
          </p:spPr>
        </p:pic>
      </p:grpSp>
      <p:grpSp>
        <p:nvGrpSpPr>
          <p:cNvPr id="54" name="Group 53"/>
          <p:cNvGrpSpPr>
            <a:grpSpLocks noChangeAspect="1"/>
          </p:cNvGrpSpPr>
          <p:nvPr/>
        </p:nvGrpSpPr>
        <p:grpSpPr>
          <a:xfrm>
            <a:off x="5115709" y="4286353"/>
            <a:ext cx="7082201" cy="1257235"/>
            <a:chOff x="5770383" y="3594165"/>
            <a:chExt cx="6489547" cy="1152027"/>
          </a:xfrm>
        </p:grpSpPr>
        <p:pic>
          <p:nvPicPr>
            <p:cNvPr id="7" name="Picture 6"/>
            <p:cNvPicPr>
              <a:picLocks noChangeAspect="1"/>
            </p:cNvPicPr>
            <p:nvPr/>
          </p:nvPicPr>
          <p:blipFill>
            <a:blip r:embed="rId7"/>
            <a:stretch>
              <a:fillRect/>
            </a:stretch>
          </p:blipFill>
          <p:spPr>
            <a:xfrm>
              <a:off x="11262766" y="3594165"/>
              <a:ext cx="880313" cy="941819"/>
            </a:xfrm>
            <a:prstGeom prst="rect">
              <a:avLst/>
            </a:prstGeom>
          </p:spPr>
        </p:pic>
        <p:sp>
          <p:nvSpPr>
            <p:cNvPr id="37" name="TextBox 36"/>
            <p:cNvSpPr txBox="1"/>
            <p:nvPr/>
          </p:nvSpPr>
          <p:spPr>
            <a:xfrm>
              <a:off x="8122184" y="4364325"/>
              <a:ext cx="513282" cy="261610"/>
            </a:xfrm>
            <a:prstGeom prst="rect">
              <a:avLst/>
            </a:prstGeom>
            <a:noFill/>
          </p:spPr>
          <p:txBody>
            <a:bodyPr wrap="none" rtlCol="0">
              <a:spAutoFit/>
            </a:bodyPr>
            <a:lstStyle/>
            <a:p>
              <a:r>
                <a:rPr lang="en-US" sz="1100" b="1" dirty="0">
                  <a:latin typeface="Arial" panose="020B0604020202020204" pitchFamily="34" charset="0"/>
                  <a:cs typeface="Arial" panose="020B0604020202020204" pitchFamily="34" charset="0"/>
                </a:rPr>
                <a:t>1 </a:t>
              </a:r>
              <a:r>
                <a:rPr lang="el-GR" sz="1100" b="1" dirty="0">
                  <a:latin typeface="Arial" panose="020B0604020202020204" pitchFamily="34" charset="0"/>
                  <a:cs typeface="Arial" panose="020B0604020202020204" pitchFamily="34" charset="0"/>
                </a:rPr>
                <a:t>μ</a:t>
              </a:r>
              <a:r>
                <a:rPr lang="en-US" sz="1100" b="1" dirty="0">
                  <a:latin typeface="Arial" panose="020B0604020202020204" pitchFamily="34" charset="0"/>
                  <a:cs typeface="Arial" panose="020B0604020202020204" pitchFamily="34" charset="0"/>
                </a:rPr>
                <a:t>m</a:t>
              </a:r>
            </a:p>
          </p:txBody>
        </p:sp>
        <p:grpSp>
          <p:nvGrpSpPr>
            <p:cNvPr id="45" name="Group 44"/>
            <p:cNvGrpSpPr>
              <a:grpSpLocks noChangeAspect="1"/>
            </p:cNvGrpSpPr>
            <p:nvPr/>
          </p:nvGrpSpPr>
          <p:grpSpPr>
            <a:xfrm>
              <a:off x="5770383" y="3594166"/>
              <a:ext cx="1567652" cy="1152026"/>
              <a:chOff x="5743415" y="3324416"/>
              <a:chExt cx="2206463" cy="1621472"/>
            </a:xfrm>
          </p:grpSpPr>
          <p:pic>
            <p:nvPicPr>
              <p:cNvPr id="38" name="Picture 37"/>
              <p:cNvPicPr>
                <a:picLocks noChangeAspect="1"/>
              </p:cNvPicPr>
              <p:nvPr/>
            </p:nvPicPr>
            <p:blipFill rotWithShape="1">
              <a:blip r:embed="rId8" cstate="print">
                <a:extLst>
                  <a:ext uri="{28A0092B-C50C-407E-A947-70E740481C1C}">
                    <a14:useLocalDpi xmlns:a14="http://schemas.microsoft.com/office/drawing/2010/main" val="0"/>
                  </a:ext>
                </a:extLst>
              </a:blip>
              <a:srcRect l="17901" t="14246" r="39938" b="19294"/>
              <a:stretch/>
            </p:blipFill>
            <p:spPr>
              <a:xfrm>
                <a:off x="6091446" y="3324416"/>
                <a:ext cx="1694499" cy="1330832"/>
              </a:xfrm>
              <a:prstGeom prst="rect">
                <a:avLst/>
              </a:prstGeom>
            </p:spPr>
          </p:pic>
          <p:grpSp>
            <p:nvGrpSpPr>
              <p:cNvPr id="39" name="Group 38"/>
              <p:cNvGrpSpPr/>
              <p:nvPr/>
            </p:nvGrpSpPr>
            <p:grpSpPr>
              <a:xfrm>
                <a:off x="5743415" y="4116933"/>
                <a:ext cx="799742" cy="828955"/>
                <a:chOff x="5991996" y="3612774"/>
                <a:chExt cx="799742" cy="828955"/>
              </a:xfrm>
            </p:grpSpPr>
            <p:cxnSp>
              <p:nvCxnSpPr>
                <p:cNvPr id="40" name="Straight Arrow Connector 39"/>
                <p:cNvCxnSpPr/>
                <p:nvPr/>
              </p:nvCxnSpPr>
              <p:spPr>
                <a:xfrm rot="-420000" flipV="1">
                  <a:off x="6221146" y="3912240"/>
                  <a:ext cx="0" cy="284504"/>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cxnSp>
              <p:nvCxnSpPr>
                <p:cNvPr id="41" name="Straight Arrow Connector 40"/>
                <p:cNvCxnSpPr/>
                <p:nvPr/>
              </p:nvCxnSpPr>
              <p:spPr>
                <a:xfrm rot="10800000" flipH="1">
                  <a:off x="6231892" y="4191109"/>
                  <a:ext cx="283464" cy="0"/>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sp>
              <p:nvSpPr>
                <p:cNvPr id="42" name="TextBox 41"/>
                <p:cNvSpPr txBox="1"/>
                <p:nvPr/>
              </p:nvSpPr>
              <p:spPr>
                <a:xfrm>
                  <a:off x="6423523" y="4051854"/>
                  <a:ext cx="368215" cy="389875"/>
                </a:xfrm>
                <a:prstGeom prst="rect">
                  <a:avLst/>
                </a:prstGeom>
                <a:noFill/>
              </p:spPr>
              <p:txBody>
                <a:bodyPr wrap="none" rtlCol="0">
                  <a:spAutoFit/>
                </a:bodyPr>
                <a:lstStyle/>
                <a:p>
                  <a:r>
                    <a:rPr lang="en-US" sz="1200" dirty="0">
                      <a:latin typeface="Arial" panose="020B0604020202020204" pitchFamily="34" charset="0"/>
                      <a:cs typeface="Arial" panose="020B0604020202020204" pitchFamily="34" charset="0"/>
                    </a:rPr>
                    <a:t>c</a:t>
                  </a:r>
                </a:p>
              </p:txBody>
            </p:sp>
            <p:sp>
              <p:nvSpPr>
                <p:cNvPr id="43" name="TextBox 42"/>
                <p:cNvSpPr txBox="1"/>
                <p:nvPr/>
              </p:nvSpPr>
              <p:spPr>
                <a:xfrm>
                  <a:off x="5991996" y="3612774"/>
                  <a:ext cx="379498" cy="389875"/>
                </a:xfrm>
                <a:prstGeom prst="rect">
                  <a:avLst/>
                </a:prstGeom>
                <a:noFill/>
              </p:spPr>
              <p:txBody>
                <a:bodyPr wrap="none" rtlCol="0">
                  <a:spAutoFit/>
                </a:bodyPr>
                <a:lstStyle/>
                <a:p>
                  <a:r>
                    <a:rPr lang="en-US" sz="1200" dirty="0">
                      <a:latin typeface="Arial" panose="020B0604020202020204" pitchFamily="34" charset="0"/>
                      <a:cs typeface="Arial" panose="020B0604020202020204" pitchFamily="34" charset="0"/>
                    </a:rPr>
                    <a:t>a</a:t>
                  </a:r>
                </a:p>
              </p:txBody>
            </p:sp>
          </p:grpSp>
          <p:sp>
            <p:nvSpPr>
              <p:cNvPr id="44" name="Rectangle 43"/>
              <p:cNvSpPr/>
              <p:nvPr/>
            </p:nvSpPr>
            <p:spPr>
              <a:xfrm>
                <a:off x="6525015" y="4448902"/>
                <a:ext cx="1424863" cy="396944"/>
              </a:xfrm>
              <a:prstGeom prst="rect">
                <a:avLst/>
              </a:prstGeom>
            </p:spPr>
            <p:txBody>
              <a:bodyPr wrap="none">
                <a:spAutoFit/>
              </a:bodyPr>
              <a:lstStyle/>
              <a:p>
                <a:r>
                  <a:rPr lang="en-US" sz="1400" dirty="0">
                    <a:solidFill>
                      <a:srgbClr val="18D9A2"/>
                    </a:solidFill>
                    <a:latin typeface="Arial" panose="020B0604020202020204" pitchFamily="34" charset="0"/>
                    <a:cs typeface="Arial" panose="020B0604020202020204" pitchFamily="34" charset="0"/>
                  </a:rPr>
                  <a:t>Cs</a:t>
                </a:r>
                <a:r>
                  <a:rPr lang="en-US" sz="1400" dirty="0">
                    <a:solidFill>
                      <a:srgbClr val="828068"/>
                    </a:solidFill>
                    <a:latin typeface="Arial" panose="020B0604020202020204" pitchFamily="34" charset="0"/>
                    <a:cs typeface="Arial" panose="020B0604020202020204" pitchFamily="34" charset="0"/>
                  </a:rPr>
                  <a:t>Re</a:t>
                </a:r>
                <a:r>
                  <a:rPr lang="en-US" sz="1400" baseline="-25000" dirty="0">
                    <a:solidFill>
                      <a:srgbClr val="828068"/>
                    </a:solidFill>
                    <a:latin typeface="Arial" panose="020B0604020202020204" pitchFamily="34" charset="0"/>
                    <a:cs typeface="Arial" panose="020B0604020202020204" pitchFamily="34" charset="0"/>
                  </a:rPr>
                  <a:t>6</a:t>
                </a:r>
                <a:r>
                  <a:rPr lang="en-US" sz="1400" dirty="0">
                    <a:solidFill>
                      <a:srgbClr val="8ED914"/>
                    </a:solidFill>
                    <a:latin typeface="Arial" panose="020B0604020202020204" pitchFamily="34" charset="0"/>
                    <a:cs typeface="Arial" panose="020B0604020202020204" pitchFamily="34" charset="0"/>
                  </a:rPr>
                  <a:t>Se</a:t>
                </a:r>
                <a:r>
                  <a:rPr lang="en-US" sz="1400" baseline="-25000" dirty="0">
                    <a:solidFill>
                      <a:srgbClr val="8ED914"/>
                    </a:solidFill>
                    <a:latin typeface="Arial" panose="020B0604020202020204" pitchFamily="34" charset="0"/>
                    <a:cs typeface="Arial" panose="020B0604020202020204" pitchFamily="34" charset="0"/>
                  </a:rPr>
                  <a:t>8</a:t>
                </a:r>
                <a:r>
                  <a:rPr lang="en-US" sz="1400" dirty="0">
                    <a:solidFill>
                      <a:srgbClr val="A608A6"/>
                    </a:solidFill>
                    <a:latin typeface="Arial" panose="020B0604020202020204" pitchFamily="34" charset="0"/>
                    <a:cs typeface="Arial" panose="020B0604020202020204" pitchFamily="34" charset="0"/>
                  </a:rPr>
                  <a:t>I</a:t>
                </a:r>
                <a:r>
                  <a:rPr lang="en-US" sz="1400" baseline="-25000" dirty="0">
                    <a:solidFill>
                      <a:srgbClr val="A608A6"/>
                    </a:solidFill>
                    <a:latin typeface="Arial" panose="020B0604020202020204" pitchFamily="34" charset="0"/>
                    <a:cs typeface="Arial" panose="020B0604020202020204" pitchFamily="34" charset="0"/>
                  </a:rPr>
                  <a:t>3</a:t>
                </a:r>
              </a:p>
            </p:txBody>
          </p:sp>
        </p:grpSp>
        <p:sp>
          <p:nvSpPr>
            <p:cNvPr id="46" name="Rectangle 45"/>
            <p:cNvSpPr/>
            <p:nvPr/>
          </p:nvSpPr>
          <p:spPr>
            <a:xfrm>
              <a:off x="8280400" y="4406801"/>
              <a:ext cx="209550" cy="2743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p:cNvSpPr txBox="1"/>
            <p:nvPr/>
          </p:nvSpPr>
          <p:spPr>
            <a:xfrm rot="20106422">
              <a:off x="11052232" y="3627478"/>
              <a:ext cx="1207698" cy="282022"/>
            </a:xfrm>
            <a:prstGeom prst="rect">
              <a:avLst/>
            </a:prstGeom>
            <a:solidFill>
              <a:schemeClr val="bg1"/>
            </a:solidFill>
          </p:spPr>
          <p:txBody>
            <a:bodyPr wrap="none" rtlCol="0">
              <a:spAutoFit/>
            </a:bodyPr>
            <a:lstStyle/>
            <a:p>
              <a:r>
                <a:rPr lang="en-US" sz="1400" dirty="0" err="1">
                  <a:solidFill>
                    <a:srgbClr val="3C5D96"/>
                  </a:solidFill>
                  <a:latin typeface="Arial" panose="020B0604020202020204" pitchFamily="34" charset="0"/>
                  <a:cs typeface="Arial" panose="020B0604020202020204" pitchFamily="34" charset="0"/>
                </a:rPr>
                <a:t>superradiance</a:t>
              </a:r>
              <a:endParaRPr lang="en-US" sz="1400" dirty="0">
                <a:solidFill>
                  <a:srgbClr val="3C5D96"/>
                </a:solidFill>
                <a:latin typeface="Arial" panose="020B0604020202020204" pitchFamily="34" charset="0"/>
                <a:cs typeface="Arial" panose="020B0604020202020204" pitchFamily="34" charset="0"/>
              </a:endParaRPr>
            </a:p>
          </p:txBody>
        </p:sp>
        <p:pic>
          <p:nvPicPr>
            <p:cNvPr id="16" name="Picture 15"/>
            <p:cNvPicPr>
              <a:picLocks noChangeAspect="1"/>
            </p:cNvPicPr>
            <p:nvPr/>
          </p:nvPicPr>
          <p:blipFill rotWithShape="1">
            <a:blip r:embed="rId9"/>
            <a:srcRect r="19084"/>
            <a:stretch/>
          </p:blipFill>
          <p:spPr>
            <a:xfrm>
              <a:off x="7636490" y="3729108"/>
              <a:ext cx="3526608" cy="958030"/>
            </a:xfrm>
            <a:prstGeom prst="rect">
              <a:avLst/>
            </a:prstGeom>
          </p:spPr>
        </p:pic>
        <p:sp>
          <p:nvSpPr>
            <p:cNvPr id="47" name="Oval 46"/>
            <p:cNvSpPr/>
            <p:nvPr/>
          </p:nvSpPr>
          <p:spPr>
            <a:xfrm rot="20216677">
              <a:off x="11266884" y="3905061"/>
              <a:ext cx="880313" cy="2699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 name="Rectangle 50"/>
          <p:cNvSpPr/>
          <p:nvPr/>
        </p:nvSpPr>
        <p:spPr>
          <a:xfrm>
            <a:off x="6042487" y="5536790"/>
            <a:ext cx="5435905" cy="523220"/>
          </a:xfrm>
          <a:prstGeom prst="rect">
            <a:avLst/>
          </a:prstGeom>
        </p:spPr>
        <p:txBody>
          <a:bodyPr wrap="square">
            <a:spAutoFit/>
          </a:bodyPr>
          <a:lstStyle/>
          <a:p>
            <a:pPr lvl="0" defTabSz="914400">
              <a:buClr>
                <a:srgbClr val="000000"/>
              </a:buClr>
              <a:defRPr/>
            </a:pPr>
            <a:r>
              <a:rPr lang="en-US" sz="1400" i="1" kern="0" dirty="0">
                <a:solidFill>
                  <a:srgbClr val="000000"/>
                </a:solidFill>
                <a:latin typeface="Arial"/>
                <a:cs typeface="Arial"/>
                <a:sym typeface="Arial"/>
              </a:rPr>
              <a:t>Science </a:t>
            </a:r>
            <a:r>
              <a:rPr lang="en-US" sz="1400" b="1" kern="0" dirty="0">
                <a:solidFill>
                  <a:srgbClr val="000000"/>
                </a:solidFill>
                <a:latin typeface="Arial"/>
                <a:cs typeface="Arial"/>
                <a:sym typeface="Arial"/>
              </a:rPr>
              <a:t>2023</a:t>
            </a:r>
            <a:r>
              <a:rPr lang="en-US" sz="1400" i="1" kern="0" dirty="0">
                <a:solidFill>
                  <a:srgbClr val="000000"/>
                </a:solidFill>
                <a:latin typeface="Arial"/>
                <a:cs typeface="Arial"/>
                <a:sym typeface="Arial"/>
              </a:rPr>
              <a:t>,</a:t>
            </a:r>
            <a:r>
              <a:rPr lang="en-US" sz="1400" kern="0" dirty="0">
                <a:solidFill>
                  <a:srgbClr val="000000"/>
                </a:solidFill>
                <a:latin typeface="Arial"/>
                <a:cs typeface="Arial"/>
                <a:sym typeface="Arial"/>
              </a:rPr>
              <a:t> 382, 438	  </a:t>
            </a:r>
            <a:r>
              <a:rPr lang="en-US" sz="1400" i="1" kern="0" dirty="0" err="1">
                <a:solidFill>
                  <a:srgbClr val="000000"/>
                </a:solidFill>
                <a:latin typeface="Arial"/>
                <a:cs typeface="Arial"/>
                <a:sym typeface="Arial"/>
              </a:rPr>
              <a:t>arXiv</a:t>
            </a:r>
            <a:r>
              <a:rPr lang="en-US" sz="1400" kern="0" dirty="0">
                <a:solidFill>
                  <a:srgbClr val="000000"/>
                </a:solidFill>
                <a:latin typeface="Arial"/>
                <a:cs typeface="Arial"/>
                <a:sym typeface="Arial"/>
              </a:rPr>
              <a:t> </a:t>
            </a:r>
            <a:r>
              <a:rPr lang="en-US" sz="1400" b="1" kern="0" dirty="0">
                <a:solidFill>
                  <a:srgbClr val="000000"/>
                </a:solidFill>
                <a:latin typeface="Arial"/>
                <a:cs typeface="Arial"/>
                <a:sym typeface="Arial"/>
              </a:rPr>
              <a:t>2024</a:t>
            </a:r>
            <a:r>
              <a:rPr lang="en-US" sz="1400" kern="0" dirty="0">
                <a:solidFill>
                  <a:srgbClr val="000000"/>
                </a:solidFill>
                <a:latin typeface="Arial"/>
                <a:cs typeface="Arial"/>
                <a:sym typeface="Arial"/>
              </a:rPr>
              <a:t>, 2401.14312</a:t>
            </a:r>
          </a:p>
          <a:p>
            <a:pPr lvl="0" defTabSz="914400">
              <a:buClr>
                <a:srgbClr val="000000"/>
              </a:buClr>
              <a:defRPr/>
            </a:pPr>
            <a:r>
              <a:rPr lang="en-US" sz="1400" i="1" kern="0" dirty="0">
                <a:solidFill>
                  <a:srgbClr val="000000"/>
                </a:solidFill>
                <a:latin typeface="Arial"/>
                <a:cs typeface="Arial"/>
                <a:sym typeface="Arial"/>
              </a:rPr>
              <a:t>JPCL</a:t>
            </a:r>
            <a:r>
              <a:rPr lang="en-US" sz="1400" kern="0" dirty="0">
                <a:solidFill>
                  <a:srgbClr val="000000"/>
                </a:solidFill>
                <a:latin typeface="Arial"/>
                <a:cs typeface="Arial"/>
                <a:sym typeface="Arial"/>
              </a:rPr>
              <a:t> </a:t>
            </a:r>
            <a:r>
              <a:rPr lang="en-US" sz="1400" b="1" kern="0" dirty="0">
                <a:solidFill>
                  <a:srgbClr val="000000"/>
                </a:solidFill>
                <a:latin typeface="Arial"/>
                <a:cs typeface="Arial"/>
                <a:sym typeface="Arial"/>
              </a:rPr>
              <a:t>2023</a:t>
            </a:r>
            <a:r>
              <a:rPr lang="en-US" sz="1400" kern="0" dirty="0">
                <a:solidFill>
                  <a:srgbClr val="000000"/>
                </a:solidFill>
                <a:latin typeface="Arial"/>
                <a:cs typeface="Arial"/>
                <a:sym typeface="Arial"/>
              </a:rPr>
              <a:t>, 14, 10249		 </a:t>
            </a:r>
            <a:r>
              <a:rPr lang="en-US" sz="1400" i="1" kern="0" dirty="0">
                <a:solidFill>
                  <a:srgbClr val="000000"/>
                </a:solidFill>
                <a:latin typeface="Arial"/>
                <a:cs typeface="Arial"/>
                <a:sym typeface="Arial"/>
              </a:rPr>
              <a:t>JPCC</a:t>
            </a:r>
            <a:r>
              <a:rPr lang="en-US" sz="1400" kern="0" dirty="0">
                <a:solidFill>
                  <a:srgbClr val="000000"/>
                </a:solidFill>
                <a:latin typeface="Arial"/>
                <a:cs typeface="Arial"/>
                <a:sym typeface="Arial"/>
              </a:rPr>
              <a:t> </a:t>
            </a:r>
            <a:r>
              <a:rPr lang="en-US" sz="1400" b="1" kern="0" dirty="0">
                <a:solidFill>
                  <a:srgbClr val="000000"/>
                </a:solidFill>
                <a:latin typeface="Arial"/>
                <a:cs typeface="Arial"/>
                <a:sym typeface="Arial"/>
              </a:rPr>
              <a:t>2023</a:t>
            </a:r>
            <a:r>
              <a:rPr lang="en-US" sz="1400" kern="0" dirty="0">
                <a:solidFill>
                  <a:srgbClr val="000000"/>
                </a:solidFill>
                <a:latin typeface="Arial"/>
                <a:cs typeface="Arial"/>
                <a:sym typeface="Arial"/>
              </a:rPr>
              <a:t>, 127, 1519</a:t>
            </a:r>
          </a:p>
        </p:txBody>
      </p:sp>
      <p:sp>
        <p:nvSpPr>
          <p:cNvPr id="13" name="Rectangle 37">
            <a:extLst>
              <a:ext uri="{FF2B5EF4-FFF2-40B4-BE49-F238E27FC236}">
                <a16:creationId xmlns:a16="http://schemas.microsoft.com/office/drawing/2014/main" id="{42533880-C9A3-31C5-2550-1719D9FB82EC}"/>
              </a:ext>
            </a:extLst>
          </p:cNvPr>
          <p:cNvSpPr>
            <a:spLocks noChangeArrowheads="1"/>
          </p:cNvSpPr>
          <p:nvPr/>
        </p:nvSpPr>
        <p:spPr bwMode="auto">
          <a:xfrm>
            <a:off x="4991100" y="1292416"/>
            <a:ext cx="7112000" cy="479537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5" name="TextBox 54"/>
          <p:cNvSpPr txBox="1"/>
          <p:nvPr/>
        </p:nvSpPr>
        <p:spPr>
          <a:xfrm>
            <a:off x="5668119" y="2576244"/>
            <a:ext cx="1005403" cy="307777"/>
          </a:xfrm>
          <a:prstGeom prst="rect">
            <a:avLst/>
          </a:prstGeom>
          <a:noFill/>
        </p:spPr>
        <p:txBody>
          <a:bodyPr wrap="none" rtlCol="0">
            <a:spAutoFit/>
          </a:bodyPr>
          <a:lstStyle/>
          <a:p>
            <a:r>
              <a:rPr lang="en-US" sz="1400" dirty="0">
                <a:solidFill>
                  <a:srgbClr val="A02D20"/>
                </a:solidFill>
                <a:latin typeface="Arial" panose="020B0604020202020204" pitchFamily="34" charset="0"/>
                <a:cs typeface="Arial" panose="020B0604020202020204" pitchFamily="34" charset="0"/>
              </a:rPr>
              <a:t>Re</a:t>
            </a:r>
            <a:r>
              <a:rPr lang="en-US" sz="1400" baseline="-25000" dirty="0">
                <a:solidFill>
                  <a:srgbClr val="A02D20"/>
                </a:solidFill>
                <a:latin typeface="Arial" panose="020B0604020202020204" pitchFamily="34" charset="0"/>
                <a:cs typeface="Arial" panose="020B0604020202020204" pitchFamily="34" charset="0"/>
              </a:rPr>
              <a:t>6</a:t>
            </a:r>
            <a:r>
              <a:rPr lang="en-US" sz="1400" dirty="0">
                <a:solidFill>
                  <a:srgbClr val="ECB750"/>
                </a:solidFill>
                <a:latin typeface="Arial" panose="020B0604020202020204" pitchFamily="34" charset="0"/>
                <a:cs typeface="Arial" panose="020B0604020202020204" pitchFamily="34" charset="0"/>
              </a:rPr>
              <a:t>Se</a:t>
            </a:r>
            <a:r>
              <a:rPr lang="en-US" sz="1400" baseline="-25000" dirty="0">
                <a:solidFill>
                  <a:srgbClr val="ECB750"/>
                </a:solidFill>
                <a:latin typeface="Arial" panose="020B0604020202020204" pitchFamily="34" charset="0"/>
                <a:cs typeface="Arial" panose="020B0604020202020204" pitchFamily="34" charset="0"/>
              </a:rPr>
              <a:t>8</a:t>
            </a:r>
            <a:r>
              <a:rPr lang="en-US" sz="1400" dirty="0">
                <a:latin typeface="Arial" panose="020B0604020202020204" pitchFamily="34" charset="0"/>
                <a:cs typeface="Arial" panose="020B0604020202020204" pitchFamily="34" charset="0"/>
              </a:rPr>
              <a:t>Cl</a:t>
            </a:r>
            <a:r>
              <a:rPr lang="en-US" sz="1400" baseline="-25000" dirty="0">
                <a:latin typeface="Arial" panose="020B0604020202020204" pitchFamily="34" charset="0"/>
                <a:cs typeface="Arial" panose="020B0604020202020204" pitchFamily="34" charset="0"/>
              </a:rPr>
              <a:t>2</a:t>
            </a:r>
          </a:p>
        </p:txBody>
      </p:sp>
      <p:sp>
        <p:nvSpPr>
          <p:cNvPr id="56" name="TextBox 55"/>
          <p:cNvSpPr txBox="1"/>
          <p:nvPr/>
        </p:nvSpPr>
        <p:spPr>
          <a:xfrm>
            <a:off x="4963308" y="1306936"/>
            <a:ext cx="7107079" cy="830997"/>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Re</a:t>
            </a:r>
            <a:r>
              <a:rPr lang="en-US" sz="1600" baseline="-25000" dirty="0">
                <a:latin typeface="Arial" panose="020B0604020202020204" pitchFamily="34" charset="0"/>
                <a:cs typeface="Arial" panose="020B0604020202020204" pitchFamily="34" charset="0"/>
              </a:rPr>
              <a:t>6</a:t>
            </a:r>
            <a:r>
              <a:rPr lang="en-US" sz="1600" dirty="0">
                <a:latin typeface="Arial" panose="020B0604020202020204" pitchFamily="34" charset="0"/>
                <a:cs typeface="Arial" panose="020B0604020202020204" pitchFamily="34" charset="0"/>
              </a:rPr>
              <a:t>Se</a:t>
            </a:r>
            <a:r>
              <a:rPr lang="en-US" sz="1600" baseline="-25000" dirty="0">
                <a:latin typeface="Arial" panose="020B0604020202020204" pitchFamily="34" charset="0"/>
                <a:cs typeface="Arial" panose="020B0604020202020204" pitchFamily="34" charset="0"/>
              </a:rPr>
              <a:t>8</a:t>
            </a:r>
            <a:r>
              <a:rPr lang="en-US" sz="1600" dirty="0">
                <a:latin typeface="Arial" panose="020B0604020202020204" pitchFamily="34" charset="0"/>
                <a:cs typeface="Arial" panose="020B0604020202020204" pitchFamily="34" charset="0"/>
              </a:rPr>
              <a:t>Cl</a:t>
            </a:r>
            <a:r>
              <a:rPr lang="en-US" sz="1600" baseline="-25000" dirty="0">
                <a:latin typeface="Arial" panose="020B0604020202020204" pitchFamily="34" charset="0"/>
                <a:cs typeface="Arial" panose="020B0604020202020204" pitchFamily="34" charset="0"/>
              </a:rPr>
              <a:t>2</a:t>
            </a:r>
            <a:r>
              <a:rPr lang="en-US" sz="1600" dirty="0">
                <a:latin typeface="Arial" panose="020B0604020202020204" pitchFamily="34" charset="0"/>
                <a:cs typeface="Arial" panose="020B0604020202020204" pitchFamily="34" charset="0"/>
              </a:rPr>
              <a:t>: Excitons form acoustic polarons protected from lattice scattering, leading to record-breaking micrometer mean free path at room temperature and </a:t>
            </a:r>
            <a:r>
              <a:rPr lang="en-US" sz="1600" dirty="0" err="1">
                <a:latin typeface="Arial" panose="020B0604020202020204" pitchFamily="34" charset="0"/>
                <a:cs typeface="Arial" panose="020B0604020202020204" pitchFamily="34" charset="0"/>
              </a:rPr>
              <a:t>ultralong</a:t>
            </a:r>
            <a:r>
              <a:rPr lang="en-US" sz="1600" dirty="0">
                <a:latin typeface="Arial" panose="020B0604020202020204" pitchFamily="34" charset="0"/>
                <a:cs typeface="Arial" panose="020B0604020202020204" pitchFamily="34" charset="0"/>
              </a:rPr>
              <a:t> range exciton transport. </a:t>
            </a:r>
            <a:endParaRPr lang="en-US" sz="1600" baseline="-25000" dirty="0">
              <a:latin typeface="Arial" panose="020B0604020202020204" pitchFamily="34" charset="0"/>
              <a:cs typeface="Arial" panose="020B0604020202020204" pitchFamily="34" charset="0"/>
            </a:endParaRPr>
          </a:p>
        </p:txBody>
      </p:sp>
      <p:sp>
        <p:nvSpPr>
          <p:cNvPr id="57" name="TextBox 56"/>
          <p:cNvSpPr txBox="1"/>
          <p:nvPr/>
        </p:nvSpPr>
        <p:spPr>
          <a:xfrm>
            <a:off x="4938053" y="3518076"/>
            <a:ext cx="7359992" cy="830997"/>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CsRe</a:t>
            </a:r>
            <a:r>
              <a:rPr lang="en-US" sz="1600" baseline="-25000" dirty="0">
                <a:latin typeface="Arial" panose="020B0604020202020204" pitchFamily="34" charset="0"/>
                <a:cs typeface="Arial" panose="020B0604020202020204" pitchFamily="34" charset="0"/>
              </a:rPr>
              <a:t>6</a:t>
            </a:r>
            <a:r>
              <a:rPr lang="en-US" sz="1600" dirty="0">
                <a:latin typeface="Arial" panose="020B0604020202020204" pitchFamily="34" charset="0"/>
                <a:cs typeface="Arial" panose="020B0604020202020204" pitchFamily="34" charset="0"/>
              </a:rPr>
              <a:t>Se</a:t>
            </a:r>
            <a:r>
              <a:rPr lang="en-US" sz="1600" baseline="-25000" dirty="0">
                <a:latin typeface="Arial" panose="020B0604020202020204" pitchFamily="34" charset="0"/>
                <a:cs typeface="Arial" panose="020B0604020202020204" pitchFamily="34" charset="0"/>
              </a:rPr>
              <a:t>8</a:t>
            </a:r>
            <a:r>
              <a:rPr lang="en-US" sz="1600" dirty="0">
                <a:latin typeface="Arial" panose="020B0604020202020204" pitchFamily="34" charset="0"/>
                <a:cs typeface="Arial" panose="020B0604020202020204" pitchFamily="34" charset="0"/>
              </a:rPr>
              <a:t>I</a:t>
            </a:r>
            <a:r>
              <a:rPr lang="en-US" sz="1600" baseline="-25000" dirty="0">
                <a:latin typeface="Arial" panose="020B0604020202020204" pitchFamily="34" charset="0"/>
                <a:cs typeface="Arial" panose="020B0604020202020204" pitchFamily="34" charset="0"/>
              </a:rPr>
              <a:t>3</a:t>
            </a:r>
            <a:r>
              <a:rPr lang="en-US" sz="1600" dirty="0">
                <a:latin typeface="Arial" panose="020B0604020202020204" pitchFamily="34" charset="0"/>
                <a:cs typeface="Arial" panose="020B0604020202020204" pitchFamily="34" charset="0"/>
              </a:rPr>
              <a:t>: Highly anisotropic structure promotes J-aggregate </a:t>
            </a:r>
            <a:r>
              <a:rPr lang="en-US" sz="1600" dirty="0" err="1">
                <a:latin typeface="Arial" panose="020B0604020202020204" pitchFamily="34" charset="0"/>
                <a:cs typeface="Arial" panose="020B0604020202020204" pitchFamily="34" charset="0"/>
              </a:rPr>
              <a:t>superradiance</a:t>
            </a:r>
            <a:r>
              <a:rPr lang="en-US" sz="1600" dirty="0">
                <a:latin typeface="Arial" panose="020B0604020202020204" pitchFamily="34" charset="0"/>
                <a:cs typeface="Arial" panose="020B0604020202020204" pitchFamily="34" charset="0"/>
              </a:rPr>
              <a:t>. J-aggregates and long-range crystalline order leads to exceptionally fast coherent exciton transport at 1600 km/s over 300 femtoseconds.</a:t>
            </a:r>
          </a:p>
        </p:txBody>
      </p:sp>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3215</TotalTime>
  <Words>673</Words>
  <Application>Microsoft Macintosh PowerPoint</Application>
  <PresentationFormat>Widescreen</PresentationFormat>
  <Paragraphs>31</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Microsoft Sans Serif</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Xavier S Roy</cp:lastModifiedBy>
  <cp:revision>297</cp:revision>
  <cp:lastPrinted>2018-03-20T12:31:18Z</cp:lastPrinted>
  <dcterms:created xsi:type="dcterms:W3CDTF">2017-10-05T17:34:54Z</dcterms:created>
  <dcterms:modified xsi:type="dcterms:W3CDTF">2024-03-17T12:28:42Z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ies>
</file>