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B750"/>
    <a:srgbClr val="A02D20"/>
    <a:srgbClr val="3C5D96"/>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15" autoAdjust="0"/>
    <p:restoredTop sz="73092" autoAdjust="0"/>
  </p:normalViewPr>
  <p:slideViewPr>
    <p:cSldViewPr snapToGrid="0" snapToObjects="1">
      <p:cViewPr varScale="1">
        <p:scale>
          <a:sx n="136" d="100"/>
          <a:sy n="136" d="100"/>
        </p:scale>
        <p:origin x="-48" y="728"/>
      </p:cViewPr>
      <p:guideLst/>
    </p:cSldViewPr>
  </p:slideViewPr>
  <p:notesTextViewPr>
    <p:cViewPr>
      <p:scale>
        <a:sx n="135" d="100"/>
        <a:sy n="135" d="100"/>
      </p:scale>
      <p:origin x="0" y="-1928"/>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6/4/25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6/4/25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buFont typeface="Arial" panose="020B0604020202020204" pitchFamily="34" charset="0"/>
              <a:buChar char="•"/>
            </a:pPr>
            <a:r>
              <a:rPr lang="en-US" sz="1200" b="1" dirty="0">
                <a:solidFill>
                  <a:schemeClr val="tx1"/>
                </a:solidFill>
                <a:latin typeface="Arial" panose="020B0604020202020204" pitchFamily="34" charset="0"/>
                <a:cs typeface="Arial" panose="020B0604020202020204" pitchFamily="34" charset="0"/>
              </a:rPr>
              <a:t>What Has Been Achieved: </a:t>
            </a:r>
            <a:r>
              <a:rPr lang="en-US" b="0" dirty="0">
                <a:latin typeface="Arial" panose="020B0604020202020204" pitchFamily="34" charset="0"/>
                <a:cs typeface="Arial" panose="020B0604020202020204" pitchFamily="34" charset="0"/>
              </a:rPr>
              <a:t>IRG2 researchers have demonstrated ballistic photocurrent transport in the superatomic semiconductor </a:t>
            </a:r>
            <a:r>
              <a:rPr lang="en-US" sz="1200" dirty="0">
                <a:latin typeface="Arial" panose="020B0604020202020204" pitchFamily="34" charset="0"/>
                <a:cs typeface="Arial" panose="020B0604020202020204" pitchFamily="34" charset="0"/>
              </a:rPr>
              <a:t>Re</a:t>
            </a:r>
            <a:r>
              <a:rPr lang="en-US" sz="1200" baseline="-25000" dirty="0">
                <a:latin typeface="Arial" panose="020B0604020202020204" pitchFamily="34" charset="0"/>
                <a:cs typeface="Arial" panose="020B0604020202020204" pitchFamily="34" charset="0"/>
              </a:rPr>
              <a:t>6</a:t>
            </a:r>
            <a:r>
              <a:rPr lang="en-US" sz="1200" dirty="0">
                <a:latin typeface="Arial" panose="020B0604020202020204" pitchFamily="34" charset="0"/>
                <a:cs typeface="Arial" panose="020B0604020202020204" pitchFamily="34" charset="0"/>
              </a:rPr>
              <a:t>Se</a:t>
            </a:r>
            <a:r>
              <a:rPr lang="en-US" sz="1200" baseline="-25000" dirty="0">
                <a:latin typeface="Arial" panose="020B0604020202020204" pitchFamily="34" charset="0"/>
                <a:cs typeface="Arial" panose="020B0604020202020204" pitchFamily="34" charset="0"/>
              </a:rPr>
              <a:t>8</a:t>
            </a:r>
            <a:r>
              <a:rPr lang="en-US" sz="1200" dirty="0">
                <a:latin typeface="Arial" panose="020B0604020202020204" pitchFamily="34" charset="0"/>
                <a:cs typeface="Arial" panose="020B0604020202020204" pitchFamily="34" charset="0"/>
              </a:rPr>
              <a:t>Cl</a:t>
            </a:r>
            <a:r>
              <a:rPr lang="en-US" sz="1200" baseline="-25000" dirty="0">
                <a:latin typeface="Arial" panose="020B0604020202020204" pitchFamily="34" charset="0"/>
                <a:cs typeface="Arial" panose="020B0604020202020204" pitchFamily="34" charset="0"/>
              </a:rPr>
              <a:t>2</a:t>
            </a:r>
            <a:r>
              <a:rPr lang="en-US" b="0" dirty="0">
                <a:latin typeface="Arial" panose="020B0604020202020204" pitchFamily="34" charset="0"/>
                <a:cs typeface="Arial" panose="020B0604020202020204" pitchFamily="34" charset="0"/>
              </a:rPr>
              <a:t>, confirming that acoustic exciton-polarons can propagate over 5+ microns without loss. The IRG2 team published a theoretical understanding of this phenomenon that will inform future materials design. This marks a breakthrough in phonon-shielded charge transport, enabling ultrafast, lossless energy transfer that surpasses conventional semiconductors. Additionally, continuous-wave excitation was found to drive polaron-driven photocurrents, revealing weak polaron–polaron interactions in steady-state conditions. These discoveries lay the foundation for acoustic polaron transistors, offering new possibilities for quantum transport and next-generation electronics. A high-impact manuscript detailing these findings is in preparation.</a:t>
            </a:r>
            <a:endParaRPr lang="en-US" sz="1200" b="0" dirty="0">
              <a:solidFill>
                <a:schemeClr val="tx1"/>
              </a:solidFill>
              <a:latin typeface="Arial" panose="020B0604020202020204" pitchFamily="34" charset="0"/>
              <a:cs typeface="Arial" panose="020B0604020202020204" pitchFamily="34" charset="0"/>
            </a:endParaRPr>
          </a:p>
          <a:p>
            <a:pPr marL="0" marR="0" lvl="0" indent="457200" algn="just" defTabSz="914400" rtl="0" eaLnBrk="1" fontAlgn="ctr" latinLnBrk="0" hangingPunct="1">
              <a:lnSpc>
                <a:spcPct val="100000"/>
              </a:lnSpc>
              <a:spcBef>
                <a:spcPts val="0"/>
              </a:spcBef>
              <a:spcAft>
                <a:spcPts val="600"/>
              </a:spcAft>
              <a:buClrTx/>
              <a:buSzTx/>
              <a:buFontTx/>
              <a:buNone/>
              <a:tabLst/>
              <a:defRPr/>
            </a:pPr>
            <a:endParaRPr lang="en-US" sz="1200" b="0" dirty="0">
              <a:solidFill>
                <a:schemeClr val="tx1"/>
              </a:solidFill>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1200" b="1" dirty="0">
                <a:solidFill>
                  <a:schemeClr val="tx1"/>
                </a:solidFill>
                <a:latin typeface="Arial" panose="020B0604020202020204" pitchFamily="34" charset="0"/>
                <a:cs typeface="Arial" panose="020B0604020202020204" pitchFamily="34" charset="0"/>
              </a:rPr>
              <a:t>Importance of the Achievement: </a:t>
            </a:r>
            <a:r>
              <a:rPr lang="en-US" b="0" dirty="0">
                <a:latin typeface="Arial" panose="020B0604020202020204" pitchFamily="34" charset="0"/>
                <a:cs typeface="Arial" panose="020B0604020202020204" pitchFamily="34" charset="0"/>
              </a:rPr>
              <a:t>This achievement marks a major leap in quantum transport, proving that acoustic exciton-polarons can drive lossless charge propagation over extended distances at room temperature. By shielding electrons from phonon scattering, this mechanism enables ultrafast energy transfer, surpassing conventional semiconductors, including silicon. The discovery lays the groundwork for acoustic polaron transistors, a new class of quantum devices that could revolutionize low-power electronics, optoelectronics, and quantum information processing. The ability to sustain ballistic photocurrent transport in device-relevant conditions opens up new possibilities for high-speed, energy-efficient technologies beyond traditional semiconductor limits. This breakthrough is a critical step toward harnessing quantum transport for practical applications, setting the stage for a transformative approach to electronic devices. The theoretical understanding the IRG2 team is developing is helping design the next generation of materials</a:t>
            </a:r>
            <a:r>
              <a:rPr lang="en-US" b="0">
                <a:latin typeface="Arial" panose="020B0604020202020204" pitchFamily="34" charset="0"/>
                <a:cs typeface="Arial" panose="020B0604020202020204" pitchFamily="34" charset="0"/>
              </a:rPr>
              <a:t>. </a:t>
            </a:r>
          </a:p>
          <a:p>
            <a:pPr marL="171450" indent="-171450" algn="just">
              <a:buFont typeface="Arial" panose="020B0604020202020204" pitchFamily="34" charset="0"/>
              <a:buChar char="•"/>
            </a:pPr>
            <a:r>
              <a:rPr lang="en-US" sz="1200" b="1">
                <a:solidFill>
                  <a:schemeClr val="tx1"/>
                </a:solidFill>
                <a:latin typeface="Arial" panose="020B0604020202020204" pitchFamily="34" charset="0"/>
                <a:cs typeface="Arial" panose="020B0604020202020204" pitchFamily="34" charset="0"/>
              </a:rPr>
              <a:t>How </a:t>
            </a:r>
            <a:r>
              <a:rPr lang="en-US" sz="1200" b="1" dirty="0">
                <a:solidFill>
                  <a:schemeClr val="tx1"/>
                </a:solidFill>
                <a:latin typeface="Arial" panose="020B0604020202020204" pitchFamily="34" charset="0"/>
                <a:cs typeface="Arial" panose="020B0604020202020204" pitchFamily="34" charset="0"/>
              </a:rPr>
              <a:t>is the achievement related to the IRG, and how does it help it achieve its goals?</a:t>
            </a:r>
            <a:r>
              <a:rPr lang="en-US" sz="1200" b="0" dirty="0">
                <a:solidFill>
                  <a:schemeClr val="tx1"/>
                </a:solidFill>
                <a:latin typeface="Arial" panose="020B0604020202020204" pitchFamily="34" charset="0"/>
                <a:cs typeface="Arial" panose="020B0604020202020204" pitchFamily="34" charset="0"/>
              </a:rPr>
              <a:t> One of the main goal of IRG2 is to investigate novel transport behaviors in superatomic materials. </a:t>
            </a:r>
            <a:r>
              <a:rPr lang="en-US" sz="1600" b="0" dirty="0">
                <a:latin typeface="Arial" panose="020B0604020202020204" pitchFamily="34" charset="0"/>
                <a:cs typeface="Arial" panose="020B0604020202020204" pitchFamily="34" charset="0"/>
              </a:rPr>
              <a:t>The demonstration of ballistic photocurrent transport in </a:t>
            </a:r>
            <a:r>
              <a:rPr lang="en-US" sz="1600" dirty="0">
                <a:latin typeface="Arial" panose="020B0604020202020204" pitchFamily="34" charset="0"/>
                <a:cs typeface="Arial" panose="020B0604020202020204" pitchFamily="34" charset="0"/>
              </a:rPr>
              <a:t>Re</a:t>
            </a:r>
            <a:r>
              <a:rPr lang="en-US" sz="1600" baseline="-25000" dirty="0">
                <a:latin typeface="Arial" panose="020B0604020202020204" pitchFamily="34" charset="0"/>
                <a:cs typeface="Arial" panose="020B0604020202020204" pitchFamily="34" charset="0"/>
              </a:rPr>
              <a:t>6</a:t>
            </a:r>
            <a:r>
              <a:rPr lang="en-US" sz="1600" dirty="0">
                <a:latin typeface="Arial" panose="020B0604020202020204" pitchFamily="34" charset="0"/>
                <a:cs typeface="Arial" panose="020B0604020202020204" pitchFamily="34" charset="0"/>
              </a:rPr>
              <a:t>Se</a:t>
            </a:r>
            <a:r>
              <a:rPr lang="en-US" sz="1600" baseline="-25000" dirty="0">
                <a:latin typeface="Arial" panose="020B0604020202020204" pitchFamily="34" charset="0"/>
                <a:cs typeface="Arial" panose="020B0604020202020204" pitchFamily="34" charset="0"/>
              </a:rPr>
              <a:t>8</a:t>
            </a:r>
            <a:r>
              <a:rPr lang="en-US" sz="1600" dirty="0">
                <a:latin typeface="Arial" panose="020B0604020202020204" pitchFamily="34" charset="0"/>
                <a:cs typeface="Arial" panose="020B0604020202020204" pitchFamily="34" charset="0"/>
              </a:rPr>
              <a:t>Cl</a:t>
            </a:r>
            <a:r>
              <a:rPr lang="en-US" sz="1600" baseline="-25000" dirty="0">
                <a:latin typeface="Arial" panose="020B0604020202020204" pitchFamily="34" charset="0"/>
                <a:cs typeface="Arial" panose="020B0604020202020204" pitchFamily="34" charset="0"/>
              </a:rPr>
              <a:t>2</a:t>
            </a:r>
            <a:r>
              <a:rPr lang="en-US" sz="1600" baseline="0"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directly advances this mission by revealing a phonon-shielded charge transport mechanism that enables lossless energy propagation over extended distances at room temperature. </a:t>
            </a:r>
            <a:r>
              <a:rPr lang="en-US" sz="2000" b="0" dirty="0">
                <a:latin typeface="Arial" panose="020B0604020202020204" pitchFamily="34" charset="0"/>
                <a:cs typeface="Arial" panose="020B0604020202020204" pitchFamily="34" charset="0"/>
              </a:rPr>
              <a:t>These findings not only validate core IRG2 hypotheses but also open new avenues for device applications leveraging quantum transport in complex materials.</a:t>
            </a:r>
            <a:endParaRPr lang="en-US" sz="1600" b="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1400">
                <a:latin typeface="Helvetica Neue"/>
                <a:ea typeface="Helvetica Neue"/>
                <a:cs typeface="Helvetica Neue"/>
                <a:sym typeface="Helvetica Neue"/>
              </a:defRPr>
            </a:pPr>
            <a:endParaRPr lang="en-US" sz="1200" dirty="0">
              <a:solidFill>
                <a:schemeClr val="tx1"/>
              </a:solidFill>
              <a:latin typeface="Arial" panose="020B0604020202020204" pitchFamily="34" charset="0"/>
              <a:cs typeface="Arial" panose="020B0604020202020204" pitchFamily="34" charset="0"/>
            </a:endParaRPr>
          </a:p>
          <a:p>
            <a:pPr marL="171450" lvl="0" indent="-171450" defTabSz="914400">
              <a:buClr>
                <a:srgbClr val="000000"/>
              </a:buClr>
              <a:buFont typeface="Arial" panose="020B0604020202020204" pitchFamily="34" charset="0"/>
              <a:buChar char="•"/>
              <a:defRPr/>
            </a:pPr>
            <a:r>
              <a:rPr lang="en-US" sz="1200" b="1" dirty="0">
                <a:solidFill>
                  <a:schemeClr val="tx1"/>
                </a:solidFill>
                <a:latin typeface="Arial" panose="020B0604020202020204" pitchFamily="34" charset="0"/>
                <a:cs typeface="Arial" panose="020B0604020202020204" pitchFamily="34" charset="0"/>
              </a:rPr>
              <a:t>Where the findings are published: </a:t>
            </a:r>
          </a:p>
          <a:p>
            <a:pPr lvl="1" defTabSz="914400">
              <a:buClr>
                <a:srgbClr val="000000"/>
              </a:buClr>
              <a:defRPr/>
            </a:pPr>
            <a:r>
              <a:rPr lang="en-US" i="1" dirty="0">
                <a:latin typeface="Arial" panose="020B0604020202020204" pitchFamily="34" charset="0"/>
                <a:cs typeface="Arial" panose="020B0604020202020204" pitchFamily="34" charset="0"/>
              </a:rPr>
              <a:t>Science </a:t>
            </a:r>
            <a:r>
              <a:rPr lang="en-US" b="1" dirty="0">
                <a:latin typeface="Arial" panose="020B0604020202020204" pitchFamily="34" charset="0"/>
                <a:cs typeface="Arial" panose="020B0604020202020204" pitchFamily="34" charset="0"/>
              </a:rPr>
              <a:t>2023</a:t>
            </a:r>
            <a:r>
              <a:rPr lang="en-US" b="0" i="1" dirty="0">
                <a:effectLst/>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382</a:t>
            </a:r>
            <a:r>
              <a:rPr lang="en-US" dirty="0">
                <a:latin typeface="Arial" panose="020B0604020202020204" pitchFamily="34" charset="0"/>
                <a:cs typeface="Arial" panose="020B0604020202020204" pitchFamily="34" charset="0"/>
              </a:rPr>
              <a:t>, 438-442.</a:t>
            </a:r>
          </a:p>
          <a:p>
            <a:pPr lvl="1" defTabSz="914400">
              <a:buClr>
                <a:srgbClr val="000000"/>
              </a:buClr>
              <a:defRPr/>
            </a:pP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J. Phys. Chem. C</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2023</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127</a:t>
            </a:r>
            <a:r>
              <a:rPr lang="en-US" dirty="0">
                <a:latin typeface="Arial" panose="020B0604020202020204" pitchFamily="34" charset="0"/>
                <a:cs typeface="Arial" panose="020B0604020202020204" pitchFamily="34" charset="0"/>
              </a:rPr>
              <a:t>, 1519-1526.</a:t>
            </a:r>
            <a:endParaRPr lang="en-US" sz="1200" b="1" dirty="0">
              <a:solidFill>
                <a:schemeClr val="tx1"/>
              </a:solidFill>
              <a:latin typeface="Arial" panose="020B0604020202020204" pitchFamily="34" charset="0"/>
              <a:cs typeface="Arial" panose="020B0604020202020204" pitchFamily="34" charset="0"/>
            </a:endParaRPr>
          </a:p>
          <a:p>
            <a:pPr lvl="1" defTabSz="914400">
              <a:buClr>
                <a:srgbClr val="000000"/>
              </a:buClr>
              <a:defRPr/>
            </a:pPr>
            <a:r>
              <a:rPr lang="en-US" i="1" dirty="0">
                <a:latin typeface="Arial" panose="020B0604020202020204" pitchFamily="34" charset="0"/>
                <a:cs typeface="Arial" panose="020B0604020202020204" pitchFamily="34" charset="0"/>
              </a:rPr>
              <a:t>J. Phys. Chem. Lett.</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2023</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14</a:t>
            </a:r>
            <a:r>
              <a:rPr lang="en-US" dirty="0">
                <a:latin typeface="Arial" panose="020B0604020202020204" pitchFamily="34" charset="0"/>
                <a:cs typeface="Arial" panose="020B0604020202020204" pitchFamily="34" charset="0"/>
              </a:rPr>
              <a:t>, 45, 10249–10256.</a:t>
            </a:r>
          </a:p>
          <a:p>
            <a:pPr lvl="1" defTabSz="914400">
              <a:buClr>
                <a:srgbClr val="000000"/>
              </a:buClr>
              <a:defRPr/>
            </a:pPr>
            <a:r>
              <a:rPr lang="en-US" sz="1200" b="0" i="1" dirty="0">
                <a:solidFill>
                  <a:schemeClr val="tx1"/>
                </a:solidFill>
                <a:latin typeface="Arial" panose="020B0604020202020204" pitchFamily="34" charset="0"/>
                <a:cs typeface="Arial" panose="020B0604020202020204" pitchFamily="34" charset="0"/>
              </a:rPr>
              <a:t>J. Chem. Phys.</a:t>
            </a:r>
            <a:r>
              <a:rPr lang="en-US" sz="1200" b="1" i="0" dirty="0">
                <a:solidFill>
                  <a:schemeClr val="tx1"/>
                </a:solidFill>
                <a:latin typeface="Arial" panose="020B0604020202020204" pitchFamily="34" charset="0"/>
                <a:cs typeface="Arial" panose="020B0604020202020204" pitchFamily="34" charset="0"/>
              </a:rPr>
              <a:t> 2024</a:t>
            </a:r>
            <a:r>
              <a:rPr lang="en-US" sz="1200" b="0" i="1" dirty="0">
                <a:solidFill>
                  <a:schemeClr val="tx1"/>
                </a:solidFill>
                <a:latin typeface="Arial" panose="020B0604020202020204" pitchFamily="34" charset="0"/>
                <a:cs typeface="Arial" panose="020B0604020202020204" pitchFamily="34" charset="0"/>
              </a:rPr>
              <a:t>, 160, 204705. </a:t>
            </a:r>
          </a:p>
          <a:p>
            <a:pPr lvl="1" defTabSz="914400">
              <a:buClr>
                <a:srgbClr val="000000"/>
              </a:buClr>
              <a:defRPr/>
            </a:pPr>
            <a:r>
              <a:rPr lang="en-US" sz="1200" b="0" i="1" dirty="0">
                <a:solidFill>
                  <a:schemeClr val="tx1"/>
                </a:solidFill>
                <a:latin typeface="Arial" panose="020B0604020202020204" pitchFamily="34" charset="0"/>
                <a:cs typeface="Arial" panose="020B0604020202020204" pitchFamily="34" charset="0"/>
              </a:rPr>
              <a:t>Manuscript in preparation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dirty="0">
              <a:effectLst/>
              <a:latin typeface="Arial" panose="020B0604020202020204" pitchFamily="34" charset="0"/>
              <a:ea typeface="MS Mincho" panose="02020609040205080304" pitchFamily="49"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6/4/25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6/4/25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6/4/25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6/4/25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6/4/25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6/4/25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263022" y="182730"/>
            <a:ext cx="950249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Novel coherent transport in superatomic semiconductors</a:t>
            </a:r>
            <a:r>
              <a:rPr lang="en-US" sz="1800" b="1" dirty="0">
                <a:solidFill>
                  <a:srgbClr val="FF0000"/>
                </a:solidFill>
                <a:latin typeface="Arial" panose="020B0604020202020204" pitchFamily="34" charset="0"/>
                <a:cs typeface="Arial" panose="020B0604020202020204" pitchFamily="34" charset="0"/>
              </a:rPr>
              <a:t> </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Columbia University MRSEC </a:t>
            </a:r>
          </a:p>
          <a:p>
            <a:r>
              <a:rPr lang="en-US" sz="1400" b="1" dirty="0">
                <a:latin typeface="Arial" panose="020B0604020202020204" pitchFamily="34" charset="0"/>
                <a:cs typeface="Arial" panose="020B0604020202020204" pitchFamily="34" charset="0"/>
              </a:rPr>
              <a:t>DMR-2011738</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133016" y="845156"/>
            <a:ext cx="7001276" cy="338554"/>
          </a:xfrm>
          <a:prstGeom prst="rect">
            <a:avLst/>
          </a:prstGeom>
          <a:noFill/>
        </p:spPr>
        <p:txBody>
          <a:bodyPr wrap="none" rtlCol="0">
            <a:spAutoFit/>
          </a:bodyPr>
          <a:lstStyle/>
          <a:p>
            <a:r>
              <a:rPr lang="en-US" sz="1600" b="1" dirty="0" err="1">
                <a:latin typeface="Arial" panose="020B0604020202020204" pitchFamily="34" charset="0"/>
                <a:cs typeface="Arial" panose="020B0604020202020204" pitchFamily="34" charset="0"/>
              </a:rPr>
              <a:t>Berkelbach</a:t>
            </a:r>
            <a:r>
              <a:rPr lang="en-US" sz="1600" b="1" dirty="0">
                <a:latin typeface="Arial" panose="020B0604020202020204" pitchFamily="34" charset="0"/>
                <a:cs typeface="Arial" panose="020B0604020202020204" pitchFamily="34" charset="0"/>
              </a:rPr>
              <a:t>, Delor, Nuckolls, Reichman, Roy, Zhu, Columbia University</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 name="TextBox 1"/>
          <p:cNvSpPr txBox="1"/>
          <p:nvPr/>
        </p:nvSpPr>
        <p:spPr>
          <a:xfrm>
            <a:off x="140675" y="1206915"/>
            <a:ext cx="6948294" cy="4770537"/>
          </a:xfrm>
          <a:prstGeom prst="rect">
            <a:avLst/>
          </a:prstGeom>
          <a:noFill/>
        </p:spPr>
        <p:txBody>
          <a:bodyPr wrap="square" rtlCol="0">
            <a:spAutoFit/>
          </a:bodyPr>
          <a:lstStyle/>
          <a:p>
            <a:pPr algn="just">
              <a:buNone/>
            </a:pPr>
            <a:r>
              <a:rPr lang="en-US" sz="1600" dirty="0">
                <a:latin typeface="Arial" panose="020B0604020202020204" pitchFamily="34" charset="0"/>
                <a:cs typeface="Arial" panose="020B0604020202020204" pitchFamily="34" charset="0"/>
              </a:rPr>
              <a:t>	IRG2 has pushed the boundaries of energy transport in superatomic materials, controlling phonon, electron, and exciton interactions. The team published a breakthrough report in </a:t>
            </a:r>
            <a:r>
              <a:rPr lang="en-US" sz="1600" i="1" dirty="0">
                <a:latin typeface="Arial" panose="020B0604020202020204" pitchFamily="34" charset="0"/>
                <a:cs typeface="Arial" panose="020B0604020202020204" pitchFamily="34" charset="0"/>
              </a:rPr>
              <a:t>Science </a:t>
            </a:r>
            <a:r>
              <a:rPr lang="en-US" sz="1600" dirty="0">
                <a:latin typeface="Arial" panose="020B0604020202020204" pitchFamily="34" charset="0"/>
                <a:cs typeface="Arial" panose="020B0604020202020204" pitchFamily="34" charset="0"/>
              </a:rPr>
              <a:t>and several follow up demonstrations of acoustic exciton-polarons quasiparticles in materials, such as the </a:t>
            </a:r>
            <a:r>
              <a:rPr lang="en-US" sz="1600" dirty="0" err="1">
                <a:latin typeface="Arial" panose="020B0604020202020204" pitchFamily="34" charset="0"/>
                <a:cs typeface="Arial" panose="020B0604020202020204" pitchFamily="34" charset="0"/>
              </a:rPr>
              <a:t>superatomic</a:t>
            </a:r>
            <a:r>
              <a:rPr lang="en-US" sz="1600" dirty="0">
                <a:latin typeface="Arial" panose="020B0604020202020204" pitchFamily="34" charset="0"/>
                <a:cs typeface="Arial" panose="020B0604020202020204" pitchFamily="34" charset="0"/>
              </a:rPr>
              <a:t> semiconductor Re</a:t>
            </a:r>
            <a:r>
              <a:rPr lang="en-US" sz="1600" baseline="-25000" dirty="0">
                <a:latin typeface="Arial" panose="020B0604020202020204" pitchFamily="34" charset="0"/>
                <a:cs typeface="Arial" panose="020B0604020202020204" pitchFamily="34" charset="0"/>
              </a:rPr>
              <a:t>6</a:t>
            </a:r>
            <a:r>
              <a:rPr lang="en-US" sz="1600" dirty="0">
                <a:latin typeface="Arial" panose="020B0604020202020204" pitchFamily="34" charset="0"/>
                <a:cs typeface="Arial" panose="020B0604020202020204" pitchFamily="34" charset="0"/>
              </a:rPr>
              <a:t>Se</a:t>
            </a:r>
            <a:r>
              <a:rPr lang="en-US" sz="1600" baseline="-25000" dirty="0">
                <a:latin typeface="Arial" panose="020B0604020202020204" pitchFamily="34" charset="0"/>
                <a:cs typeface="Arial" panose="020B0604020202020204" pitchFamily="34" charset="0"/>
              </a:rPr>
              <a:t>8</a:t>
            </a:r>
            <a:r>
              <a:rPr lang="en-US" sz="1600" dirty="0">
                <a:latin typeface="Arial" panose="020B0604020202020204" pitchFamily="34" charset="0"/>
                <a:cs typeface="Arial" panose="020B0604020202020204" pitchFamily="34" charset="0"/>
              </a:rPr>
              <a:t>Cl</a:t>
            </a:r>
            <a:r>
              <a:rPr lang="en-US" sz="1600" baseline="-25000" dirty="0">
                <a:latin typeface="Arial" panose="020B0604020202020204" pitchFamily="34" charset="0"/>
                <a:cs typeface="Arial" panose="020B0604020202020204" pitchFamily="34" charset="0"/>
              </a:rPr>
              <a:t>2</a:t>
            </a:r>
            <a:r>
              <a:rPr lang="en-US" sz="1600" dirty="0">
                <a:latin typeface="Arial" panose="020B0604020202020204" pitchFamily="34" charset="0"/>
                <a:cs typeface="Arial" panose="020B0604020202020204" pitchFamily="34" charset="0"/>
              </a:rPr>
              <a:t> (Fig. 1a,b), which enable ultrafast, phonon-shielded transport, surpassing silicon. The team also uncovered coherent </a:t>
            </a:r>
            <a:r>
              <a:rPr lang="en-US" sz="1600" dirty="0" err="1">
                <a:latin typeface="Arial" panose="020B0604020202020204" pitchFamily="34" charset="0"/>
                <a:cs typeface="Arial" panose="020B0604020202020204" pitchFamily="34" charset="0"/>
              </a:rPr>
              <a:t>superradiant</a:t>
            </a:r>
            <a:r>
              <a:rPr lang="en-US" sz="1600" dirty="0">
                <a:latin typeface="Arial" panose="020B0604020202020204" pitchFamily="34" charset="0"/>
                <a:cs typeface="Arial" panose="020B0604020202020204" pitchFamily="34" charset="0"/>
              </a:rPr>
              <a:t> transport in 1D superatomic crystals. We have now published a theoretical model to explain this new transport behavior. </a:t>
            </a:r>
          </a:p>
          <a:p>
            <a:pPr algn="just">
              <a:buNone/>
            </a:pPr>
            <a:r>
              <a:rPr lang="en-US" sz="1600" dirty="0">
                <a:latin typeface="Arial" panose="020B0604020202020204" pitchFamily="34" charset="0"/>
                <a:cs typeface="Arial" panose="020B0604020202020204" pitchFamily="34" charset="0"/>
              </a:rPr>
              <a:t>	Building from this, the IRG2 team has fabricated rod-shaped photodetectors (Fig. 1c) and demonstrated that photogenerated acoustic polarons travel over 5 microns, with 1/distance scaling  (Fig. 1d, top), confirming lossless, isotropic two-dimensional transport at room temperature. These results enable acoustic polaron transistors, enabling ultrafast, phonon-shielded charge propagation that outperforms conventional semiconductors. Experiments also show continuous-wave excitation generates polaron-driven photocurrents (Fig. 1d, bottom), with distinct transport behavior linked to weak polaron–polaron interactions in steady-state conditions. </a:t>
            </a:r>
            <a:endParaRPr lang="en-US" sz="1600" baseline="-25000" dirty="0">
              <a:latin typeface="Arial" panose="020B0604020202020204" pitchFamily="34" charset="0"/>
              <a:ea typeface="MS Mincho" panose="02020609040205080304" pitchFamily="49" charset="-128"/>
              <a:cs typeface="Arial" panose="020B0604020202020204" pitchFamily="34" charset="0"/>
            </a:endParaRPr>
          </a:p>
        </p:txBody>
      </p:sp>
      <p:pic>
        <p:nvPicPr>
          <p:cNvPr id="4" name="Picture 3">
            <a:extLst>
              <a:ext uri="{FF2B5EF4-FFF2-40B4-BE49-F238E27FC236}">
                <a16:creationId xmlns:a16="http://schemas.microsoft.com/office/drawing/2014/main" id="{B452C263-E19C-458B-ADEF-1369DA6CB48E}"/>
              </a:ext>
            </a:extLst>
          </p:cNvPr>
          <p:cNvPicPr>
            <a:picLocks noChangeAspect="1"/>
          </p:cNvPicPr>
          <p:nvPr/>
        </p:nvPicPr>
        <p:blipFill>
          <a:blip r:embed="rId4"/>
          <a:srcRect t="2896"/>
          <a:stretch/>
        </p:blipFill>
        <p:spPr>
          <a:xfrm>
            <a:off x="7238674" y="1300897"/>
            <a:ext cx="4792011" cy="3477497"/>
          </a:xfrm>
          <a:prstGeom prst="rect">
            <a:avLst/>
          </a:prstGeom>
        </p:spPr>
      </p:pic>
      <p:sp>
        <p:nvSpPr>
          <p:cNvPr id="7" name="TextBox 6">
            <a:extLst>
              <a:ext uri="{FF2B5EF4-FFF2-40B4-BE49-F238E27FC236}">
                <a16:creationId xmlns:a16="http://schemas.microsoft.com/office/drawing/2014/main" id="{6F65E557-319E-765C-C9EF-1DA75B7A2F24}"/>
              </a:ext>
            </a:extLst>
          </p:cNvPr>
          <p:cNvSpPr txBox="1"/>
          <p:nvPr/>
        </p:nvSpPr>
        <p:spPr>
          <a:xfrm>
            <a:off x="7192667" y="4693469"/>
            <a:ext cx="4941716" cy="1015663"/>
          </a:xfrm>
          <a:prstGeom prst="rect">
            <a:avLst/>
          </a:prstGeom>
          <a:noFill/>
        </p:spPr>
        <p:txBody>
          <a:bodyPr wrap="square">
            <a:spAutoFit/>
          </a:bodyPr>
          <a:lstStyle/>
          <a:p>
            <a:pPr marL="0" marR="0" algn="just"/>
            <a:r>
              <a:rPr lang="en-US" sz="1200" b="1" dirty="0">
                <a:effectLst/>
                <a:latin typeface="Arial" panose="020B0604020202020204" pitchFamily="34" charset="0"/>
                <a:ea typeface="Times New Roman" panose="02020603050405020304" pitchFamily="18" charset="0"/>
                <a:cs typeface="Arial" panose="020B0604020202020204" pitchFamily="34" charset="0"/>
              </a:rPr>
              <a:t>Fig. 1. </a:t>
            </a:r>
            <a:r>
              <a:rPr lang="en-US" sz="1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200" dirty="0">
                <a:effectLst/>
                <a:latin typeface="Arial" panose="020B0604020202020204" pitchFamily="34" charset="0"/>
                <a:ea typeface="Times New Roman" panose="02020603050405020304" pitchFamily="18" charset="0"/>
                <a:cs typeface="Arial" panose="020B0604020202020204" pitchFamily="34" charset="0"/>
              </a:rPr>
              <a:t>a) Re</a:t>
            </a:r>
            <a:r>
              <a:rPr lang="en-US" sz="1200" baseline="-25000" dirty="0">
                <a:effectLst/>
                <a:latin typeface="Arial" panose="020B0604020202020204" pitchFamily="34" charset="0"/>
                <a:ea typeface="Times New Roman" panose="02020603050405020304" pitchFamily="18" charset="0"/>
                <a:cs typeface="Arial" panose="020B0604020202020204" pitchFamily="34" charset="0"/>
              </a:rPr>
              <a:t>6</a:t>
            </a:r>
            <a:r>
              <a:rPr lang="en-US" sz="1200" dirty="0">
                <a:effectLst/>
                <a:latin typeface="Arial" panose="020B0604020202020204" pitchFamily="34" charset="0"/>
                <a:ea typeface="Times New Roman" panose="02020603050405020304" pitchFamily="18" charset="0"/>
                <a:cs typeface="Arial" panose="020B0604020202020204" pitchFamily="34" charset="0"/>
              </a:rPr>
              <a:t>Se</a:t>
            </a:r>
            <a:r>
              <a:rPr lang="en-US" sz="1200" baseline="-25000" dirty="0">
                <a:effectLst/>
                <a:latin typeface="Arial" panose="020B0604020202020204" pitchFamily="34" charset="0"/>
                <a:ea typeface="Times New Roman" panose="02020603050405020304" pitchFamily="18" charset="0"/>
                <a:cs typeface="Arial" panose="020B0604020202020204" pitchFamily="34" charset="0"/>
              </a:rPr>
              <a:t>8</a:t>
            </a:r>
            <a:r>
              <a:rPr lang="en-US" sz="1200" dirty="0">
                <a:effectLst/>
                <a:latin typeface="Arial" panose="020B0604020202020204" pitchFamily="34" charset="0"/>
                <a:ea typeface="Times New Roman" panose="02020603050405020304" pitchFamily="18" charset="0"/>
                <a:cs typeface="Arial" panose="020B0604020202020204" pitchFamily="34" charset="0"/>
              </a:rPr>
              <a:t>Cl</a:t>
            </a:r>
            <a:r>
              <a:rPr lang="en-US" sz="1200" baseline="-25000" dirty="0">
                <a:effectLst/>
                <a:latin typeface="Arial" panose="020B0604020202020204" pitchFamily="34" charset="0"/>
                <a:ea typeface="Times New Roman" panose="02020603050405020304" pitchFamily="18" charset="0"/>
                <a:cs typeface="Arial" panose="020B0604020202020204" pitchFamily="34" charset="0"/>
              </a:rPr>
              <a:t>2</a:t>
            </a:r>
            <a:r>
              <a:rPr lang="en-US" sz="1200" dirty="0">
                <a:effectLst/>
                <a:latin typeface="Arial" panose="020B0604020202020204" pitchFamily="34" charset="0"/>
                <a:ea typeface="Times New Roman" panose="02020603050405020304" pitchFamily="18" charset="0"/>
                <a:cs typeface="Arial" panose="020B0604020202020204" pitchFamily="34" charset="0"/>
              </a:rPr>
              <a:t>.</a:t>
            </a:r>
            <a:r>
              <a:rPr lang="en-US" sz="1200" baseline="-25000" dirty="0">
                <a:effectLst/>
                <a:latin typeface="Arial" panose="020B0604020202020204" pitchFamily="34" charset="0"/>
                <a:ea typeface="Times New Roman" panose="02020603050405020304" pitchFamily="18" charset="0"/>
                <a:cs typeface="Arial" panose="020B0604020202020204" pitchFamily="34" charset="0"/>
              </a:rPr>
              <a:t> </a:t>
            </a:r>
            <a:r>
              <a:rPr lang="en-US" sz="1200" dirty="0">
                <a:effectLst/>
                <a:latin typeface="Arial" panose="020B0604020202020204" pitchFamily="34" charset="0"/>
                <a:ea typeface="Times New Roman" panose="02020603050405020304" pitchFamily="18" charset="0"/>
                <a:cs typeface="Arial" panose="020B0604020202020204" pitchFamily="34" charset="0"/>
              </a:rPr>
              <a:t>(b) Formation of acoustic polarons. (c) Photodetector device geometry for measuring the distance dependence of acoustic polaron transport. Inset: device based on Re</a:t>
            </a:r>
            <a:r>
              <a:rPr lang="en-US" sz="1200" baseline="-25000" dirty="0">
                <a:effectLst/>
                <a:latin typeface="Arial" panose="020B0604020202020204" pitchFamily="34" charset="0"/>
                <a:ea typeface="Times New Roman" panose="02020603050405020304" pitchFamily="18" charset="0"/>
                <a:cs typeface="Arial" panose="020B0604020202020204" pitchFamily="34" charset="0"/>
              </a:rPr>
              <a:t>6</a:t>
            </a:r>
            <a:r>
              <a:rPr lang="en-US" sz="1200" dirty="0">
                <a:effectLst/>
                <a:latin typeface="Arial" panose="020B0604020202020204" pitchFamily="34" charset="0"/>
                <a:ea typeface="Times New Roman" panose="02020603050405020304" pitchFamily="18" charset="0"/>
                <a:cs typeface="Arial" panose="020B0604020202020204" pitchFamily="34" charset="0"/>
              </a:rPr>
              <a:t>Se</a:t>
            </a:r>
            <a:r>
              <a:rPr lang="en-US" sz="1200" baseline="-25000" dirty="0">
                <a:effectLst/>
                <a:latin typeface="Arial" panose="020B0604020202020204" pitchFamily="34" charset="0"/>
                <a:ea typeface="Times New Roman" panose="02020603050405020304" pitchFamily="18" charset="0"/>
                <a:cs typeface="Arial" panose="020B0604020202020204" pitchFamily="34" charset="0"/>
              </a:rPr>
              <a:t>8</a:t>
            </a:r>
            <a:r>
              <a:rPr lang="en-US" sz="1200" dirty="0">
                <a:effectLst/>
                <a:latin typeface="Arial" panose="020B0604020202020204" pitchFamily="34" charset="0"/>
                <a:ea typeface="Times New Roman" panose="02020603050405020304" pitchFamily="18" charset="0"/>
                <a:cs typeface="Arial" panose="020B0604020202020204" pitchFamily="34" charset="0"/>
              </a:rPr>
              <a:t>Cl</a:t>
            </a:r>
            <a:r>
              <a:rPr lang="en-US" sz="1200" baseline="-25000" dirty="0">
                <a:effectLst/>
                <a:latin typeface="Arial" panose="020B0604020202020204" pitchFamily="34" charset="0"/>
                <a:ea typeface="Times New Roman" panose="02020603050405020304" pitchFamily="18" charset="0"/>
                <a:cs typeface="Arial" panose="020B0604020202020204" pitchFamily="34" charset="0"/>
              </a:rPr>
              <a:t>2</a:t>
            </a:r>
            <a:r>
              <a:rPr lang="en-US" sz="1200" dirty="0">
                <a:effectLst/>
                <a:latin typeface="Arial" panose="020B0604020202020204" pitchFamily="34" charset="0"/>
                <a:ea typeface="Times New Roman" panose="02020603050405020304" pitchFamily="18" charset="0"/>
                <a:cs typeface="Arial" panose="020B0604020202020204" pitchFamily="34" charset="0"/>
              </a:rPr>
              <a:t>. (d) Photocurrent extraction as a function of distance from electrodes</a:t>
            </a:r>
            <a:r>
              <a:rPr lang="en-US" sz="1200" dirty="0">
                <a:latin typeface="Arial" panose="020B0604020202020204" pitchFamily="34" charset="0"/>
                <a:ea typeface="Times New Roman" panose="02020603050405020304" pitchFamily="18" charset="0"/>
                <a:cs typeface="Arial" panose="020B0604020202020204" pitchFamily="34" charset="0"/>
              </a:rPr>
              <a:t> </a:t>
            </a:r>
            <a:r>
              <a:rPr lang="en-US" sz="1200" dirty="0">
                <a:effectLst/>
                <a:latin typeface="Arial" panose="020B0604020202020204" pitchFamily="34" charset="0"/>
                <a:ea typeface="Times New Roman" panose="02020603050405020304" pitchFamily="18" charset="0"/>
                <a:cs typeface="Arial" panose="020B0604020202020204" pitchFamily="34" charset="0"/>
              </a:rPr>
              <a:t>under both pulsed and continuous-wave excitation.</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7168815" y="1292416"/>
            <a:ext cx="4965568" cy="441671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 name="TextBox 4">
            <a:extLst>
              <a:ext uri="{FF2B5EF4-FFF2-40B4-BE49-F238E27FC236}">
                <a16:creationId xmlns:a16="http://schemas.microsoft.com/office/drawing/2014/main" id="{1C6107BF-7490-D7EB-14E9-F75C6CFBB173}"/>
              </a:ext>
            </a:extLst>
          </p:cNvPr>
          <p:cNvSpPr txBox="1"/>
          <p:nvPr/>
        </p:nvSpPr>
        <p:spPr>
          <a:xfrm>
            <a:off x="140675" y="5845258"/>
            <a:ext cx="12051325" cy="461665"/>
          </a:xfrm>
          <a:prstGeom prst="rect">
            <a:avLst/>
          </a:prstGeom>
          <a:noFill/>
        </p:spPr>
        <p:txBody>
          <a:bodyPr wrap="square">
            <a:spAutoFit/>
          </a:bodyPr>
          <a:lstStyle/>
          <a:p>
            <a:pPr marL="0" lvl="1" algn="just" defTabSz="914400">
              <a:buClr>
                <a:srgbClr val="000000"/>
              </a:buClr>
              <a:defRPr/>
            </a:pPr>
            <a:r>
              <a:rPr lang="en-US" sz="1200" b="1" dirty="0">
                <a:latin typeface="Arial" panose="020B0604020202020204" pitchFamily="34" charset="0"/>
                <a:cs typeface="Arial" panose="020B0604020202020204" pitchFamily="34" charset="0"/>
              </a:rPr>
              <a:t>Publications:</a:t>
            </a:r>
            <a:r>
              <a:rPr lang="en-US" sz="1200" dirty="0">
                <a:latin typeface="Arial" panose="020B0604020202020204" pitchFamily="34" charset="0"/>
                <a:cs typeface="Arial" panose="020B0604020202020204" pitchFamily="34" charset="0"/>
              </a:rPr>
              <a:t> (1) </a:t>
            </a:r>
            <a:r>
              <a:rPr lang="en-US" sz="1200" i="1" dirty="0">
                <a:latin typeface="Arial" panose="020B0604020202020204" pitchFamily="34" charset="0"/>
                <a:cs typeface="Arial" panose="020B0604020202020204" pitchFamily="34" charset="0"/>
              </a:rPr>
              <a:t>Science </a:t>
            </a:r>
            <a:r>
              <a:rPr lang="en-US" sz="1200" b="1" dirty="0">
                <a:latin typeface="Arial" panose="020B0604020202020204" pitchFamily="34" charset="0"/>
                <a:cs typeface="Arial" panose="020B0604020202020204" pitchFamily="34" charset="0"/>
              </a:rPr>
              <a:t>2023</a:t>
            </a:r>
            <a:r>
              <a:rPr lang="en-US" sz="1200" b="0" i="1" dirty="0">
                <a:effectLst/>
                <a:latin typeface="Arial" panose="020B0604020202020204" pitchFamily="34" charset="0"/>
                <a:cs typeface="Arial" panose="020B0604020202020204" pitchFamily="34" charset="0"/>
              </a:rPr>
              <a:t>, </a:t>
            </a:r>
            <a:r>
              <a:rPr lang="en-US" sz="1200" i="1" dirty="0">
                <a:latin typeface="Arial" panose="020B0604020202020204" pitchFamily="34" charset="0"/>
                <a:cs typeface="Arial" panose="020B0604020202020204" pitchFamily="34" charset="0"/>
              </a:rPr>
              <a:t>382</a:t>
            </a:r>
            <a:r>
              <a:rPr lang="en-US" sz="1200" dirty="0">
                <a:latin typeface="Arial" panose="020B0604020202020204" pitchFamily="34" charset="0"/>
                <a:cs typeface="Arial" panose="020B0604020202020204" pitchFamily="34" charset="0"/>
              </a:rPr>
              <a:t>, 438-442. (2) </a:t>
            </a:r>
            <a:r>
              <a:rPr lang="en-US" sz="1200" i="1" dirty="0">
                <a:latin typeface="Arial" panose="020B0604020202020204" pitchFamily="34" charset="0"/>
                <a:cs typeface="Arial" panose="020B0604020202020204" pitchFamily="34" charset="0"/>
              </a:rPr>
              <a:t>J. Phys. Chem. C</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2023</a:t>
            </a:r>
            <a:r>
              <a:rPr lang="en-US" sz="1200" dirty="0">
                <a:latin typeface="Arial" panose="020B0604020202020204" pitchFamily="34" charset="0"/>
                <a:cs typeface="Arial" panose="020B0604020202020204" pitchFamily="34" charset="0"/>
              </a:rPr>
              <a:t>, </a:t>
            </a:r>
            <a:r>
              <a:rPr lang="en-US" sz="1200" i="1" dirty="0">
                <a:latin typeface="Arial" panose="020B0604020202020204" pitchFamily="34" charset="0"/>
                <a:cs typeface="Arial" panose="020B0604020202020204" pitchFamily="34" charset="0"/>
              </a:rPr>
              <a:t>127</a:t>
            </a:r>
            <a:r>
              <a:rPr lang="en-US" sz="1200" dirty="0">
                <a:latin typeface="Arial" panose="020B0604020202020204" pitchFamily="34" charset="0"/>
                <a:cs typeface="Arial" panose="020B0604020202020204" pitchFamily="34" charset="0"/>
              </a:rPr>
              <a:t>, 1519-1526.</a:t>
            </a:r>
            <a:r>
              <a:rPr lang="en-US" sz="1200" b="1" dirty="0">
                <a:latin typeface="Arial" panose="020B0604020202020204" pitchFamily="34" charset="0"/>
                <a:cs typeface="Arial" panose="020B0604020202020204" pitchFamily="34" charset="0"/>
              </a:rPr>
              <a:t> (3) </a:t>
            </a:r>
            <a:r>
              <a:rPr lang="en-US" sz="1200" i="1" dirty="0">
                <a:latin typeface="Arial" panose="020B0604020202020204" pitchFamily="34" charset="0"/>
                <a:cs typeface="Arial" panose="020B0604020202020204" pitchFamily="34" charset="0"/>
              </a:rPr>
              <a:t>J. Phys. Chem. Lett.</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2023</a:t>
            </a:r>
            <a:r>
              <a:rPr lang="en-US" sz="1200" dirty="0">
                <a:latin typeface="Arial" panose="020B0604020202020204" pitchFamily="34" charset="0"/>
                <a:cs typeface="Arial" panose="020B0604020202020204" pitchFamily="34" charset="0"/>
              </a:rPr>
              <a:t>, </a:t>
            </a:r>
            <a:r>
              <a:rPr lang="en-US" sz="1200" i="1" dirty="0">
                <a:latin typeface="Arial" panose="020B0604020202020204" pitchFamily="34" charset="0"/>
                <a:cs typeface="Arial" panose="020B0604020202020204" pitchFamily="34" charset="0"/>
              </a:rPr>
              <a:t>14</a:t>
            </a:r>
            <a:r>
              <a:rPr lang="en-US" sz="1200" dirty="0">
                <a:latin typeface="Arial" panose="020B0604020202020204" pitchFamily="34" charset="0"/>
                <a:cs typeface="Arial" panose="020B0604020202020204" pitchFamily="34" charset="0"/>
              </a:rPr>
              <a:t>, 45, 10249–10256. (4) </a:t>
            </a:r>
            <a:r>
              <a:rPr lang="en-US" sz="1200" b="0" i="1" dirty="0">
                <a:solidFill>
                  <a:schemeClr val="tx1"/>
                </a:solidFill>
                <a:latin typeface="Arial" panose="020B0604020202020204" pitchFamily="34" charset="0"/>
                <a:cs typeface="Arial" panose="020B0604020202020204" pitchFamily="34" charset="0"/>
              </a:rPr>
              <a:t>J. Chem. Phys.</a:t>
            </a:r>
            <a:r>
              <a:rPr lang="en-US" sz="1200" b="1" i="0" dirty="0">
                <a:solidFill>
                  <a:schemeClr val="tx1"/>
                </a:solidFill>
                <a:latin typeface="Arial" panose="020B0604020202020204" pitchFamily="34" charset="0"/>
                <a:cs typeface="Arial" panose="020B0604020202020204" pitchFamily="34" charset="0"/>
              </a:rPr>
              <a:t> 2024</a:t>
            </a:r>
            <a:r>
              <a:rPr lang="en-US" sz="1200" b="0" i="1" dirty="0">
                <a:solidFill>
                  <a:schemeClr val="tx1"/>
                </a:solidFill>
                <a:latin typeface="Arial" panose="020B0604020202020204" pitchFamily="34" charset="0"/>
                <a:cs typeface="Arial" panose="020B0604020202020204" pitchFamily="34" charset="0"/>
              </a:rPr>
              <a:t>, 160, 204705. (5) Manuscript in preparation</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3712</TotalTime>
  <Words>757</Words>
  <Application>Microsoft Macintosh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Colin P Nuckolls</cp:lastModifiedBy>
  <cp:revision>309</cp:revision>
  <cp:lastPrinted>2018-03-20T12:31:18Z</cp:lastPrinted>
  <dcterms:created xsi:type="dcterms:W3CDTF">2017-10-05T17:34:54Z</dcterms:created>
  <dcterms:modified xsi:type="dcterms:W3CDTF">2025-06-04T12:26:19Z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