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10" r:id="rId2"/>
  </p:sldIdLst>
  <p:sldSz cx="9144000" cy="6858000" type="screen4x3"/>
  <p:notesSz cx="6881813" cy="92964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653" autoAdjust="0"/>
  </p:normalViewPr>
  <p:slideViewPr>
    <p:cSldViewPr>
      <p:cViewPr varScale="1">
        <p:scale>
          <a:sx n="57" d="100"/>
          <a:sy n="57" d="100"/>
        </p:scale>
        <p:origin x="1416" y="5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atin typeface="Arial"/>
                <a:ea typeface="Arial"/>
              </a:defRPr>
            </a:lvl1pPr>
          </a:lstStyle>
          <a:p>
            <a:endParaRPr lang="ko-KR" alt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atin typeface="Arial"/>
                <a:ea typeface="Arial"/>
              </a:defRPr>
            </a:lvl1pPr>
          </a:lstStyle>
          <a:p>
            <a:fld id="{79FC5FBD-66FB-44C4-9663-9F6675458592}" type="datetimeFigureOut">
              <a:rPr lang="ko-KR" altLang="en-US" smtClean="0"/>
              <a:pPr/>
              <a:t>2015-09-21</a:t>
            </a:fld>
            <a:endParaRPr lang="ko-KR" alt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ko-KR" alt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endParaRPr lang="ko-KR" altLang="en-US" dirty="0"/>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atin typeface="Arial"/>
                <a:ea typeface="Arial"/>
              </a:defRPr>
            </a:lvl1pPr>
          </a:lstStyle>
          <a:p>
            <a:endParaRPr lang="ko-KR" alt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atin typeface="Arial"/>
                <a:ea typeface="Arial"/>
              </a:defRPr>
            </a:lvl1pPr>
          </a:lstStyle>
          <a:p>
            <a:fld id="{24A0204B-3A4D-4656-A9A2-0146ABD6EA90}" type="slidenum">
              <a:rPr lang="ko-KR" altLang="en-US" smtClean="0"/>
              <a:pPr/>
              <a:t>‹#›</a:t>
            </a:fld>
            <a:endParaRPr lang="ko-KR" altLang="en-US" dirty="0"/>
          </a:p>
        </p:txBody>
      </p:sp>
    </p:spTree>
    <p:extLst>
      <p:ext uri="{BB962C8B-B14F-4D97-AF65-F5344CB8AC3E}">
        <p14:creationId xmlns:p14="http://schemas.microsoft.com/office/powerpoint/2010/main" val="2361789070"/>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Arial"/>
        <a:ea typeface="Arial"/>
        <a:cs typeface="+mn-cs"/>
      </a:defRPr>
    </a:lvl1pPr>
    <a:lvl2pPr marL="457200" algn="l" defTabSz="914400" rtl="0" eaLnBrk="1" latinLnBrk="1" hangingPunct="1">
      <a:defRPr sz="1200" kern="1200">
        <a:solidFill>
          <a:schemeClr val="tx1"/>
        </a:solidFill>
        <a:latin typeface="Arial"/>
        <a:ea typeface="Arial"/>
        <a:cs typeface="+mn-cs"/>
      </a:defRPr>
    </a:lvl2pPr>
    <a:lvl3pPr marL="914400" algn="l" defTabSz="914400" rtl="0" eaLnBrk="1" latinLnBrk="1" hangingPunct="1">
      <a:defRPr sz="1200" kern="1200">
        <a:solidFill>
          <a:schemeClr val="tx1"/>
        </a:solidFill>
        <a:latin typeface="Arial"/>
        <a:ea typeface="Arial"/>
        <a:cs typeface="+mn-cs"/>
      </a:defRPr>
    </a:lvl3pPr>
    <a:lvl4pPr marL="1371600" algn="l" defTabSz="914400" rtl="0" eaLnBrk="1" latinLnBrk="1" hangingPunct="1">
      <a:defRPr sz="1200" kern="1200">
        <a:solidFill>
          <a:schemeClr val="tx1"/>
        </a:solidFill>
        <a:latin typeface="Arial"/>
        <a:ea typeface="Arial"/>
        <a:cs typeface="+mn-cs"/>
      </a:defRPr>
    </a:lvl4pPr>
    <a:lvl5pPr marL="1828800" algn="l" defTabSz="914400" rtl="0" eaLnBrk="1" latinLnBrk="1" hangingPunct="1">
      <a:defRPr sz="1200" kern="1200">
        <a:solidFill>
          <a:schemeClr val="tx1"/>
        </a:solidFill>
        <a:latin typeface="Arial"/>
        <a:ea typeface="Arial"/>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a:t>We have achieved a successful molecular beam epitaxy growth of Bi</a:t>
            </a:r>
            <a:r>
              <a:rPr lang="en-US" baseline="-25000" dirty="0"/>
              <a:t>2</a:t>
            </a:r>
            <a:r>
              <a:rPr lang="en-US" dirty="0"/>
              <a:t>Se</a:t>
            </a:r>
            <a:r>
              <a:rPr lang="en-US" baseline="-25000" dirty="0"/>
              <a:t>3 </a:t>
            </a:r>
            <a:r>
              <a:rPr lang="en-US" dirty="0"/>
              <a:t>/ Zn</a:t>
            </a:r>
            <a:r>
              <a:rPr lang="en-US" baseline="-25000" dirty="0"/>
              <a:t>x</a:t>
            </a:r>
            <a:r>
              <a:rPr lang="en-US" dirty="0"/>
              <a:t>Cd</a:t>
            </a:r>
            <a:r>
              <a:rPr lang="en-US" baseline="-25000" dirty="0"/>
              <a:t>1-x</a:t>
            </a:r>
            <a:r>
              <a:rPr lang="en-US" dirty="0"/>
              <a:t>Se </a:t>
            </a:r>
            <a:r>
              <a:rPr lang="en-US" dirty="0" err="1"/>
              <a:t>superlattices</a:t>
            </a:r>
            <a:r>
              <a:rPr lang="en-US" dirty="0"/>
              <a:t> in which topological properties of individual 10 nm thick TI layers are enhanced. Zn</a:t>
            </a:r>
            <a:r>
              <a:rPr lang="en-US" baseline="-25000" dirty="0"/>
              <a:t>x</a:t>
            </a:r>
            <a:r>
              <a:rPr lang="en-US" dirty="0"/>
              <a:t>Cd</a:t>
            </a:r>
            <a:r>
              <a:rPr lang="en-US" baseline="-25000" dirty="0"/>
              <a:t>1-x</a:t>
            </a:r>
            <a:r>
              <a:rPr lang="en-US" dirty="0"/>
              <a:t>Se (</a:t>
            </a:r>
            <a:r>
              <a:rPr lang="en-US" dirty="0" err="1"/>
              <a:t>ZnCdSe</a:t>
            </a:r>
            <a:r>
              <a:rPr lang="en-US" dirty="0"/>
              <a:t>) is a `trivial’ wide band gap II-VI group semiconductor with a 2.12 </a:t>
            </a:r>
            <a:r>
              <a:rPr lang="en-US" dirty="0" err="1"/>
              <a:t>eV</a:t>
            </a:r>
            <a:r>
              <a:rPr lang="en-US" dirty="0"/>
              <a:t> band gap and a nearly perfect lattice match to Bi</a:t>
            </a:r>
            <a:r>
              <a:rPr lang="en-US" baseline="-25000" dirty="0"/>
              <a:t>2</a:t>
            </a:r>
            <a:r>
              <a:rPr lang="en-US" dirty="0"/>
              <a:t>Se</a:t>
            </a:r>
            <a:r>
              <a:rPr lang="en-US" baseline="-25000" dirty="0"/>
              <a:t>3</a:t>
            </a:r>
            <a:r>
              <a:rPr lang="en-US" dirty="0"/>
              <a:t>. We demonstrated that in these </a:t>
            </a:r>
            <a:r>
              <a:rPr lang="en-US"/>
              <a:t>superlattices</a:t>
            </a:r>
            <a:r>
              <a:rPr lang="en-US" dirty="0"/>
              <a:t> a two-dimensional (2D) weak </a:t>
            </a:r>
            <a:r>
              <a:rPr lang="en-US" dirty="0" err="1"/>
              <a:t>antilocalization</a:t>
            </a:r>
            <a:r>
              <a:rPr lang="en-US" dirty="0"/>
              <a:t> quantum correction to classical magneto-resistance associated with topological Berry phase scales with the number of TI layers, having one quantum channel per layer obtained from the fits to 2D localization theory. The choice of layers abutting topological surfaces can be critical. The robustness of our multilayer topological structure and the </a:t>
            </a:r>
            <a:r>
              <a:rPr lang="en-US" dirty="0" err="1"/>
              <a:t>ZnCdSe</a:t>
            </a:r>
            <a:r>
              <a:rPr lang="en-US" dirty="0"/>
              <a:t> (</a:t>
            </a:r>
            <a:r>
              <a:rPr lang="en-US" dirty="0" err="1"/>
              <a:t>wurtzite</a:t>
            </a:r>
            <a:r>
              <a:rPr lang="en-US" dirty="0"/>
              <a:t>) crystal structure that induces interfacial electronic asymmetry show that surface charge transfer and the corresponding bending of 2D-like subsurface bulk bands can be controlled. </a:t>
            </a:r>
          </a:p>
          <a:p>
            <a:pPr defTabSz="924458">
              <a:defRPr/>
            </a:pPr>
            <a:endParaRPr lang="en-US" dirty="0"/>
          </a:p>
          <a:p>
            <a:pPr defTabSz="924458">
              <a:defRPr/>
            </a:pPr>
            <a:r>
              <a:rPr lang="en-US" dirty="0"/>
              <a:t>(</a:t>
            </a:r>
            <a:r>
              <a:rPr lang="en-US" b="1" dirty="0"/>
              <a:t>a</a:t>
            </a:r>
            <a:r>
              <a:rPr lang="en-US" dirty="0"/>
              <a:t>) HRTEM image of a </a:t>
            </a:r>
            <a:r>
              <a:rPr lang="en-US" dirty="0" err="1"/>
              <a:t>superlattice</a:t>
            </a:r>
            <a:r>
              <a:rPr lang="en-US" dirty="0"/>
              <a:t>  (grown on a sapphire substrate, S). Zn-terminated (red arrow) and Se-terminated (blue arrow) interfaces are marked on the image. DFT calculated charge transfer at (</a:t>
            </a:r>
            <a:r>
              <a:rPr lang="en-US" b="1" dirty="0"/>
              <a:t>b</a:t>
            </a:r>
            <a:r>
              <a:rPr lang="en-US" dirty="0"/>
              <a:t>) Se-terminated interface of </a:t>
            </a:r>
            <a:r>
              <a:rPr lang="en-US" dirty="0" err="1"/>
              <a:t>ZnCdSe</a:t>
            </a:r>
            <a:r>
              <a:rPr lang="en-US" dirty="0"/>
              <a:t> with a TI Bi</a:t>
            </a:r>
            <a:r>
              <a:rPr lang="en-US" baseline="-25000" dirty="0"/>
              <a:t>2</a:t>
            </a:r>
            <a:r>
              <a:rPr lang="en-US" dirty="0"/>
              <a:t>Se</a:t>
            </a:r>
            <a:r>
              <a:rPr lang="en-US" baseline="-25000" dirty="0"/>
              <a:t>3</a:t>
            </a:r>
            <a:r>
              <a:rPr lang="en-US" dirty="0"/>
              <a:t> (blue arrow) and at (</a:t>
            </a:r>
            <a:r>
              <a:rPr lang="en-US" b="1" dirty="0"/>
              <a:t>c</a:t>
            </a:r>
            <a:r>
              <a:rPr lang="en-US" dirty="0"/>
              <a:t>) Zn terminated interface (red arrow).  Our experiments and band structure calculations demonstrate that Se-termination does not induce interfacial charge transfer and hence a formation of the 2DEG states, but Zn-termination does (hatched region of negative </a:t>
            </a:r>
            <a:r>
              <a:rPr lang="en-US" dirty="0">
                <a:sym typeface="Symbol" panose="05050102010706020507" pitchFamily="18" charset="2"/>
              </a:rPr>
              <a:t></a:t>
            </a:r>
            <a:r>
              <a:rPr lang="en-US" dirty="0"/>
              <a:t>Q in (</a:t>
            </a:r>
            <a:r>
              <a:rPr lang="en-US" b="1" dirty="0"/>
              <a:t>c</a:t>
            </a:r>
            <a:r>
              <a:rPr lang="en-US" dirty="0"/>
              <a:t>)).  (</a:t>
            </a:r>
            <a:r>
              <a:rPr lang="en-US" b="1" dirty="0"/>
              <a:t>d</a:t>
            </a:r>
            <a:r>
              <a:rPr lang="en-US" dirty="0"/>
              <a:t>) The effect of Zn dangling bonds and charge transfer is clearly seen in the shift of Dirac point corresponding to the maximum of longitudinal resistance </a:t>
            </a:r>
            <a:r>
              <a:rPr lang="en-US" i="1" dirty="0" err="1"/>
              <a:t>R</a:t>
            </a:r>
            <a:r>
              <a:rPr lang="en-US" baseline="-25000" dirty="0" err="1"/>
              <a:t>xx</a:t>
            </a:r>
            <a:r>
              <a:rPr lang="en-US" dirty="0"/>
              <a:t> </a:t>
            </a:r>
            <a:r>
              <a:rPr lang="en-US" i="1" dirty="0"/>
              <a:t>vs</a:t>
            </a:r>
            <a:r>
              <a:rPr lang="en-US" dirty="0"/>
              <a:t>. gate voltage </a:t>
            </a:r>
            <a:r>
              <a:rPr lang="en-US" i="1" dirty="0"/>
              <a:t>V</a:t>
            </a:r>
            <a:r>
              <a:rPr lang="en-US" baseline="-25000" dirty="0"/>
              <a:t>g</a:t>
            </a:r>
            <a:r>
              <a:rPr lang="en-US" dirty="0"/>
              <a:t>. Here the red curve (sample S5) is with interfacial Zn and black curve (sample S6) is without. This demonstrates that the interfacial asymmetry induced by a suitable crystal structure of the spacer layer (here </a:t>
            </a:r>
            <a:r>
              <a:rPr lang="en-US" dirty="0" err="1"/>
              <a:t>ZnCdSe</a:t>
            </a:r>
            <a:r>
              <a:rPr lang="en-US" dirty="0"/>
              <a:t> is </a:t>
            </a:r>
            <a:r>
              <a:rPr lang="en-US" dirty="0" err="1"/>
              <a:t>wurtzite</a:t>
            </a:r>
            <a:r>
              <a:rPr lang="en-US" dirty="0"/>
              <a:t>) can guarantee that only one interface remains topological. (</a:t>
            </a:r>
            <a:r>
              <a:rPr lang="en-US" b="1" dirty="0"/>
              <a:t>e</a:t>
            </a:r>
            <a:r>
              <a:rPr lang="en-US" dirty="0"/>
              <a:t>) This is confirmed by the quantum interference correction to the 2D conductance measurements which scales with the number of TI layers in the </a:t>
            </a:r>
            <a:r>
              <a:rPr lang="en-US" dirty="0" err="1"/>
              <a:t>superlattices</a:t>
            </a:r>
            <a:r>
              <a:rPr lang="en-US" dirty="0"/>
              <a:t> and has only one quantum conductance channel per layer.</a:t>
            </a:r>
          </a:p>
          <a:p>
            <a:pPr defTabSz="924458">
              <a:defRPr/>
            </a:pPr>
            <a:endParaRPr lang="en-US" dirty="0"/>
          </a:p>
          <a:p>
            <a:endParaRPr lang="en-US" dirty="0"/>
          </a:p>
        </p:txBody>
      </p:sp>
      <p:sp>
        <p:nvSpPr>
          <p:cNvPr id="4" name="Slide Number Placeholder 3"/>
          <p:cNvSpPr>
            <a:spLocks noGrp="1"/>
          </p:cNvSpPr>
          <p:nvPr>
            <p:ph type="sldNum" sz="quarter" idx="10"/>
          </p:nvPr>
        </p:nvSpPr>
        <p:spPr/>
        <p:txBody>
          <a:bodyPr/>
          <a:lstStyle/>
          <a:p>
            <a:fld id="{30B9D6FD-66D1-9F4F-B645-DEAD5F790E90}" type="slidenum">
              <a:rPr lang="en-US" smtClean="0"/>
              <a:pPr/>
              <a:t>1</a:t>
            </a:fld>
            <a:endParaRPr lang="en-US"/>
          </a:p>
        </p:txBody>
      </p:sp>
    </p:spTree>
    <p:extLst>
      <p:ext uri="{BB962C8B-B14F-4D97-AF65-F5344CB8AC3E}">
        <p14:creationId xmlns:p14="http://schemas.microsoft.com/office/powerpoint/2010/main" val="292052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mtClean="0"/>
              <a:t>Click to edit Master subtitle style</a:t>
            </a:r>
            <a:endParaRPr lang="ko-KR" altLang="en-US"/>
          </a:p>
        </p:txBody>
      </p:sp>
      <p:sp>
        <p:nvSpPr>
          <p:cNvPr id="4" name="Date Placeholder 3"/>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3769713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Vertical Text Placeholder 2"/>
          <p:cNvSpPr>
            <a:spLocks noGrp="1"/>
          </p:cNvSpPr>
          <p:nvPr>
            <p:ph type="body" orient="vert" idx="1"/>
          </p:nvPr>
        </p:nvSpPr>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315492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ko-KR" smtClean="0"/>
              <a:t>Click to edit Master title style</a:t>
            </a:r>
            <a:endParaRPr lang="ko-KR"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199866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idx="1"/>
          </p:nvPr>
        </p:nvSpPr>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217762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ko-KR" smtClean="0"/>
              <a:t>Click to edit Master title style</a:t>
            </a:r>
            <a:endParaRPr lang="ko-KR"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ko-KR" smtClean="0"/>
              <a:t>Click to edit Master text styles</a:t>
            </a:r>
          </a:p>
        </p:txBody>
      </p:sp>
      <p:sp>
        <p:nvSpPr>
          <p:cNvPr id="4" name="Date Placeholder 3"/>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2005518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Date Placeholder 4"/>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2430293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ko-KR" smtClean="0"/>
              <a:t>Click to edit Master title style</a:t>
            </a:r>
            <a:endParaRPr lang="ko-KR"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7" name="Date Placeholder 6"/>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148399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Date Placeholder 2"/>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506288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52850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ko-KR" smtClean="0"/>
              <a:t>Click to edit Master title style</a:t>
            </a:r>
            <a:endParaRPr lang="ko-KR"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5" name="Date Placeholder 4"/>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211410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5" name="Date Placeholder 4"/>
          <p:cNvSpPr>
            <a:spLocks noGrp="1"/>
          </p:cNvSpPr>
          <p:nvPr>
            <p:ph type="dt" sz="half" idx="10"/>
          </p:nvPr>
        </p:nvSpPr>
        <p:spPr/>
        <p:txBody>
          <a:bodyPr/>
          <a:lstStyle/>
          <a:p>
            <a:fld id="{A40DA244-355E-49B5-8369-A5D201F60614}" type="datetimeFigureOut">
              <a:rPr lang="ko-KR" altLang="en-US" smtClean="0"/>
              <a:pPr/>
              <a:t>2015-09-21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79C01F-3DA5-42EC-826C-7DB61C7CB14F}" type="slidenum">
              <a:rPr lang="ko-KR" altLang="en-US" smtClean="0"/>
              <a:pPr/>
              <a:t>‹#›</a:t>
            </a:fld>
            <a:endParaRPr lang="ko-KR" altLang="en-US"/>
          </a:p>
        </p:txBody>
      </p:sp>
    </p:spTree>
    <p:extLst>
      <p:ext uri="{BB962C8B-B14F-4D97-AF65-F5344CB8AC3E}">
        <p14:creationId xmlns:p14="http://schemas.microsoft.com/office/powerpoint/2010/main" val="296382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ko-KR" dirty="0" smtClean="0"/>
              <a:t>Click to edit Master title style</a:t>
            </a:r>
            <a:endParaRPr lang="ko-KR" alt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endParaRPr lang="ko-KR" alt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a:ea typeface="Arial"/>
              </a:defRPr>
            </a:lvl1pPr>
          </a:lstStyle>
          <a:p>
            <a:fld id="{A40DA244-355E-49B5-8369-A5D201F60614}" type="datetimeFigureOut">
              <a:rPr lang="ko-KR" altLang="en-US" smtClean="0"/>
              <a:pPr/>
              <a:t>2015-09-21</a:t>
            </a:fld>
            <a:endParaRPr lang="ko-KR"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ea typeface="Arial"/>
              </a:defRPr>
            </a:lvl1pPr>
          </a:lstStyle>
          <a:p>
            <a:endParaRPr lang="ko-KR" alt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ea typeface="Arial"/>
              </a:defRPr>
            </a:lvl1pPr>
          </a:lstStyle>
          <a:p>
            <a:fld id="{EC79C01F-3DA5-42EC-826C-7DB61C7CB14F}" type="slidenum">
              <a:rPr lang="ko-KR" altLang="en-US" smtClean="0"/>
              <a:pPr/>
              <a:t>‹#›</a:t>
            </a:fld>
            <a:endParaRPr lang="ko-KR" altLang="en-US" dirty="0"/>
          </a:p>
        </p:txBody>
      </p:sp>
    </p:spTree>
    <p:extLst>
      <p:ext uri="{BB962C8B-B14F-4D97-AF65-F5344CB8AC3E}">
        <p14:creationId xmlns:p14="http://schemas.microsoft.com/office/powerpoint/2010/main" val="3262904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Arial"/>
          <a:ea typeface="Arial"/>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Arial"/>
          <a:ea typeface="Arial"/>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Arial"/>
          <a:ea typeface="Arial"/>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Arial"/>
          <a:ea typeface="Arial"/>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Arial"/>
          <a:ea typeface="Arial"/>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Arial"/>
          <a:ea typeface="Arial"/>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0.png"/><Relationship Id="rId18" Type="http://schemas.openxmlformats.org/officeDocument/2006/relationships/image" Target="../media/image4.wmf"/><Relationship Id="rId3" Type="http://schemas.openxmlformats.org/officeDocument/2006/relationships/notesSlide" Target="../notesSlides/notesSlide1.xml"/><Relationship Id="rId7" Type="http://schemas.openxmlformats.org/officeDocument/2006/relationships/image" Target="../media/image1.wmf"/><Relationship Id="rId12" Type="http://schemas.openxmlformats.org/officeDocument/2006/relationships/image" Target="../media/image9.png"/><Relationship Id="rId17" Type="http://schemas.openxmlformats.org/officeDocument/2006/relationships/oleObject" Target="../embeddings/oleObject4.bin"/><Relationship Id="rId2" Type="http://schemas.openxmlformats.org/officeDocument/2006/relationships/slideLayout" Target="../slideLayouts/slideLayout1.xml"/><Relationship Id="rId16" Type="http://schemas.openxmlformats.org/officeDocument/2006/relationships/image" Target="../media/image11.png"/><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8.png"/><Relationship Id="rId5" Type="http://schemas.openxmlformats.org/officeDocument/2006/relationships/image" Target="../media/image6.png"/><Relationship Id="rId15" Type="http://schemas.openxmlformats.org/officeDocument/2006/relationships/image" Target="../media/image3.wmf"/><Relationship Id="rId10" Type="http://schemas.openxmlformats.org/officeDocument/2006/relationships/image" Target="../media/image2.wmf"/><Relationship Id="rId4" Type="http://schemas.openxmlformats.org/officeDocument/2006/relationships/image" Target="../media/image5.png"/><Relationship Id="rId9" Type="http://schemas.openxmlformats.org/officeDocument/2006/relationships/oleObject" Target="../embeddings/oleObject2.bin"/><Relationship Id="rId1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8"/>
          <p:cNvSpPr>
            <a:spLocks noChangeArrowheads="1"/>
          </p:cNvSpPr>
          <p:nvPr/>
        </p:nvSpPr>
        <p:spPr bwMode="auto">
          <a:xfrm>
            <a:off x="1600200" y="1143000"/>
            <a:ext cx="7543800" cy="76200"/>
          </a:xfrm>
          <a:prstGeom prst="rect">
            <a:avLst/>
          </a:prstGeom>
          <a:gradFill rotWithShape="0">
            <a:gsLst>
              <a:gs pos="0">
                <a:srgbClr val="3870A8"/>
              </a:gs>
              <a:gs pos="100000">
                <a:srgbClr val="71C6FF"/>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Calibri" pitchFamily="34" charset="0"/>
            </a:endParaRPr>
          </a:p>
        </p:txBody>
      </p:sp>
      <p:pic>
        <p:nvPicPr>
          <p:cNvPr id="3" name="Picture 2" descr="PAS3logo design 4 (v3 even bluer).png"/>
          <p:cNvPicPr>
            <a:picLocks noChangeAspect="1"/>
          </p:cNvPicPr>
          <p:nvPr/>
        </p:nvPicPr>
        <p:blipFill rotWithShape="1">
          <a:blip r:embed="rId4" cstate="print">
            <a:extLst>
              <a:ext uri="{28A0092B-C50C-407E-A947-70E740481C1C}">
                <a14:useLocalDpi xmlns:a14="http://schemas.microsoft.com/office/drawing/2010/main" val="0"/>
              </a:ext>
            </a:extLst>
          </a:blip>
          <a:srcRect t="12717"/>
          <a:stretch/>
        </p:blipFill>
        <p:spPr>
          <a:xfrm>
            <a:off x="14511" y="-12007"/>
            <a:ext cx="1509489" cy="1307407"/>
          </a:xfrm>
          <a:prstGeom prst="rect">
            <a:avLst/>
          </a:prstGeom>
        </p:spPr>
      </p:pic>
      <p:sp>
        <p:nvSpPr>
          <p:cNvPr id="8" name="TextBox 7"/>
          <p:cNvSpPr txBox="1"/>
          <p:nvPr/>
        </p:nvSpPr>
        <p:spPr>
          <a:xfrm>
            <a:off x="1411359" y="-57634"/>
            <a:ext cx="6370382" cy="1138773"/>
          </a:xfrm>
          <a:prstGeom prst="rect">
            <a:avLst/>
          </a:prstGeom>
          <a:noFill/>
        </p:spPr>
        <p:txBody>
          <a:bodyPr wrap="square" rtlCol="0">
            <a:spAutoFit/>
          </a:bodyPr>
          <a:lstStyle/>
          <a:p>
            <a:pPr algn="ctr"/>
            <a:r>
              <a:rPr lang="en-US" i="1" dirty="0">
                <a:latin typeface="Arial" panose="020B0604020202020204" pitchFamily="34" charset="0"/>
                <a:cs typeface="Arial" panose="020B0604020202020204" pitchFamily="34" charset="0"/>
              </a:rPr>
              <a:t>Robust topological interfaces and charge transfer in epitaxial Bi</a:t>
            </a:r>
            <a:r>
              <a:rPr lang="en-US" i="1" baseline="-25000" dirty="0">
                <a:latin typeface="Arial" panose="020B0604020202020204" pitchFamily="34" charset="0"/>
                <a:cs typeface="Arial" panose="020B0604020202020204" pitchFamily="34" charset="0"/>
              </a:rPr>
              <a:t>2</a:t>
            </a:r>
            <a:r>
              <a:rPr lang="en-US" i="1" dirty="0">
                <a:latin typeface="Arial" panose="020B0604020202020204" pitchFamily="34" charset="0"/>
                <a:cs typeface="Arial" panose="020B0604020202020204" pitchFamily="34" charset="0"/>
              </a:rPr>
              <a:t>Se</a:t>
            </a:r>
            <a:r>
              <a:rPr lang="en-US" i="1" baseline="-25000" dirty="0">
                <a:latin typeface="Arial" panose="020B0604020202020204" pitchFamily="34" charset="0"/>
                <a:cs typeface="Arial" panose="020B0604020202020204" pitchFamily="34" charset="0"/>
              </a:rPr>
              <a:t>3</a:t>
            </a:r>
            <a:r>
              <a:rPr lang="en-US" i="1" dirty="0">
                <a:latin typeface="Arial" panose="020B0604020202020204" pitchFamily="34" charset="0"/>
                <a:cs typeface="Arial" panose="020B0604020202020204" pitchFamily="34" charset="0"/>
              </a:rPr>
              <a:t>/II-VI semiconductor </a:t>
            </a:r>
            <a:r>
              <a:rPr lang="en-US" i="1" dirty="0" smtClean="0">
                <a:latin typeface="Arial" panose="020B0604020202020204" pitchFamily="34" charset="0"/>
                <a:cs typeface="Arial" panose="020B0604020202020204" pitchFamily="34" charset="0"/>
              </a:rPr>
              <a:t>superlattices (</a:t>
            </a:r>
            <a:r>
              <a:rPr lang="en-US" i="1" dirty="0" err="1" smtClean="0">
                <a:latin typeface="Arial" panose="020B0604020202020204" pitchFamily="34" charset="0"/>
                <a:cs typeface="Arial" panose="020B0604020202020204" pitchFamily="34" charset="0"/>
              </a:rPr>
              <a:t>NanoLetters</a:t>
            </a:r>
            <a:r>
              <a:rPr lang="en-US" i="1" dirty="0" smtClean="0">
                <a:latin typeface="Arial" panose="020B0604020202020204" pitchFamily="34" charset="0"/>
                <a:cs typeface="Arial" panose="020B0604020202020204" pitchFamily="34" charset="0"/>
              </a:rPr>
              <a:t> 2015)</a:t>
            </a:r>
          </a:p>
          <a:p>
            <a:pPr algn="ctr"/>
            <a:r>
              <a:rPr lang="en-US" sz="1600" dirty="0" err="1">
                <a:latin typeface="Arial"/>
                <a:cs typeface="Arial"/>
              </a:rPr>
              <a:t>Zhiyi</a:t>
            </a:r>
            <a:r>
              <a:rPr lang="en-US" sz="1600" dirty="0">
                <a:latin typeface="Arial"/>
                <a:cs typeface="Arial"/>
              </a:rPr>
              <a:t> Chen, Lukas Zhao, </a:t>
            </a:r>
            <a:r>
              <a:rPr lang="en-US" sz="1600" dirty="0" err="1">
                <a:latin typeface="Arial"/>
                <a:cs typeface="Arial"/>
              </a:rPr>
              <a:t>Kyungwha</a:t>
            </a:r>
            <a:r>
              <a:rPr lang="en-US" sz="1600" dirty="0">
                <a:latin typeface="Arial"/>
                <a:cs typeface="Arial"/>
              </a:rPr>
              <a:t> </a:t>
            </a:r>
            <a:r>
              <a:rPr lang="en-US" sz="1600" dirty="0" err="1">
                <a:latin typeface="Arial"/>
                <a:cs typeface="Arial"/>
              </a:rPr>
              <a:t>Park,Thor</a:t>
            </a:r>
            <a:r>
              <a:rPr lang="en-US" sz="1600" dirty="0">
                <a:latin typeface="Arial"/>
                <a:cs typeface="Arial"/>
              </a:rPr>
              <a:t> </a:t>
            </a:r>
            <a:r>
              <a:rPr lang="en-US" sz="1600" dirty="0" err="1">
                <a:latin typeface="Arial"/>
                <a:cs typeface="Arial"/>
              </a:rPr>
              <a:t>Axtmann</a:t>
            </a:r>
            <a:r>
              <a:rPr lang="en-US" sz="1600" dirty="0">
                <a:latin typeface="Arial"/>
                <a:cs typeface="Arial"/>
              </a:rPr>
              <a:t> Garcia, </a:t>
            </a:r>
            <a:endParaRPr lang="en-US" sz="1600" dirty="0" smtClean="0">
              <a:latin typeface="Arial"/>
              <a:cs typeface="Arial"/>
            </a:endParaRPr>
          </a:p>
          <a:p>
            <a:pPr algn="ctr"/>
            <a:r>
              <a:rPr lang="en-US" sz="1600" dirty="0" smtClean="0">
                <a:latin typeface="Arial"/>
                <a:cs typeface="Arial"/>
              </a:rPr>
              <a:t>Maria </a:t>
            </a:r>
            <a:r>
              <a:rPr lang="en-US" sz="1600" dirty="0">
                <a:latin typeface="Arial"/>
                <a:cs typeface="Arial"/>
              </a:rPr>
              <a:t>C. Tamargo, and Lia Krusin-Elbaum</a:t>
            </a:r>
          </a:p>
        </p:txBody>
      </p:sp>
      <p:grpSp>
        <p:nvGrpSpPr>
          <p:cNvPr id="9" name="Group 8"/>
          <p:cNvGrpSpPr/>
          <p:nvPr/>
        </p:nvGrpSpPr>
        <p:grpSpPr>
          <a:xfrm>
            <a:off x="1356360" y="1143000"/>
            <a:ext cx="6492240" cy="5791200"/>
            <a:chOff x="1219200" y="948683"/>
            <a:chExt cx="6492240" cy="5934912"/>
          </a:xfrm>
        </p:grpSpPr>
        <p:sp>
          <p:nvSpPr>
            <p:cNvPr id="10" name="TextBox 41"/>
            <p:cNvSpPr txBox="1">
              <a:spLocks noChangeArrowheads="1"/>
            </p:cNvSpPr>
            <p:nvPr/>
          </p:nvSpPr>
          <p:spPr bwMode="auto">
            <a:xfrm>
              <a:off x="1309631" y="1343668"/>
              <a:ext cx="327205" cy="2500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400" dirty="0">
                  <a:latin typeface="Arial" panose="020B0604020202020204" pitchFamily="34" charset="0"/>
                  <a:cs typeface="Arial" panose="020B0604020202020204" pitchFamily="34" charset="0"/>
                </a:rPr>
                <a:t>(a)</a:t>
              </a:r>
            </a:p>
          </p:txBody>
        </p:sp>
        <p:grpSp>
          <p:nvGrpSpPr>
            <p:cNvPr id="11" name="Group 10"/>
            <p:cNvGrpSpPr/>
            <p:nvPr/>
          </p:nvGrpSpPr>
          <p:grpSpPr>
            <a:xfrm>
              <a:off x="1551007" y="1770623"/>
              <a:ext cx="2658163" cy="1858909"/>
              <a:chOff x="1205897" y="3186247"/>
              <a:chExt cx="5173918" cy="3618215"/>
            </a:xfrm>
          </p:grpSpPr>
          <p:grpSp>
            <p:nvGrpSpPr>
              <p:cNvPr id="82" name="Group 81"/>
              <p:cNvGrpSpPr>
                <a:grpSpLocks noChangeAspect="1"/>
              </p:cNvGrpSpPr>
              <p:nvPr/>
            </p:nvGrpSpPr>
            <p:grpSpPr>
              <a:xfrm>
                <a:off x="1296371" y="3238302"/>
                <a:ext cx="5083444" cy="3566160"/>
                <a:chOff x="4947090" y="1604263"/>
                <a:chExt cx="3412252" cy="2521813"/>
              </a:xfrm>
            </p:grpSpPr>
            <p:grpSp>
              <p:nvGrpSpPr>
                <p:cNvPr id="86" name="Group 85"/>
                <p:cNvGrpSpPr/>
                <p:nvPr/>
              </p:nvGrpSpPr>
              <p:grpSpPr>
                <a:xfrm>
                  <a:off x="4947090" y="1604263"/>
                  <a:ext cx="3412252" cy="2521813"/>
                  <a:chOff x="5626090" y="2463476"/>
                  <a:chExt cx="3412252" cy="2521813"/>
                </a:xfrm>
              </p:grpSpPr>
              <p:pic>
                <p:nvPicPr>
                  <p:cNvPr id="89" name="Picture 1" descr="TI55-0031"/>
                  <p:cNvPicPr>
                    <a:picLocks noChangeAspect="1" noChangeArrowheads="1"/>
                  </p:cNvPicPr>
                  <p:nvPr/>
                </p:nvPicPr>
                <p:blipFill rotWithShape="1">
                  <a:blip r:embed="rId5">
                    <a:extLst>
                      <a:ext uri="{28A0092B-C50C-407E-A947-70E740481C1C}">
                        <a14:useLocalDpi xmlns:a14="http://schemas.microsoft.com/office/drawing/2010/main" val="0"/>
                      </a:ext>
                    </a:extLst>
                  </a:blip>
                  <a:srcRect b="25818"/>
                  <a:stretch/>
                </p:blipFill>
                <p:spPr bwMode="auto">
                  <a:xfrm>
                    <a:off x="5626090" y="2463476"/>
                    <a:ext cx="3412252" cy="2521813"/>
                  </a:xfrm>
                  <a:prstGeom prst="rect">
                    <a:avLst/>
                  </a:prstGeom>
                  <a:noFill/>
                  <a:extLst>
                    <a:ext uri="{909E8E84-426E-40dd-AFC4-6F175D3DCCD1}">
                      <a14:hiddenFill xmlns:a14="http://schemas.microsoft.com/office/drawing/2010/main" xmlns="">
                        <a:solidFill>
                          <a:srgbClr val="FFFFFF"/>
                        </a:solidFill>
                      </a14:hiddenFill>
                    </a:ext>
                  </a:extLst>
                </p:spPr>
              </p:pic>
              <p:grpSp>
                <p:nvGrpSpPr>
                  <p:cNvPr id="90" name="Group 89"/>
                  <p:cNvGrpSpPr/>
                  <p:nvPr/>
                </p:nvGrpSpPr>
                <p:grpSpPr>
                  <a:xfrm>
                    <a:off x="5921662" y="4238429"/>
                    <a:ext cx="1312647" cy="518260"/>
                    <a:chOff x="5867400" y="4358540"/>
                    <a:chExt cx="1312647" cy="518260"/>
                  </a:xfrm>
                </p:grpSpPr>
                <p:cxnSp>
                  <p:nvCxnSpPr>
                    <p:cNvPr id="91" name="Straight Connector 90"/>
                    <p:cNvCxnSpPr/>
                    <p:nvPr/>
                  </p:nvCxnSpPr>
                  <p:spPr>
                    <a:xfrm>
                      <a:off x="5867400" y="4876800"/>
                      <a:ext cx="1312647" cy="0"/>
                    </a:xfrm>
                    <a:prstGeom prst="line">
                      <a:avLst/>
                    </a:prstGeom>
                    <a:ln w="44450" cap="rnd">
                      <a:solidFill>
                        <a:srgbClr val="FFFF00"/>
                      </a:solidFill>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5944584" y="4358540"/>
                      <a:ext cx="913408" cy="429507"/>
                    </a:xfrm>
                    <a:prstGeom prst="rect">
                      <a:avLst/>
                    </a:prstGeom>
                    <a:noFill/>
                  </p:spPr>
                  <p:txBody>
                    <a:bodyPr wrap="none" rtlCol="0">
                      <a:spAutoFit/>
                    </a:bodyPr>
                    <a:lstStyle/>
                    <a:p>
                      <a:r>
                        <a:rPr lang="en-US" sz="2000" dirty="0" smtClean="0">
                          <a:solidFill>
                            <a:srgbClr val="FFFF00"/>
                          </a:solidFill>
                          <a:latin typeface="Arial" panose="020B0604020202020204" pitchFamily="34" charset="0"/>
                          <a:cs typeface="Arial" panose="020B0604020202020204" pitchFamily="34" charset="0"/>
                        </a:rPr>
                        <a:t>10 nm</a:t>
                      </a:r>
                      <a:endParaRPr lang="en-US" sz="2000" dirty="0">
                        <a:solidFill>
                          <a:srgbClr val="FFFF00"/>
                        </a:solidFill>
                        <a:latin typeface="Arial" panose="020B0604020202020204" pitchFamily="34" charset="0"/>
                        <a:cs typeface="Arial" panose="020B0604020202020204" pitchFamily="34" charset="0"/>
                      </a:endParaRPr>
                    </a:p>
                  </p:txBody>
                </p:sp>
              </p:grpSp>
            </p:grpSp>
            <p:sp>
              <p:nvSpPr>
                <p:cNvPr id="87" name="TextBox 86"/>
                <p:cNvSpPr txBox="1"/>
                <p:nvPr/>
              </p:nvSpPr>
              <p:spPr>
                <a:xfrm>
                  <a:off x="5369346" y="2369584"/>
                  <a:ext cx="934644" cy="429507"/>
                </a:xfrm>
                <a:prstGeom prst="rect">
                  <a:avLst/>
                </a:prstGeom>
                <a:noFill/>
              </p:spPr>
              <p:txBody>
                <a:bodyPr wrap="none" rtlCol="0">
                  <a:spAutoFit/>
                </a:bodyPr>
                <a:lstStyle/>
                <a:p>
                  <a:r>
                    <a:rPr lang="en-US" altLang="zh-CN" sz="2000" dirty="0" smtClean="0">
                      <a:solidFill>
                        <a:schemeClr val="bg1"/>
                      </a:solidFill>
                      <a:latin typeface="Arial" panose="020B0604020202020204" pitchFamily="34" charset="0"/>
                      <a:cs typeface="Arial" panose="020B0604020202020204" pitchFamily="34" charset="0"/>
                    </a:rPr>
                    <a:t>Bi</a:t>
                  </a:r>
                  <a:r>
                    <a:rPr lang="en-US" altLang="zh-CN" sz="2000" baseline="-25000" dirty="0" smtClean="0">
                      <a:solidFill>
                        <a:schemeClr val="bg1"/>
                      </a:solidFill>
                      <a:latin typeface="Arial" panose="020B0604020202020204" pitchFamily="34" charset="0"/>
                      <a:cs typeface="Arial" panose="020B0604020202020204" pitchFamily="34" charset="0"/>
                    </a:rPr>
                    <a:t>2</a:t>
                  </a:r>
                  <a:r>
                    <a:rPr lang="en-US" altLang="zh-CN" sz="2000" dirty="0" smtClean="0">
                      <a:solidFill>
                        <a:schemeClr val="bg1"/>
                      </a:solidFill>
                      <a:latin typeface="Arial" panose="020B0604020202020204" pitchFamily="34" charset="0"/>
                      <a:cs typeface="Arial" panose="020B0604020202020204" pitchFamily="34" charset="0"/>
                    </a:rPr>
                    <a:t>Se</a:t>
                  </a:r>
                  <a:r>
                    <a:rPr lang="en-US" altLang="zh-CN" sz="2000" baseline="-25000" dirty="0" smtClean="0">
                      <a:solidFill>
                        <a:schemeClr val="bg1"/>
                      </a:solidFill>
                      <a:latin typeface="Arial" panose="020B0604020202020204" pitchFamily="34" charset="0"/>
                      <a:cs typeface="Arial" panose="020B0604020202020204" pitchFamily="34" charset="0"/>
                    </a:rPr>
                    <a:t>3</a:t>
                  </a:r>
                  <a:endParaRPr lang="en-US" sz="2000" baseline="-25000" dirty="0">
                    <a:solidFill>
                      <a:schemeClr val="bg1"/>
                    </a:solidFill>
                    <a:latin typeface="Arial" panose="020B0604020202020204" pitchFamily="34" charset="0"/>
                    <a:cs typeface="Arial" panose="020B0604020202020204" pitchFamily="34" charset="0"/>
                  </a:endParaRPr>
                </a:p>
              </p:txBody>
            </p:sp>
            <p:sp>
              <p:nvSpPr>
                <p:cNvPr id="88" name="TextBox 87"/>
                <p:cNvSpPr txBox="1"/>
                <p:nvPr/>
              </p:nvSpPr>
              <p:spPr>
                <a:xfrm>
                  <a:off x="6874887" y="2828468"/>
                  <a:ext cx="1148622" cy="429507"/>
                </a:xfrm>
                <a:prstGeom prst="rect">
                  <a:avLst/>
                </a:prstGeom>
                <a:noFill/>
              </p:spPr>
              <p:txBody>
                <a:bodyPr wrap="none" rtlCol="0">
                  <a:spAutoFit/>
                </a:bodyPr>
                <a:lstStyle/>
                <a:p>
                  <a:r>
                    <a:rPr lang="en-US" altLang="zh-CN" sz="2000" dirty="0" err="1" smtClean="0">
                      <a:solidFill>
                        <a:schemeClr val="bg1"/>
                      </a:solidFill>
                      <a:latin typeface="Arial" panose="020B0604020202020204" pitchFamily="34" charset="0"/>
                      <a:cs typeface="Arial" panose="020B0604020202020204" pitchFamily="34" charset="0"/>
                    </a:rPr>
                    <a:t>ZnCdSe</a:t>
                  </a:r>
                  <a:endParaRPr lang="en-US" sz="2000" baseline="-25000" dirty="0">
                    <a:solidFill>
                      <a:schemeClr val="bg1"/>
                    </a:solidFill>
                    <a:latin typeface="Arial" panose="020B0604020202020204" pitchFamily="34" charset="0"/>
                    <a:cs typeface="Arial" panose="020B0604020202020204" pitchFamily="34" charset="0"/>
                  </a:endParaRPr>
                </a:p>
              </p:txBody>
            </p:sp>
          </p:grpSp>
          <p:cxnSp>
            <p:nvCxnSpPr>
              <p:cNvPr id="83" name="Straight Arrow Connector 82"/>
              <p:cNvCxnSpPr>
                <a:cxnSpLocks noChangeAspect="1"/>
              </p:cNvCxnSpPr>
              <p:nvPr/>
            </p:nvCxnSpPr>
            <p:spPr>
              <a:xfrm rot="7920000">
                <a:off x="4464465" y="4718116"/>
                <a:ext cx="6571" cy="208116"/>
              </a:xfrm>
              <a:prstGeom prst="straightConnector1">
                <a:avLst/>
              </a:prstGeom>
              <a:ln w="1587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cxnSpLocks noChangeAspect="1"/>
              </p:cNvCxnSpPr>
              <p:nvPr/>
            </p:nvCxnSpPr>
            <p:spPr>
              <a:xfrm rot="18720000">
                <a:off x="6085479" y="5727824"/>
                <a:ext cx="6571" cy="208116"/>
              </a:xfrm>
              <a:prstGeom prst="straightConnector1">
                <a:avLst/>
              </a:prstGeom>
              <a:ln w="158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1205897" y="3186247"/>
                <a:ext cx="540704" cy="607378"/>
              </a:xfrm>
              <a:prstGeom prst="rect">
                <a:avLst/>
              </a:prstGeom>
              <a:noFill/>
            </p:spPr>
            <p:txBody>
              <a:bodyPr wrap="none" rtlCol="0">
                <a:spAutoFit/>
              </a:bodyPr>
              <a:lstStyle/>
              <a:p>
                <a:r>
                  <a:rPr lang="en-US" altLang="zh-CN" sz="2000" dirty="0" smtClean="0">
                    <a:latin typeface="Arial" panose="020B0604020202020204" pitchFamily="34" charset="0"/>
                    <a:cs typeface="Arial" panose="020B0604020202020204" pitchFamily="34" charset="0"/>
                  </a:rPr>
                  <a:t>S</a:t>
                </a:r>
                <a:endParaRPr lang="en-US" sz="2000" baseline="-25000" dirty="0">
                  <a:latin typeface="Arial" panose="020B0604020202020204" pitchFamily="34" charset="0"/>
                  <a:cs typeface="Arial" panose="020B0604020202020204" pitchFamily="34" charset="0"/>
                </a:endParaRPr>
              </a:p>
            </p:txBody>
          </p:sp>
        </p:grpSp>
        <p:grpSp>
          <p:nvGrpSpPr>
            <p:cNvPr id="14" name="Group 13"/>
            <p:cNvGrpSpPr/>
            <p:nvPr/>
          </p:nvGrpSpPr>
          <p:grpSpPr>
            <a:xfrm>
              <a:off x="1219200" y="4191000"/>
              <a:ext cx="6492240" cy="2692595"/>
              <a:chOff x="1219200" y="4347580"/>
              <a:chExt cx="6492240" cy="2692595"/>
            </a:xfrm>
          </p:grpSpPr>
          <p:grpSp>
            <p:nvGrpSpPr>
              <p:cNvPr id="54" name="Group 53"/>
              <p:cNvGrpSpPr>
                <a:grpSpLocks noChangeAspect="1"/>
              </p:cNvGrpSpPr>
              <p:nvPr/>
            </p:nvGrpSpPr>
            <p:grpSpPr>
              <a:xfrm>
                <a:off x="1219200" y="4427539"/>
                <a:ext cx="3756289" cy="2520582"/>
                <a:chOff x="5785825" y="4297086"/>
                <a:chExt cx="3851889" cy="2584727"/>
              </a:xfrm>
            </p:grpSpPr>
            <p:graphicFrame>
              <p:nvGraphicFramePr>
                <p:cNvPr id="63" name="Object 3"/>
                <p:cNvGraphicFramePr>
                  <a:graphicFrameLocks noChangeAspect="1"/>
                </p:cNvGraphicFramePr>
                <p:nvPr>
                  <p:extLst>
                    <p:ext uri="{D42A27DB-BD31-4B8C-83A1-F6EECF244321}">
                      <p14:modId xmlns:p14="http://schemas.microsoft.com/office/powerpoint/2010/main" val="2684199479"/>
                    </p:ext>
                  </p:extLst>
                </p:nvPr>
              </p:nvGraphicFramePr>
              <p:xfrm>
                <a:off x="6109439" y="4297086"/>
                <a:ext cx="3528275" cy="2584727"/>
              </p:xfrm>
              <a:graphic>
                <a:graphicData uri="http://schemas.openxmlformats.org/presentationml/2006/ole">
                  <mc:AlternateContent xmlns:mc="http://schemas.openxmlformats.org/markup-compatibility/2006">
                    <mc:Choice xmlns:v="urn:schemas-microsoft-com:vml" Requires="v">
                      <p:oleObj spid="_x0000_s1037" name="Graph" r:id="rId6" imgW="3873500" imgH="2857500" progId="Origin50.Graph">
                        <p:embed/>
                      </p:oleObj>
                    </mc:Choice>
                    <mc:Fallback>
                      <p:oleObj name="Graph" r:id="rId6" imgW="3873500" imgH="2857500" progId="Origin50.Graph">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09439" y="4297086"/>
                              <a:ext cx="3528275" cy="25847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pSp>
              <p:nvGrpSpPr>
                <p:cNvPr id="64" name="Group 2"/>
                <p:cNvGrpSpPr>
                  <a:grpSpLocks/>
                </p:cNvGrpSpPr>
                <p:nvPr/>
              </p:nvGrpSpPr>
              <p:grpSpPr bwMode="auto">
                <a:xfrm>
                  <a:off x="5785825" y="4373649"/>
                  <a:ext cx="1898265" cy="1020363"/>
                  <a:chOff x="5770913" y="4416308"/>
                  <a:chExt cx="1851632" cy="995259"/>
                </a:xfrm>
              </p:grpSpPr>
              <p:grpSp>
                <p:nvGrpSpPr>
                  <p:cNvPr id="65" name="Group 23"/>
                  <p:cNvGrpSpPr>
                    <a:grpSpLocks/>
                  </p:cNvGrpSpPr>
                  <p:nvPr/>
                </p:nvGrpSpPr>
                <p:grpSpPr bwMode="auto">
                  <a:xfrm>
                    <a:off x="5770913" y="4416308"/>
                    <a:ext cx="1713045" cy="995259"/>
                    <a:chOff x="5832261" y="4405058"/>
                    <a:chExt cx="1713095" cy="995186"/>
                  </a:xfrm>
                </p:grpSpPr>
                <p:grpSp>
                  <p:nvGrpSpPr>
                    <p:cNvPr id="68" name="Group 21"/>
                    <p:cNvGrpSpPr>
                      <a:grpSpLocks/>
                    </p:cNvGrpSpPr>
                    <p:nvPr/>
                  </p:nvGrpSpPr>
                  <p:grpSpPr bwMode="auto">
                    <a:xfrm>
                      <a:off x="5854008" y="4490828"/>
                      <a:ext cx="1691348" cy="909416"/>
                      <a:chOff x="5881277" y="4476695"/>
                      <a:chExt cx="1691348" cy="909416"/>
                    </a:xfrm>
                  </p:grpSpPr>
                  <p:pic>
                    <p:nvPicPr>
                      <p:cNvPr id="73" name="Picture 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881277" y="4476695"/>
                        <a:ext cx="1616528" cy="9094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74" name="Group 17"/>
                      <p:cNvGrpSpPr>
                        <a:grpSpLocks/>
                      </p:cNvGrpSpPr>
                      <p:nvPr/>
                    </p:nvGrpSpPr>
                    <p:grpSpPr bwMode="auto">
                      <a:xfrm>
                        <a:off x="6524924" y="4690435"/>
                        <a:ext cx="1047701" cy="616864"/>
                        <a:chOff x="6524924" y="4690435"/>
                        <a:chExt cx="1047701" cy="616864"/>
                      </a:xfrm>
                    </p:grpSpPr>
                    <p:grpSp>
                      <p:nvGrpSpPr>
                        <p:cNvPr id="75" name="Group 5"/>
                        <p:cNvGrpSpPr>
                          <a:grpSpLocks/>
                        </p:cNvGrpSpPr>
                        <p:nvPr/>
                      </p:nvGrpSpPr>
                      <p:grpSpPr bwMode="auto">
                        <a:xfrm>
                          <a:off x="7215287" y="4690435"/>
                          <a:ext cx="357338" cy="615510"/>
                          <a:chOff x="7422062" y="4690435"/>
                          <a:chExt cx="357338" cy="615510"/>
                        </a:xfrm>
                      </p:grpSpPr>
                      <p:cxnSp>
                        <p:nvCxnSpPr>
                          <p:cNvPr id="78" name="Straight Connector 77"/>
                          <p:cNvCxnSpPr/>
                          <p:nvPr/>
                        </p:nvCxnSpPr>
                        <p:spPr>
                          <a:xfrm>
                            <a:off x="7601512" y="4689668"/>
                            <a:ext cx="0" cy="3592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7522537" y="5048881"/>
                            <a:ext cx="1548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7421881" y="5110814"/>
                            <a:ext cx="3577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7599964" y="5110814"/>
                            <a:ext cx="1548" cy="1950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6" name="Straight Connector 75"/>
                        <p:cNvCxnSpPr/>
                        <p:nvPr/>
                      </p:nvCxnSpPr>
                      <p:spPr>
                        <a:xfrm rot="60000" flipH="1">
                          <a:off x="6530648" y="5291969"/>
                          <a:ext cx="862541" cy="154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20000" flipV="1">
                          <a:off x="6526003" y="5154167"/>
                          <a:ext cx="6194" cy="153285"/>
                        </a:xfrm>
                        <a:prstGeom prst="line">
                          <a:avLst/>
                        </a:prstGeom>
                        <a:ln w="19050">
                          <a:solidFill>
                            <a:schemeClr val="tx1"/>
                          </a:solidFill>
                          <a:tailEnd type="oval" w="sm" len="sm"/>
                        </a:ln>
                      </p:spPr>
                      <p:style>
                        <a:lnRef idx="1">
                          <a:schemeClr val="accent1"/>
                        </a:lnRef>
                        <a:fillRef idx="0">
                          <a:schemeClr val="accent1"/>
                        </a:fillRef>
                        <a:effectRef idx="0">
                          <a:schemeClr val="accent1"/>
                        </a:effectRef>
                        <a:fontRef idx="minor">
                          <a:schemeClr val="tx1"/>
                        </a:fontRef>
                      </p:style>
                    </p:cxnSp>
                  </p:grpSp>
                </p:grpSp>
                <p:sp>
                  <p:nvSpPr>
                    <p:cNvPr id="69" name="Oval 68"/>
                    <p:cNvSpPr>
                      <a:spLocks noChangeAspect="1"/>
                    </p:cNvSpPr>
                    <p:nvPr/>
                  </p:nvSpPr>
                  <p:spPr>
                    <a:xfrm>
                      <a:off x="6484796" y="4404974"/>
                      <a:ext cx="151758" cy="151736"/>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rPr>
                        <a:t>A</a:t>
                      </a:r>
                    </a:p>
                  </p:txBody>
                </p:sp>
                <p:sp>
                  <p:nvSpPr>
                    <p:cNvPr id="70" name="Oval 69"/>
                    <p:cNvSpPr>
                      <a:spLocks noChangeAspect="1"/>
                    </p:cNvSpPr>
                    <p:nvPr/>
                  </p:nvSpPr>
                  <p:spPr>
                    <a:xfrm>
                      <a:off x="6865739" y="5067659"/>
                      <a:ext cx="153307" cy="151736"/>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rPr>
                        <a:t>B</a:t>
                      </a:r>
                    </a:p>
                  </p:txBody>
                </p:sp>
                <p:sp>
                  <p:nvSpPr>
                    <p:cNvPr id="71" name="Oval 70"/>
                    <p:cNvSpPr>
                      <a:spLocks noChangeAspect="1"/>
                    </p:cNvSpPr>
                    <p:nvPr/>
                  </p:nvSpPr>
                  <p:spPr>
                    <a:xfrm>
                      <a:off x="7300881" y="4612450"/>
                      <a:ext cx="153306" cy="153284"/>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rPr>
                        <a:t>D</a:t>
                      </a:r>
                    </a:p>
                  </p:txBody>
                </p:sp>
                <p:sp>
                  <p:nvSpPr>
                    <p:cNvPr id="72" name="Oval 71"/>
                    <p:cNvSpPr>
                      <a:spLocks noChangeAspect="1"/>
                    </p:cNvSpPr>
                    <p:nvPr/>
                  </p:nvSpPr>
                  <p:spPr>
                    <a:xfrm>
                      <a:off x="5832859" y="4725478"/>
                      <a:ext cx="151758" cy="154833"/>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rPr>
                        <a:t>C</a:t>
                      </a:r>
                    </a:p>
                  </p:txBody>
                </p:sp>
              </p:grpSp>
              <p:sp>
                <p:nvSpPr>
                  <p:cNvPr id="66" name="TextBox 1"/>
                  <p:cNvSpPr txBox="1">
                    <a:spLocks noChangeArrowheads="1"/>
                  </p:cNvSpPr>
                  <p:nvPr/>
                </p:nvSpPr>
                <p:spPr bwMode="auto">
                  <a:xfrm>
                    <a:off x="7250327" y="4807832"/>
                    <a:ext cx="372218"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en-US" sz="1400" i="1"/>
                      <a:t>V</a:t>
                    </a:r>
                    <a:r>
                      <a:rPr lang="en-US" altLang="en-US" sz="1400" i="1" baseline="-25000"/>
                      <a:t>g</a:t>
                    </a:r>
                  </a:p>
                </p:txBody>
              </p:sp>
            </p:grpSp>
          </p:grpSp>
          <p:grpSp>
            <p:nvGrpSpPr>
              <p:cNvPr id="55" name="Group 54"/>
              <p:cNvGrpSpPr>
                <a:grpSpLocks noChangeAspect="1"/>
              </p:cNvGrpSpPr>
              <p:nvPr/>
            </p:nvGrpSpPr>
            <p:grpSpPr>
              <a:xfrm>
                <a:off x="4274836" y="4467598"/>
                <a:ext cx="3436604" cy="2572577"/>
                <a:chOff x="-133941" y="3535441"/>
                <a:chExt cx="4694448" cy="3514168"/>
              </a:xfrm>
            </p:grpSpPr>
            <p:graphicFrame>
              <p:nvGraphicFramePr>
                <p:cNvPr id="58" name="Object 57"/>
                <p:cNvGraphicFramePr>
                  <a:graphicFrameLocks noChangeAspect="1"/>
                </p:cNvGraphicFramePr>
                <p:nvPr>
                  <p:extLst>
                    <p:ext uri="{D42A27DB-BD31-4B8C-83A1-F6EECF244321}">
                      <p14:modId xmlns:p14="http://schemas.microsoft.com/office/powerpoint/2010/main" val="3000751638"/>
                    </p:ext>
                  </p:extLst>
                </p:nvPr>
              </p:nvGraphicFramePr>
              <p:xfrm>
                <a:off x="-133941" y="3535441"/>
                <a:ext cx="4694448" cy="3514168"/>
              </p:xfrm>
              <a:graphic>
                <a:graphicData uri="http://schemas.openxmlformats.org/presentationml/2006/ole">
                  <mc:AlternateContent xmlns:mc="http://schemas.openxmlformats.org/markup-compatibility/2006">
                    <mc:Choice xmlns:v="urn:schemas-microsoft-com:vml" Requires="v">
                      <p:oleObj spid="_x0000_s1038" name="Graph" r:id="rId9" imgW="3908160" imgH="2926080" progId="Origin50.Graph">
                        <p:embed/>
                      </p:oleObj>
                    </mc:Choice>
                    <mc:Fallback>
                      <p:oleObj name="Graph" r:id="rId9" imgW="3908160" imgH="2926080" progId="Origin50.Graph">
                        <p:embed/>
                        <p:pic>
                          <p:nvPicPr>
                            <p:cNvPr id="0" name=""/>
                            <p:cNvPicPr/>
                            <p:nvPr/>
                          </p:nvPicPr>
                          <p:blipFill>
                            <a:blip r:embed="rId10"/>
                            <a:stretch>
                              <a:fillRect/>
                            </a:stretch>
                          </p:blipFill>
                          <p:spPr>
                            <a:xfrm>
                              <a:off x="-133941" y="3535441"/>
                              <a:ext cx="4694448" cy="3514168"/>
                            </a:xfrm>
                            <a:prstGeom prst="rect">
                              <a:avLst/>
                            </a:prstGeom>
                          </p:spPr>
                        </p:pic>
                      </p:oleObj>
                    </mc:Fallback>
                  </mc:AlternateContent>
                </a:graphicData>
              </a:graphic>
            </p:graphicFrame>
            <p:sp>
              <p:nvSpPr>
                <p:cNvPr id="59" name="Rectangle 58"/>
                <p:cNvSpPr/>
                <p:nvPr/>
              </p:nvSpPr>
              <p:spPr>
                <a:xfrm>
                  <a:off x="2522893" y="3745740"/>
                  <a:ext cx="249183" cy="2499392"/>
                </a:xfrm>
                <a:prstGeom prst="rect">
                  <a:avLst/>
                </a:prstGeom>
                <a:solidFill>
                  <a:schemeClr val="accent1">
                    <a:alpha val="25000"/>
                  </a:schemeClr>
                </a:solid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p:nvPr/>
              </p:nvCxnSpPr>
              <p:spPr>
                <a:xfrm>
                  <a:off x="2233061" y="5972289"/>
                  <a:ext cx="289832" cy="0"/>
                </a:xfrm>
                <a:prstGeom prst="straightConnector1">
                  <a:avLst/>
                </a:prstGeom>
                <a:ln w="12700">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a:off x="2772076" y="5972289"/>
                  <a:ext cx="289832" cy="0"/>
                </a:xfrm>
                <a:prstGeom prst="straightConnector1">
                  <a:avLst/>
                </a:prstGeom>
                <a:ln w="12700">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56" name="TextBox 48"/>
              <p:cNvSpPr txBox="1">
                <a:spLocks noChangeArrowheads="1"/>
              </p:cNvSpPr>
              <p:nvPr/>
            </p:nvSpPr>
            <p:spPr bwMode="auto">
              <a:xfrm>
                <a:off x="1476449" y="4347580"/>
                <a:ext cx="367434" cy="2808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400" dirty="0" smtClean="0">
                    <a:latin typeface="Arial" panose="020B0604020202020204" pitchFamily="34" charset="0"/>
                    <a:cs typeface="Arial" panose="020B0604020202020204" pitchFamily="34" charset="0"/>
                  </a:rPr>
                  <a:t>(d)</a:t>
                </a:r>
                <a:endParaRPr lang="en-US" altLang="zh-CN" sz="1400" dirty="0">
                  <a:latin typeface="Arial" panose="020B0604020202020204" pitchFamily="34" charset="0"/>
                  <a:cs typeface="Arial" panose="020B0604020202020204" pitchFamily="34" charset="0"/>
                </a:endParaRPr>
              </a:p>
            </p:txBody>
          </p:sp>
          <p:sp>
            <p:nvSpPr>
              <p:cNvPr id="57" name="TextBox 48"/>
              <p:cNvSpPr txBox="1">
                <a:spLocks noChangeArrowheads="1"/>
              </p:cNvSpPr>
              <p:nvPr/>
            </p:nvSpPr>
            <p:spPr bwMode="auto">
              <a:xfrm>
                <a:off x="4679945" y="4347580"/>
                <a:ext cx="367434" cy="2808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400" dirty="0" smtClean="0">
                    <a:latin typeface="Arial" panose="020B0604020202020204" pitchFamily="34" charset="0"/>
                    <a:cs typeface="Arial" panose="020B0604020202020204" pitchFamily="34" charset="0"/>
                  </a:rPr>
                  <a:t>(e)</a:t>
                </a:r>
                <a:endParaRPr lang="en-US" altLang="zh-CN" sz="1400" dirty="0">
                  <a:latin typeface="Arial" panose="020B0604020202020204" pitchFamily="34" charset="0"/>
                  <a:cs typeface="Arial" panose="020B0604020202020204" pitchFamily="34" charset="0"/>
                </a:endParaRPr>
              </a:p>
            </p:txBody>
          </p:sp>
        </p:grpSp>
        <p:pic>
          <p:nvPicPr>
            <p:cNvPr id="15" name="Picture 10"/>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463816" y="3201161"/>
              <a:ext cx="995574" cy="9955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 name="TextBox 61"/>
            <p:cNvSpPr txBox="1">
              <a:spLocks noChangeArrowheads="1"/>
            </p:cNvSpPr>
            <p:nvPr/>
          </p:nvSpPr>
          <p:spPr bwMode="auto">
            <a:xfrm>
              <a:off x="3261716" y="4040405"/>
              <a:ext cx="128942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200" dirty="0">
                  <a:latin typeface="Arial" panose="020B0604020202020204" pitchFamily="34" charset="0"/>
                  <a:cs typeface="Arial" panose="020B0604020202020204" pitchFamily="34" charset="0"/>
                </a:rPr>
                <a:t>Zn </a:t>
              </a:r>
              <a:r>
                <a:rPr lang="en-US" altLang="zh-CN" sz="1200" dirty="0" smtClean="0">
                  <a:latin typeface="Arial" panose="020B0604020202020204" pitchFamily="34" charset="0"/>
                  <a:cs typeface="Arial" panose="020B0604020202020204" pitchFamily="34" charset="0"/>
                </a:rPr>
                <a:t>terminated</a:t>
              </a:r>
              <a:endParaRPr lang="en-US" altLang="zh-CN" sz="1200" dirty="0">
                <a:latin typeface="Arial" panose="020B0604020202020204" pitchFamily="34" charset="0"/>
                <a:cs typeface="Arial" panose="020B0604020202020204" pitchFamily="34" charset="0"/>
              </a:endParaRPr>
            </a:p>
          </p:txBody>
        </p:sp>
        <p:grpSp>
          <p:nvGrpSpPr>
            <p:cNvPr id="17" name="Group 16"/>
            <p:cNvGrpSpPr/>
            <p:nvPr/>
          </p:nvGrpSpPr>
          <p:grpSpPr>
            <a:xfrm>
              <a:off x="2899624" y="1108236"/>
              <a:ext cx="1200874" cy="1133840"/>
              <a:chOff x="2032966" y="307890"/>
              <a:chExt cx="1316049" cy="1242586"/>
            </a:xfrm>
          </p:grpSpPr>
          <p:pic>
            <p:nvPicPr>
              <p:cNvPr id="52" name="Picture 47"/>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227061" y="506467"/>
                <a:ext cx="1044059" cy="10440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3" name="TextBox 62"/>
              <p:cNvSpPr txBox="1">
                <a:spLocks noChangeArrowheads="1"/>
              </p:cNvSpPr>
              <p:nvPr/>
            </p:nvSpPr>
            <p:spPr bwMode="auto">
              <a:xfrm>
                <a:off x="2032966" y="307890"/>
                <a:ext cx="1316049" cy="2367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200" dirty="0">
                    <a:latin typeface="Arial" panose="020B0604020202020204" pitchFamily="34" charset="0"/>
                    <a:cs typeface="Arial" panose="020B0604020202020204" pitchFamily="34" charset="0"/>
                  </a:rPr>
                  <a:t>Se </a:t>
                </a:r>
                <a:r>
                  <a:rPr lang="en-US" altLang="zh-CN" sz="1200" dirty="0" smtClean="0">
                    <a:latin typeface="Arial" panose="020B0604020202020204" pitchFamily="34" charset="0"/>
                    <a:cs typeface="Arial" panose="020B0604020202020204" pitchFamily="34" charset="0"/>
                  </a:rPr>
                  <a:t>terminated</a:t>
                </a:r>
                <a:endParaRPr lang="en-US" altLang="zh-CN" sz="1200" dirty="0">
                  <a:latin typeface="Arial" panose="020B0604020202020204" pitchFamily="34" charset="0"/>
                  <a:cs typeface="Arial" panose="020B0604020202020204" pitchFamily="34" charset="0"/>
                </a:endParaRPr>
              </a:p>
            </p:txBody>
          </p:sp>
        </p:grpSp>
        <p:grpSp>
          <p:nvGrpSpPr>
            <p:cNvPr id="18" name="Group 17"/>
            <p:cNvGrpSpPr/>
            <p:nvPr/>
          </p:nvGrpSpPr>
          <p:grpSpPr>
            <a:xfrm>
              <a:off x="4399917" y="2598897"/>
              <a:ext cx="3154558" cy="1684689"/>
              <a:chOff x="4086692" y="1158384"/>
              <a:chExt cx="3457108" cy="1846266"/>
            </a:xfrm>
          </p:grpSpPr>
          <p:cxnSp>
            <p:nvCxnSpPr>
              <p:cNvPr id="36" name="Straight Arrow Connector 35"/>
              <p:cNvCxnSpPr>
                <a:cxnSpLocks noChangeAspect="1"/>
              </p:cNvCxnSpPr>
              <p:nvPr/>
            </p:nvCxnSpPr>
            <p:spPr bwMode="auto">
              <a:xfrm flipV="1">
                <a:off x="4086692" y="2379599"/>
                <a:ext cx="439713" cy="548"/>
              </a:xfrm>
              <a:prstGeom prst="straightConnector1">
                <a:avLst/>
              </a:prstGeom>
              <a:ln w="158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bwMode="auto">
              <a:xfrm>
                <a:off x="6075524" y="2335815"/>
                <a:ext cx="111261" cy="162822"/>
              </a:xfrm>
              <a:custGeom>
                <a:avLst/>
                <a:gdLst>
                  <a:gd name="connsiteX0" fmla="*/ 3694 w 111250"/>
                  <a:gd name="connsiteY0" fmla="*/ 6397 h 253964"/>
                  <a:gd name="connsiteX1" fmla="*/ 106004 w 111250"/>
                  <a:gd name="connsiteY1" fmla="*/ 3200 h 253964"/>
                  <a:gd name="connsiteX2" fmla="*/ 96412 w 111250"/>
                  <a:gd name="connsiteY2" fmla="*/ 3200 h 253964"/>
                  <a:gd name="connsiteX3" fmla="*/ 96412 w 111250"/>
                  <a:gd name="connsiteY3" fmla="*/ 44763 h 253964"/>
                  <a:gd name="connsiteX4" fmla="*/ 90018 w 111250"/>
                  <a:gd name="connsiteY4" fmla="*/ 102313 h 253964"/>
                  <a:gd name="connsiteX5" fmla="*/ 74032 w 111250"/>
                  <a:gd name="connsiteY5" fmla="*/ 211018 h 253964"/>
                  <a:gd name="connsiteX6" fmla="*/ 58046 w 111250"/>
                  <a:gd name="connsiteY6" fmla="*/ 252581 h 253964"/>
                  <a:gd name="connsiteX7" fmla="*/ 45257 w 111250"/>
                  <a:gd name="connsiteY7" fmla="*/ 166257 h 253964"/>
                  <a:gd name="connsiteX8" fmla="*/ 35666 w 111250"/>
                  <a:gd name="connsiteY8" fmla="*/ 105510 h 253964"/>
                  <a:gd name="connsiteX9" fmla="*/ 22877 w 111250"/>
                  <a:gd name="connsiteY9" fmla="*/ 54355 h 253964"/>
                  <a:gd name="connsiteX10" fmla="*/ 3694 w 111250"/>
                  <a:gd name="connsiteY10" fmla="*/ 6397 h 253964"/>
                  <a:gd name="connsiteX0" fmla="*/ 3694 w 111250"/>
                  <a:gd name="connsiteY0" fmla="*/ 6397 h 253964"/>
                  <a:gd name="connsiteX1" fmla="*/ 106004 w 111250"/>
                  <a:gd name="connsiteY1" fmla="*/ 3200 h 253964"/>
                  <a:gd name="connsiteX2" fmla="*/ 96412 w 111250"/>
                  <a:gd name="connsiteY2" fmla="*/ 3200 h 253964"/>
                  <a:gd name="connsiteX3" fmla="*/ 96412 w 111250"/>
                  <a:gd name="connsiteY3" fmla="*/ 44763 h 253964"/>
                  <a:gd name="connsiteX4" fmla="*/ 82290 w 111250"/>
                  <a:gd name="connsiteY4" fmla="*/ 102313 h 253964"/>
                  <a:gd name="connsiteX5" fmla="*/ 74032 w 111250"/>
                  <a:gd name="connsiteY5" fmla="*/ 211018 h 253964"/>
                  <a:gd name="connsiteX6" fmla="*/ 58046 w 111250"/>
                  <a:gd name="connsiteY6" fmla="*/ 252581 h 253964"/>
                  <a:gd name="connsiteX7" fmla="*/ 45257 w 111250"/>
                  <a:gd name="connsiteY7" fmla="*/ 166257 h 253964"/>
                  <a:gd name="connsiteX8" fmla="*/ 35666 w 111250"/>
                  <a:gd name="connsiteY8" fmla="*/ 105510 h 253964"/>
                  <a:gd name="connsiteX9" fmla="*/ 22877 w 111250"/>
                  <a:gd name="connsiteY9" fmla="*/ 54355 h 253964"/>
                  <a:gd name="connsiteX10" fmla="*/ 3694 w 111250"/>
                  <a:gd name="connsiteY10" fmla="*/ 6397 h 253964"/>
                  <a:gd name="connsiteX0" fmla="*/ 3694 w 111250"/>
                  <a:gd name="connsiteY0" fmla="*/ 6397 h 253553"/>
                  <a:gd name="connsiteX1" fmla="*/ 106004 w 111250"/>
                  <a:gd name="connsiteY1" fmla="*/ 3200 h 253553"/>
                  <a:gd name="connsiteX2" fmla="*/ 96412 w 111250"/>
                  <a:gd name="connsiteY2" fmla="*/ 3200 h 253553"/>
                  <a:gd name="connsiteX3" fmla="*/ 96412 w 111250"/>
                  <a:gd name="connsiteY3" fmla="*/ 44763 h 253553"/>
                  <a:gd name="connsiteX4" fmla="*/ 82290 w 111250"/>
                  <a:gd name="connsiteY4" fmla="*/ 102313 h 253553"/>
                  <a:gd name="connsiteX5" fmla="*/ 66305 w 111250"/>
                  <a:gd name="connsiteY5" fmla="*/ 205867 h 253553"/>
                  <a:gd name="connsiteX6" fmla="*/ 58046 w 111250"/>
                  <a:gd name="connsiteY6" fmla="*/ 252581 h 253553"/>
                  <a:gd name="connsiteX7" fmla="*/ 45257 w 111250"/>
                  <a:gd name="connsiteY7" fmla="*/ 166257 h 253553"/>
                  <a:gd name="connsiteX8" fmla="*/ 35666 w 111250"/>
                  <a:gd name="connsiteY8" fmla="*/ 105510 h 253553"/>
                  <a:gd name="connsiteX9" fmla="*/ 22877 w 111250"/>
                  <a:gd name="connsiteY9" fmla="*/ 54355 h 253553"/>
                  <a:gd name="connsiteX10" fmla="*/ 3694 w 111250"/>
                  <a:gd name="connsiteY10" fmla="*/ 6397 h 253553"/>
                  <a:gd name="connsiteX0" fmla="*/ 3694 w 111250"/>
                  <a:gd name="connsiteY0" fmla="*/ 6397 h 253553"/>
                  <a:gd name="connsiteX1" fmla="*/ 106004 w 111250"/>
                  <a:gd name="connsiteY1" fmla="*/ 3200 h 253553"/>
                  <a:gd name="connsiteX2" fmla="*/ 96412 w 111250"/>
                  <a:gd name="connsiteY2" fmla="*/ 3200 h 253553"/>
                  <a:gd name="connsiteX3" fmla="*/ 96412 w 111250"/>
                  <a:gd name="connsiteY3" fmla="*/ 44763 h 253553"/>
                  <a:gd name="connsiteX4" fmla="*/ 82290 w 111250"/>
                  <a:gd name="connsiteY4" fmla="*/ 102313 h 253553"/>
                  <a:gd name="connsiteX5" fmla="*/ 66305 w 111250"/>
                  <a:gd name="connsiteY5" fmla="*/ 205867 h 253553"/>
                  <a:gd name="connsiteX6" fmla="*/ 60621 w 111250"/>
                  <a:gd name="connsiteY6" fmla="*/ 252581 h 253553"/>
                  <a:gd name="connsiteX7" fmla="*/ 45257 w 111250"/>
                  <a:gd name="connsiteY7" fmla="*/ 166257 h 253553"/>
                  <a:gd name="connsiteX8" fmla="*/ 35666 w 111250"/>
                  <a:gd name="connsiteY8" fmla="*/ 105510 h 253553"/>
                  <a:gd name="connsiteX9" fmla="*/ 22877 w 111250"/>
                  <a:gd name="connsiteY9" fmla="*/ 54355 h 253553"/>
                  <a:gd name="connsiteX10" fmla="*/ 3694 w 111250"/>
                  <a:gd name="connsiteY10" fmla="*/ 6397 h 253553"/>
                  <a:gd name="connsiteX0" fmla="*/ 5367 w 99151"/>
                  <a:gd name="connsiteY0" fmla="*/ 11760 h 253764"/>
                  <a:gd name="connsiteX1" fmla="*/ 94799 w 99151"/>
                  <a:gd name="connsiteY1" fmla="*/ 3411 h 253764"/>
                  <a:gd name="connsiteX2" fmla="*/ 85207 w 99151"/>
                  <a:gd name="connsiteY2" fmla="*/ 3411 h 253764"/>
                  <a:gd name="connsiteX3" fmla="*/ 85207 w 99151"/>
                  <a:gd name="connsiteY3" fmla="*/ 44974 h 253764"/>
                  <a:gd name="connsiteX4" fmla="*/ 71085 w 99151"/>
                  <a:gd name="connsiteY4" fmla="*/ 102524 h 253764"/>
                  <a:gd name="connsiteX5" fmla="*/ 55100 w 99151"/>
                  <a:gd name="connsiteY5" fmla="*/ 206078 h 253764"/>
                  <a:gd name="connsiteX6" fmla="*/ 49416 w 99151"/>
                  <a:gd name="connsiteY6" fmla="*/ 252792 h 253764"/>
                  <a:gd name="connsiteX7" fmla="*/ 34052 w 99151"/>
                  <a:gd name="connsiteY7" fmla="*/ 166468 h 253764"/>
                  <a:gd name="connsiteX8" fmla="*/ 24461 w 99151"/>
                  <a:gd name="connsiteY8" fmla="*/ 105721 h 253764"/>
                  <a:gd name="connsiteX9" fmla="*/ 11672 w 99151"/>
                  <a:gd name="connsiteY9" fmla="*/ 54566 h 253764"/>
                  <a:gd name="connsiteX10" fmla="*/ 5367 w 99151"/>
                  <a:gd name="connsiteY10" fmla="*/ 11760 h 253764"/>
                  <a:gd name="connsiteX0" fmla="*/ 158 w 93942"/>
                  <a:gd name="connsiteY0" fmla="*/ 11760 h 253764"/>
                  <a:gd name="connsiteX1" fmla="*/ 89590 w 93942"/>
                  <a:gd name="connsiteY1" fmla="*/ 3411 h 253764"/>
                  <a:gd name="connsiteX2" fmla="*/ 79998 w 93942"/>
                  <a:gd name="connsiteY2" fmla="*/ 3411 h 253764"/>
                  <a:gd name="connsiteX3" fmla="*/ 79998 w 93942"/>
                  <a:gd name="connsiteY3" fmla="*/ 44974 h 253764"/>
                  <a:gd name="connsiteX4" fmla="*/ 65876 w 93942"/>
                  <a:gd name="connsiteY4" fmla="*/ 102524 h 253764"/>
                  <a:gd name="connsiteX5" fmla="*/ 49891 w 93942"/>
                  <a:gd name="connsiteY5" fmla="*/ 206078 h 253764"/>
                  <a:gd name="connsiteX6" fmla="*/ 44207 w 93942"/>
                  <a:gd name="connsiteY6" fmla="*/ 252792 h 253764"/>
                  <a:gd name="connsiteX7" fmla="*/ 28843 w 93942"/>
                  <a:gd name="connsiteY7" fmla="*/ 166468 h 253764"/>
                  <a:gd name="connsiteX8" fmla="*/ 19252 w 93942"/>
                  <a:gd name="connsiteY8" fmla="*/ 105721 h 253764"/>
                  <a:gd name="connsiteX9" fmla="*/ 6463 w 93942"/>
                  <a:gd name="connsiteY9" fmla="*/ 54566 h 253764"/>
                  <a:gd name="connsiteX10" fmla="*/ 158 w 93942"/>
                  <a:gd name="connsiteY10" fmla="*/ 11760 h 253764"/>
                  <a:gd name="connsiteX0" fmla="*/ 158 w 94171"/>
                  <a:gd name="connsiteY0" fmla="*/ 11383 h 253387"/>
                  <a:gd name="connsiteX1" fmla="*/ 89590 w 94171"/>
                  <a:gd name="connsiteY1" fmla="*/ 3034 h 253387"/>
                  <a:gd name="connsiteX2" fmla="*/ 79998 w 94171"/>
                  <a:gd name="connsiteY2" fmla="*/ 3034 h 253387"/>
                  <a:gd name="connsiteX3" fmla="*/ 69695 w 94171"/>
                  <a:gd name="connsiteY3" fmla="*/ 39445 h 253387"/>
                  <a:gd name="connsiteX4" fmla="*/ 65876 w 94171"/>
                  <a:gd name="connsiteY4" fmla="*/ 102147 h 253387"/>
                  <a:gd name="connsiteX5" fmla="*/ 49891 w 94171"/>
                  <a:gd name="connsiteY5" fmla="*/ 205701 h 253387"/>
                  <a:gd name="connsiteX6" fmla="*/ 44207 w 94171"/>
                  <a:gd name="connsiteY6" fmla="*/ 252415 h 253387"/>
                  <a:gd name="connsiteX7" fmla="*/ 28843 w 94171"/>
                  <a:gd name="connsiteY7" fmla="*/ 166091 h 253387"/>
                  <a:gd name="connsiteX8" fmla="*/ 19252 w 94171"/>
                  <a:gd name="connsiteY8" fmla="*/ 105344 h 253387"/>
                  <a:gd name="connsiteX9" fmla="*/ 6463 w 94171"/>
                  <a:gd name="connsiteY9" fmla="*/ 54189 h 253387"/>
                  <a:gd name="connsiteX10" fmla="*/ 158 w 94171"/>
                  <a:gd name="connsiteY10" fmla="*/ 11383 h 253387"/>
                  <a:gd name="connsiteX0" fmla="*/ 154 w 92366"/>
                  <a:gd name="connsiteY0" fmla="*/ 8540 h 250544"/>
                  <a:gd name="connsiteX1" fmla="*/ 89586 w 92366"/>
                  <a:gd name="connsiteY1" fmla="*/ 191 h 250544"/>
                  <a:gd name="connsiteX2" fmla="*/ 69691 w 92366"/>
                  <a:gd name="connsiteY2" fmla="*/ 18221 h 250544"/>
                  <a:gd name="connsiteX3" fmla="*/ 69691 w 92366"/>
                  <a:gd name="connsiteY3" fmla="*/ 36602 h 250544"/>
                  <a:gd name="connsiteX4" fmla="*/ 65872 w 92366"/>
                  <a:gd name="connsiteY4" fmla="*/ 99304 h 250544"/>
                  <a:gd name="connsiteX5" fmla="*/ 49887 w 92366"/>
                  <a:gd name="connsiteY5" fmla="*/ 202858 h 250544"/>
                  <a:gd name="connsiteX6" fmla="*/ 44203 w 92366"/>
                  <a:gd name="connsiteY6" fmla="*/ 249572 h 250544"/>
                  <a:gd name="connsiteX7" fmla="*/ 28839 w 92366"/>
                  <a:gd name="connsiteY7" fmla="*/ 163248 h 250544"/>
                  <a:gd name="connsiteX8" fmla="*/ 19248 w 92366"/>
                  <a:gd name="connsiteY8" fmla="*/ 102501 h 250544"/>
                  <a:gd name="connsiteX9" fmla="*/ 6459 w 92366"/>
                  <a:gd name="connsiteY9" fmla="*/ 51346 h 250544"/>
                  <a:gd name="connsiteX10" fmla="*/ 154 w 92366"/>
                  <a:gd name="connsiteY10" fmla="*/ 8540 h 250544"/>
                  <a:gd name="connsiteX0" fmla="*/ 1199 w 91781"/>
                  <a:gd name="connsiteY0" fmla="*/ 8370 h 250374"/>
                  <a:gd name="connsiteX1" fmla="*/ 31684 w 91781"/>
                  <a:gd name="connsiteY1" fmla="*/ 14376 h 250374"/>
                  <a:gd name="connsiteX2" fmla="*/ 90631 w 91781"/>
                  <a:gd name="connsiteY2" fmla="*/ 21 h 250374"/>
                  <a:gd name="connsiteX3" fmla="*/ 70736 w 91781"/>
                  <a:gd name="connsiteY3" fmla="*/ 18051 h 250374"/>
                  <a:gd name="connsiteX4" fmla="*/ 70736 w 91781"/>
                  <a:gd name="connsiteY4" fmla="*/ 36432 h 250374"/>
                  <a:gd name="connsiteX5" fmla="*/ 66917 w 91781"/>
                  <a:gd name="connsiteY5" fmla="*/ 99134 h 250374"/>
                  <a:gd name="connsiteX6" fmla="*/ 50932 w 91781"/>
                  <a:gd name="connsiteY6" fmla="*/ 202688 h 250374"/>
                  <a:gd name="connsiteX7" fmla="*/ 45248 w 91781"/>
                  <a:gd name="connsiteY7" fmla="*/ 249402 h 250374"/>
                  <a:gd name="connsiteX8" fmla="*/ 29884 w 91781"/>
                  <a:gd name="connsiteY8" fmla="*/ 163078 h 250374"/>
                  <a:gd name="connsiteX9" fmla="*/ 20293 w 91781"/>
                  <a:gd name="connsiteY9" fmla="*/ 102331 h 250374"/>
                  <a:gd name="connsiteX10" fmla="*/ 7504 w 91781"/>
                  <a:gd name="connsiteY10" fmla="*/ 51176 h 250374"/>
                  <a:gd name="connsiteX11" fmla="*/ 1199 w 91781"/>
                  <a:gd name="connsiteY11" fmla="*/ 8370 h 250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781" h="250374">
                    <a:moveTo>
                      <a:pt x="1199" y="8370"/>
                    </a:moveTo>
                    <a:cubicBezTo>
                      <a:pt x="5229" y="2237"/>
                      <a:pt x="16779" y="15767"/>
                      <a:pt x="31684" y="14376"/>
                    </a:cubicBezTo>
                    <a:cubicBezTo>
                      <a:pt x="46589" y="12985"/>
                      <a:pt x="84122" y="-591"/>
                      <a:pt x="90631" y="21"/>
                    </a:cubicBezTo>
                    <a:cubicBezTo>
                      <a:pt x="97140" y="633"/>
                      <a:pt x="74052" y="11983"/>
                      <a:pt x="70736" y="18051"/>
                    </a:cubicBezTo>
                    <a:cubicBezTo>
                      <a:pt x="67420" y="24119"/>
                      <a:pt x="71372" y="22918"/>
                      <a:pt x="70736" y="36432"/>
                    </a:cubicBezTo>
                    <a:cubicBezTo>
                      <a:pt x="70100" y="49946"/>
                      <a:pt x="70218" y="71425"/>
                      <a:pt x="66917" y="99134"/>
                    </a:cubicBezTo>
                    <a:cubicBezTo>
                      <a:pt x="63616" y="126843"/>
                      <a:pt x="54544" y="177643"/>
                      <a:pt x="50932" y="202688"/>
                    </a:cubicBezTo>
                    <a:cubicBezTo>
                      <a:pt x="47321" y="227733"/>
                      <a:pt x="48756" y="256004"/>
                      <a:pt x="45248" y="249402"/>
                    </a:cubicBezTo>
                    <a:cubicBezTo>
                      <a:pt x="41740" y="242800"/>
                      <a:pt x="34043" y="187590"/>
                      <a:pt x="29884" y="163078"/>
                    </a:cubicBezTo>
                    <a:cubicBezTo>
                      <a:pt x="25725" y="138566"/>
                      <a:pt x="24023" y="120981"/>
                      <a:pt x="20293" y="102331"/>
                    </a:cubicBezTo>
                    <a:cubicBezTo>
                      <a:pt x="16563" y="83681"/>
                      <a:pt x="10686" y="66836"/>
                      <a:pt x="7504" y="51176"/>
                    </a:cubicBezTo>
                    <a:cubicBezTo>
                      <a:pt x="4322" y="35516"/>
                      <a:pt x="-2831" y="14503"/>
                      <a:pt x="1199" y="8370"/>
                    </a:cubicBezTo>
                    <a:close/>
                  </a:path>
                </a:pathLst>
              </a:cu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38"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5736294" y="1397314"/>
                <a:ext cx="1207636" cy="6041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9" name="TextBox 17"/>
              <p:cNvSpPr txBox="1">
                <a:spLocks noChangeArrowheads="1"/>
              </p:cNvSpPr>
              <p:nvPr/>
            </p:nvSpPr>
            <p:spPr bwMode="auto">
              <a:xfrm>
                <a:off x="6081300" y="1781988"/>
                <a:ext cx="223596" cy="21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spcBef>
                    <a:spcPct val="0"/>
                  </a:spcBef>
                  <a:buFontTx/>
                  <a:buNone/>
                </a:pPr>
                <a:r>
                  <a:rPr lang="en-US" altLang="en-US" sz="1000">
                    <a:latin typeface="Arial" panose="020B0604020202020204" pitchFamily="34" charset="0"/>
                  </a:rPr>
                  <a:t>d</a:t>
                </a:r>
              </a:p>
            </p:txBody>
          </p:sp>
          <p:cxnSp>
            <p:nvCxnSpPr>
              <p:cNvPr id="40" name="Straight Connector 39"/>
              <p:cNvCxnSpPr/>
              <p:nvPr/>
            </p:nvCxnSpPr>
            <p:spPr bwMode="auto">
              <a:xfrm>
                <a:off x="6114873" y="1898910"/>
                <a:ext cx="0" cy="922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auto">
              <a:xfrm>
                <a:off x="6273624" y="1898910"/>
                <a:ext cx="0" cy="922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auto">
              <a:xfrm>
                <a:off x="6114873" y="1945042"/>
                <a:ext cx="15739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bwMode="auto">
              <a:xfrm>
                <a:off x="6077818" y="1392806"/>
                <a:ext cx="72333" cy="194028"/>
              </a:xfrm>
              <a:prstGeom prst="straightConnector1">
                <a:avLst/>
              </a:prstGeom>
              <a:ln>
                <a:solidFill>
                  <a:schemeClr val="tx1"/>
                </a:solidFill>
                <a:headEnd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bwMode="auto">
              <a:xfrm>
                <a:off x="6247844" y="1379237"/>
                <a:ext cx="21710" cy="153323"/>
              </a:xfrm>
              <a:prstGeom prst="straightConnector1">
                <a:avLst/>
              </a:prstGeom>
              <a:ln>
                <a:solidFill>
                  <a:schemeClr val="tx1"/>
                </a:solidFill>
                <a:headEnd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bwMode="auto">
              <a:xfrm flipH="1">
                <a:off x="6337396" y="1392806"/>
                <a:ext cx="154681" cy="56988"/>
              </a:xfrm>
              <a:prstGeom prst="straightConnector1">
                <a:avLst/>
              </a:prstGeom>
              <a:ln>
                <a:solidFill>
                  <a:schemeClr val="tx1"/>
                </a:solidFill>
                <a:headEnd w="sm" len="sm"/>
                <a:tailEnd type="triangle" w="sm" len="med"/>
              </a:ln>
            </p:spPr>
            <p:style>
              <a:lnRef idx="1">
                <a:schemeClr val="accent1"/>
              </a:lnRef>
              <a:fillRef idx="0">
                <a:schemeClr val="accent1"/>
              </a:fillRef>
              <a:effectRef idx="0">
                <a:schemeClr val="accent1"/>
              </a:effectRef>
              <a:fontRef idx="minor">
                <a:schemeClr val="tx1"/>
              </a:fontRef>
            </p:style>
          </p:cxnSp>
          <p:sp>
            <p:nvSpPr>
              <p:cNvPr id="46" name="TextBox 67"/>
              <p:cNvSpPr txBox="1">
                <a:spLocks noChangeArrowheads="1"/>
              </p:cNvSpPr>
              <p:nvPr/>
            </p:nvSpPr>
            <p:spPr bwMode="auto">
              <a:xfrm>
                <a:off x="5703940" y="1164011"/>
                <a:ext cx="520032" cy="2867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spcBef>
                    <a:spcPct val="0"/>
                  </a:spcBef>
                  <a:buFontTx/>
                  <a:buNone/>
                </a:pPr>
                <a:r>
                  <a:rPr lang="en-US" altLang="en-US" sz="1100" dirty="0" smtClean="0">
                    <a:latin typeface="Arial" panose="020B0604020202020204" pitchFamily="34" charset="0"/>
                  </a:rPr>
                  <a:t>Bi(1</a:t>
                </a:r>
                <a:endParaRPr lang="en-US" altLang="en-US" sz="1100" dirty="0">
                  <a:latin typeface="Arial" panose="020B0604020202020204" pitchFamily="34" charset="0"/>
                </a:endParaRPr>
              </a:p>
            </p:txBody>
          </p:sp>
          <p:sp>
            <p:nvSpPr>
              <p:cNvPr id="47" name="TextBox 68"/>
              <p:cNvSpPr txBox="1">
                <a:spLocks noChangeArrowheads="1"/>
              </p:cNvSpPr>
              <p:nvPr/>
            </p:nvSpPr>
            <p:spPr bwMode="auto">
              <a:xfrm>
                <a:off x="6028775" y="1158384"/>
                <a:ext cx="536345" cy="2651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spcBef>
                    <a:spcPct val="0"/>
                  </a:spcBef>
                  <a:buFontTx/>
                  <a:buNone/>
                </a:pPr>
                <a:r>
                  <a:rPr lang="en-US" altLang="en-US" sz="1100" dirty="0">
                    <a:latin typeface="Arial" panose="020B0604020202020204" pitchFamily="34" charset="0"/>
                  </a:rPr>
                  <a:t>Se(1)</a:t>
                </a:r>
              </a:p>
            </p:txBody>
          </p:sp>
          <p:sp>
            <p:nvSpPr>
              <p:cNvPr id="48" name="TextBox 69"/>
              <p:cNvSpPr txBox="1">
                <a:spLocks noChangeArrowheads="1"/>
              </p:cNvSpPr>
              <p:nvPr/>
            </p:nvSpPr>
            <p:spPr bwMode="auto">
              <a:xfrm>
                <a:off x="6439579" y="1209948"/>
                <a:ext cx="528223" cy="2651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spcBef>
                    <a:spcPct val="0"/>
                  </a:spcBef>
                  <a:buFontTx/>
                  <a:buNone/>
                </a:pPr>
                <a:r>
                  <a:rPr lang="en-US" altLang="en-US" sz="1100">
                    <a:latin typeface="Arial" panose="020B0604020202020204" pitchFamily="34" charset="0"/>
                  </a:rPr>
                  <a:t>Zn(1)</a:t>
                </a:r>
              </a:p>
            </p:txBody>
          </p:sp>
          <p:graphicFrame>
            <p:nvGraphicFramePr>
              <p:cNvPr id="49" name="Object 2"/>
              <p:cNvGraphicFramePr>
                <a:graphicFrameLocks noChangeAspect="1"/>
              </p:cNvGraphicFramePr>
              <p:nvPr>
                <p:extLst>
                  <p:ext uri="{D42A27DB-BD31-4B8C-83A1-F6EECF244321}">
                    <p14:modId xmlns:p14="http://schemas.microsoft.com/office/powerpoint/2010/main" val="611193520"/>
                  </p:ext>
                </p:extLst>
              </p:nvPr>
            </p:nvGraphicFramePr>
            <p:xfrm>
              <a:off x="4533440" y="1920924"/>
              <a:ext cx="3010360" cy="1083726"/>
            </p:xfrm>
            <a:graphic>
              <a:graphicData uri="http://schemas.openxmlformats.org/presentationml/2006/ole">
                <mc:AlternateContent xmlns:mc="http://schemas.openxmlformats.org/markup-compatibility/2006">
                  <mc:Choice xmlns:v="urn:schemas-microsoft-com:vml" Requires="v">
                    <p:oleObj spid="_x0000_s1039" name="Graph" r:id="rId14" imgW="3666565" imgH="1317812" progId="Origin50.Graph">
                      <p:embed/>
                    </p:oleObj>
                  </mc:Choice>
                  <mc:Fallback>
                    <p:oleObj name="Graph" r:id="rId14" imgW="3666565" imgH="1317812" progId="Origin50.Grap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33440" y="1920924"/>
                            <a:ext cx="3010360" cy="10837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50" name="Freeform 49"/>
              <p:cNvSpPr/>
              <p:nvPr/>
            </p:nvSpPr>
            <p:spPr bwMode="auto">
              <a:xfrm>
                <a:off x="6258698" y="2316819"/>
                <a:ext cx="118046" cy="175034"/>
              </a:xfrm>
              <a:custGeom>
                <a:avLst/>
                <a:gdLst>
                  <a:gd name="connsiteX0" fmla="*/ 3694 w 111250"/>
                  <a:gd name="connsiteY0" fmla="*/ 6397 h 253964"/>
                  <a:gd name="connsiteX1" fmla="*/ 106004 w 111250"/>
                  <a:gd name="connsiteY1" fmla="*/ 3200 h 253964"/>
                  <a:gd name="connsiteX2" fmla="*/ 96412 w 111250"/>
                  <a:gd name="connsiteY2" fmla="*/ 3200 h 253964"/>
                  <a:gd name="connsiteX3" fmla="*/ 96412 w 111250"/>
                  <a:gd name="connsiteY3" fmla="*/ 44763 h 253964"/>
                  <a:gd name="connsiteX4" fmla="*/ 90018 w 111250"/>
                  <a:gd name="connsiteY4" fmla="*/ 102313 h 253964"/>
                  <a:gd name="connsiteX5" fmla="*/ 74032 w 111250"/>
                  <a:gd name="connsiteY5" fmla="*/ 211018 h 253964"/>
                  <a:gd name="connsiteX6" fmla="*/ 58046 w 111250"/>
                  <a:gd name="connsiteY6" fmla="*/ 252581 h 253964"/>
                  <a:gd name="connsiteX7" fmla="*/ 45257 w 111250"/>
                  <a:gd name="connsiteY7" fmla="*/ 166257 h 253964"/>
                  <a:gd name="connsiteX8" fmla="*/ 35666 w 111250"/>
                  <a:gd name="connsiteY8" fmla="*/ 105510 h 253964"/>
                  <a:gd name="connsiteX9" fmla="*/ 22877 w 111250"/>
                  <a:gd name="connsiteY9" fmla="*/ 54355 h 253964"/>
                  <a:gd name="connsiteX10" fmla="*/ 3694 w 111250"/>
                  <a:gd name="connsiteY10" fmla="*/ 6397 h 253964"/>
                  <a:gd name="connsiteX0" fmla="*/ 3694 w 111250"/>
                  <a:gd name="connsiteY0" fmla="*/ 6397 h 253964"/>
                  <a:gd name="connsiteX1" fmla="*/ 106004 w 111250"/>
                  <a:gd name="connsiteY1" fmla="*/ 3200 h 253964"/>
                  <a:gd name="connsiteX2" fmla="*/ 96412 w 111250"/>
                  <a:gd name="connsiteY2" fmla="*/ 3200 h 253964"/>
                  <a:gd name="connsiteX3" fmla="*/ 96412 w 111250"/>
                  <a:gd name="connsiteY3" fmla="*/ 44763 h 253964"/>
                  <a:gd name="connsiteX4" fmla="*/ 82290 w 111250"/>
                  <a:gd name="connsiteY4" fmla="*/ 102313 h 253964"/>
                  <a:gd name="connsiteX5" fmla="*/ 74032 w 111250"/>
                  <a:gd name="connsiteY5" fmla="*/ 211018 h 253964"/>
                  <a:gd name="connsiteX6" fmla="*/ 58046 w 111250"/>
                  <a:gd name="connsiteY6" fmla="*/ 252581 h 253964"/>
                  <a:gd name="connsiteX7" fmla="*/ 45257 w 111250"/>
                  <a:gd name="connsiteY7" fmla="*/ 166257 h 253964"/>
                  <a:gd name="connsiteX8" fmla="*/ 35666 w 111250"/>
                  <a:gd name="connsiteY8" fmla="*/ 105510 h 253964"/>
                  <a:gd name="connsiteX9" fmla="*/ 22877 w 111250"/>
                  <a:gd name="connsiteY9" fmla="*/ 54355 h 253964"/>
                  <a:gd name="connsiteX10" fmla="*/ 3694 w 111250"/>
                  <a:gd name="connsiteY10" fmla="*/ 6397 h 253964"/>
                  <a:gd name="connsiteX0" fmla="*/ 3694 w 111250"/>
                  <a:gd name="connsiteY0" fmla="*/ 6397 h 253553"/>
                  <a:gd name="connsiteX1" fmla="*/ 106004 w 111250"/>
                  <a:gd name="connsiteY1" fmla="*/ 3200 h 253553"/>
                  <a:gd name="connsiteX2" fmla="*/ 96412 w 111250"/>
                  <a:gd name="connsiteY2" fmla="*/ 3200 h 253553"/>
                  <a:gd name="connsiteX3" fmla="*/ 96412 w 111250"/>
                  <a:gd name="connsiteY3" fmla="*/ 44763 h 253553"/>
                  <a:gd name="connsiteX4" fmla="*/ 82290 w 111250"/>
                  <a:gd name="connsiteY4" fmla="*/ 102313 h 253553"/>
                  <a:gd name="connsiteX5" fmla="*/ 66305 w 111250"/>
                  <a:gd name="connsiteY5" fmla="*/ 205867 h 253553"/>
                  <a:gd name="connsiteX6" fmla="*/ 58046 w 111250"/>
                  <a:gd name="connsiteY6" fmla="*/ 252581 h 253553"/>
                  <a:gd name="connsiteX7" fmla="*/ 45257 w 111250"/>
                  <a:gd name="connsiteY7" fmla="*/ 166257 h 253553"/>
                  <a:gd name="connsiteX8" fmla="*/ 35666 w 111250"/>
                  <a:gd name="connsiteY8" fmla="*/ 105510 h 253553"/>
                  <a:gd name="connsiteX9" fmla="*/ 22877 w 111250"/>
                  <a:gd name="connsiteY9" fmla="*/ 54355 h 253553"/>
                  <a:gd name="connsiteX10" fmla="*/ 3694 w 111250"/>
                  <a:gd name="connsiteY10" fmla="*/ 6397 h 253553"/>
                  <a:gd name="connsiteX0" fmla="*/ 3694 w 111250"/>
                  <a:gd name="connsiteY0" fmla="*/ 6397 h 253553"/>
                  <a:gd name="connsiteX1" fmla="*/ 106004 w 111250"/>
                  <a:gd name="connsiteY1" fmla="*/ 3200 h 253553"/>
                  <a:gd name="connsiteX2" fmla="*/ 96412 w 111250"/>
                  <a:gd name="connsiteY2" fmla="*/ 3200 h 253553"/>
                  <a:gd name="connsiteX3" fmla="*/ 96412 w 111250"/>
                  <a:gd name="connsiteY3" fmla="*/ 44763 h 253553"/>
                  <a:gd name="connsiteX4" fmla="*/ 82290 w 111250"/>
                  <a:gd name="connsiteY4" fmla="*/ 102313 h 253553"/>
                  <a:gd name="connsiteX5" fmla="*/ 66305 w 111250"/>
                  <a:gd name="connsiteY5" fmla="*/ 205867 h 253553"/>
                  <a:gd name="connsiteX6" fmla="*/ 60621 w 111250"/>
                  <a:gd name="connsiteY6" fmla="*/ 252581 h 253553"/>
                  <a:gd name="connsiteX7" fmla="*/ 45257 w 111250"/>
                  <a:gd name="connsiteY7" fmla="*/ 166257 h 253553"/>
                  <a:gd name="connsiteX8" fmla="*/ 35666 w 111250"/>
                  <a:gd name="connsiteY8" fmla="*/ 105510 h 253553"/>
                  <a:gd name="connsiteX9" fmla="*/ 22877 w 111250"/>
                  <a:gd name="connsiteY9" fmla="*/ 54355 h 253553"/>
                  <a:gd name="connsiteX10" fmla="*/ 3694 w 111250"/>
                  <a:gd name="connsiteY10" fmla="*/ 6397 h 253553"/>
                  <a:gd name="connsiteX0" fmla="*/ 5367 w 99151"/>
                  <a:gd name="connsiteY0" fmla="*/ 11760 h 253764"/>
                  <a:gd name="connsiteX1" fmla="*/ 94799 w 99151"/>
                  <a:gd name="connsiteY1" fmla="*/ 3411 h 253764"/>
                  <a:gd name="connsiteX2" fmla="*/ 85207 w 99151"/>
                  <a:gd name="connsiteY2" fmla="*/ 3411 h 253764"/>
                  <a:gd name="connsiteX3" fmla="*/ 85207 w 99151"/>
                  <a:gd name="connsiteY3" fmla="*/ 44974 h 253764"/>
                  <a:gd name="connsiteX4" fmla="*/ 71085 w 99151"/>
                  <a:gd name="connsiteY4" fmla="*/ 102524 h 253764"/>
                  <a:gd name="connsiteX5" fmla="*/ 55100 w 99151"/>
                  <a:gd name="connsiteY5" fmla="*/ 206078 h 253764"/>
                  <a:gd name="connsiteX6" fmla="*/ 49416 w 99151"/>
                  <a:gd name="connsiteY6" fmla="*/ 252792 h 253764"/>
                  <a:gd name="connsiteX7" fmla="*/ 34052 w 99151"/>
                  <a:gd name="connsiteY7" fmla="*/ 166468 h 253764"/>
                  <a:gd name="connsiteX8" fmla="*/ 24461 w 99151"/>
                  <a:gd name="connsiteY8" fmla="*/ 105721 h 253764"/>
                  <a:gd name="connsiteX9" fmla="*/ 11672 w 99151"/>
                  <a:gd name="connsiteY9" fmla="*/ 54566 h 253764"/>
                  <a:gd name="connsiteX10" fmla="*/ 5367 w 99151"/>
                  <a:gd name="connsiteY10" fmla="*/ 11760 h 253764"/>
                  <a:gd name="connsiteX0" fmla="*/ 158 w 93942"/>
                  <a:gd name="connsiteY0" fmla="*/ 11760 h 253764"/>
                  <a:gd name="connsiteX1" fmla="*/ 89590 w 93942"/>
                  <a:gd name="connsiteY1" fmla="*/ 3411 h 253764"/>
                  <a:gd name="connsiteX2" fmla="*/ 79998 w 93942"/>
                  <a:gd name="connsiteY2" fmla="*/ 3411 h 253764"/>
                  <a:gd name="connsiteX3" fmla="*/ 79998 w 93942"/>
                  <a:gd name="connsiteY3" fmla="*/ 44974 h 253764"/>
                  <a:gd name="connsiteX4" fmla="*/ 65876 w 93942"/>
                  <a:gd name="connsiteY4" fmla="*/ 102524 h 253764"/>
                  <a:gd name="connsiteX5" fmla="*/ 49891 w 93942"/>
                  <a:gd name="connsiteY5" fmla="*/ 206078 h 253764"/>
                  <a:gd name="connsiteX6" fmla="*/ 44207 w 93942"/>
                  <a:gd name="connsiteY6" fmla="*/ 252792 h 253764"/>
                  <a:gd name="connsiteX7" fmla="*/ 28843 w 93942"/>
                  <a:gd name="connsiteY7" fmla="*/ 166468 h 253764"/>
                  <a:gd name="connsiteX8" fmla="*/ 19252 w 93942"/>
                  <a:gd name="connsiteY8" fmla="*/ 105721 h 253764"/>
                  <a:gd name="connsiteX9" fmla="*/ 6463 w 93942"/>
                  <a:gd name="connsiteY9" fmla="*/ 54566 h 253764"/>
                  <a:gd name="connsiteX10" fmla="*/ 158 w 93942"/>
                  <a:gd name="connsiteY10" fmla="*/ 11760 h 253764"/>
                  <a:gd name="connsiteX0" fmla="*/ 158 w 94171"/>
                  <a:gd name="connsiteY0" fmla="*/ 11383 h 253387"/>
                  <a:gd name="connsiteX1" fmla="*/ 89590 w 94171"/>
                  <a:gd name="connsiteY1" fmla="*/ 3034 h 253387"/>
                  <a:gd name="connsiteX2" fmla="*/ 79998 w 94171"/>
                  <a:gd name="connsiteY2" fmla="*/ 3034 h 253387"/>
                  <a:gd name="connsiteX3" fmla="*/ 69695 w 94171"/>
                  <a:gd name="connsiteY3" fmla="*/ 39445 h 253387"/>
                  <a:gd name="connsiteX4" fmla="*/ 65876 w 94171"/>
                  <a:gd name="connsiteY4" fmla="*/ 102147 h 253387"/>
                  <a:gd name="connsiteX5" fmla="*/ 49891 w 94171"/>
                  <a:gd name="connsiteY5" fmla="*/ 205701 h 253387"/>
                  <a:gd name="connsiteX6" fmla="*/ 44207 w 94171"/>
                  <a:gd name="connsiteY6" fmla="*/ 252415 h 253387"/>
                  <a:gd name="connsiteX7" fmla="*/ 28843 w 94171"/>
                  <a:gd name="connsiteY7" fmla="*/ 166091 h 253387"/>
                  <a:gd name="connsiteX8" fmla="*/ 19252 w 94171"/>
                  <a:gd name="connsiteY8" fmla="*/ 105344 h 253387"/>
                  <a:gd name="connsiteX9" fmla="*/ 6463 w 94171"/>
                  <a:gd name="connsiteY9" fmla="*/ 54189 h 253387"/>
                  <a:gd name="connsiteX10" fmla="*/ 158 w 94171"/>
                  <a:gd name="connsiteY10" fmla="*/ 11383 h 253387"/>
                  <a:gd name="connsiteX0" fmla="*/ 154 w 92366"/>
                  <a:gd name="connsiteY0" fmla="*/ 8540 h 250544"/>
                  <a:gd name="connsiteX1" fmla="*/ 89586 w 92366"/>
                  <a:gd name="connsiteY1" fmla="*/ 191 h 250544"/>
                  <a:gd name="connsiteX2" fmla="*/ 69691 w 92366"/>
                  <a:gd name="connsiteY2" fmla="*/ 18221 h 250544"/>
                  <a:gd name="connsiteX3" fmla="*/ 69691 w 92366"/>
                  <a:gd name="connsiteY3" fmla="*/ 36602 h 250544"/>
                  <a:gd name="connsiteX4" fmla="*/ 65872 w 92366"/>
                  <a:gd name="connsiteY4" fmla="*/ 99304 h 250544"/>
                  <a:gd name="connsiteX5" fmla="*/ 49887 w 92366"/>
                  <a:gd name="connsiteY5" fmla="*/ 202858 h 250544"/>
                  <a:gd name="connsiteX6" fmla="*/ 44203 w 92366"/>
                  <a:gd name="connsiteY6" fmla="*/ 249572 h 250544"/>
                  <a:gd name="connsiteX7" fmla="*/ 28839 w 92366"/>
                  <a:gd name="connsiteY7" fmla="*/ 163248 h 250544"/>
                  <a:gd name="connsiteX8" fmla="*/ 19248 w 92366"/>
                  <a:gd name="connsiteY8" fmla="*/ 102501 h 250544"/>
                  <a:gd name="connsiteX9" fmla="*/ 6459 w 92366"/>
                  <a:gd name="connsiteY9" fmla="*/ 51346 h 250544"/>
                  <a:gd name="connsiteX10" fmla="*/ 154 w 92366"/>
                  <a:gd name="connsiteY10" fmla="*/ 8540 h 250544"/>
                  <a:gd name="connsiteX0" fmla="*/ 1199 w 91781"/>
                  <a:gd name="connsiteY0" fmla="*/ 8370 h 250374"/>
                  <a:gd name="connsiteX1" fmla="*/ 31684 w 91781"/>
                  <a:gd name="connsiteY1" fmla="*/ 14376 h 250374"/>
                  <a:gd name="connsiteX2" fmla="*/ 90631 w 91781"/>
                  <a:gd name="connsiteY2" fmla="*/ 21 h 250374"/>
                  <a:gd name="connsiteX3" fmla="*/ 70736 w 91781"/>
                  <a:gd name="connsiteY3" fmla="*/ 18051 h 250374"/>
                  <a:gd name="connsiteX4" fmla="*/ 70736 w 91781"/>
                  <a:gd name="connsiteY4" fmla="*/ 36432 h 250374"/>
                  <a:gd name="connsiteX5" fmla="*/ 66917 w 91781"/>
                  <a:gd name="connsiteY5" fmla="*/ 99134 h 250374"/>
                  <a:gd name="connsiteX6" fmla="*/ 50932 w 91781"/>
                  <a:gd name="connsiteY6" fmla="*/ 202688 h 250374"/>
                  <a:gd name="connsiteX7" fmla="*/ 45248 w 91781"/>
                  <a:gd name="connsiteY7" fmla="*/ 249402 h 250374"/>
                  <a:gd name="connsiteX8" fmla="*/ 29884 w 91781"/>
                  <a:gd name="connsiteY8" fmla="*/ 163078 h 250374"/>
                  <a:gd name="connsiteX9" fmla="*/ 20293 w 91781"/>
                  <a:gd name="connsiteY9" fmla="*/ 102331 h 250374"/>
                  <a:gd name="connsiteX10" fmla="*/ 7504 w 91781"/>
                  <a:gd name="connsiteY10" fmla="*/ 51176 h 250374"/>
                  <a:gd name="connsiteX11" fmla="*/ 1199 w 91781"/>
                  <a:gd name="connsiteY11" fmla="*/ 8370 h 250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781" h="250374">
                    <a:moveTo>
                      <a:pt x="1199" y="8370"/>
                    </a:moveTo>
                    <a:cubicBezTo>
                      <a:pt x="5229" y="2237"/>
                      <a:pt x="16779" y="15767"/>
                      <a:pt x="31684" y="14376"/>
                    </a:cubicBezTo>
                    <a:cubicBezTo>
                      <a:pt x="46589" y="12985"/>
                      <a:pt x="84122" y="-591"/>
                      <a:pt x="90631" y="21"/>
                    </a:cubicBezTo>
                    <a:cubicBezTo>
                      <a:pt x="97140" y="633"/>
                      <a:pt x="74052" y="11983"/>
                      <a:pt x="70736" y="18051"/>
                    </a:cubicBezTo>
                    <a:cubicBezTo>
                      <a:pt x="67420" y="24119"/>
                      <a:pt x="71372" y="22918"/>
                      <a:pt x="70736" y="36432"/>
                    </a:cubicBezTo>
                    <a:cubicBezTo>
                      <a:pt x="70100" y="49946"/>
                      <a:pt x="70218" y="71425"/>
                      <a:pt x="66917" y="99134"/>
                    </a:cubicBezTo>
                    <a:cubicBezTo>
                      <a:pt x="63616" y="126843"/>
                      <a:pt x="54544" y="177643"/>
                      <a:pt x="50932" y="202688"/>
                    </a:cubicBezTo>
                    <a:cubicBezTo>
                      <a:pt x="47321" y="227733"/>
                      <a:pt x="48756" y="256004"/>
                      <a:pt x="45248" y="249402"/>
                    </a:cubicBezTo>
                    <a:cubicBezTo>
                      <a:pt x="41740" y="242800"/>
                      <a:pt x="34043" y="187590"/>
                      <a:pt x="29884" y="163078"/>
                    </a:cubicBezTo>
                    <a:cubicBezTo>
                      <a:pt x="25725" y="138566"/>
                      <a:pt x="24023" y="120981"/>
                      <a:pt x="20293" y="102331"/>
                    </a:cubicBezTo>
                    <a:cubicBezTo>
                      <a:pt x="16563" y="83681"/>
                      <a:pt x="10686" y="66836"/>
                      <a:pt x="7504" y="51176"/>
                    </a:cubicBezTo>
                    <a:cubicBezTo>
                      <a:pt x="4322" y="35516"/>
                      <a:pt x="-2831" y="14503"/>
                      <a:pt x="1199" y="8370"/>
                    </a:cubicBezTo>
                    <a:close/>
                  </a:path>
                </a:pathLst>
              </a:cu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1" name="Straight Arrow Connector 50"/>
              <p:cNvCxnSpPr/>
              <p:nvPr/>
            </p:nvCxnSpPr>
            <p:spPr>
              <a:xfrm rot="10800000">
                <a:off x="6287687" y="2042612"/>
                <a:ext cx="3219" cy="116672"/>
              </a:xfrm>
              <a:prstGeom prst="straightConnector1">
                <a:avLst/>
              </a:prstGeom>
              <a:ln w="158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4467399" y="948683"/>
              <a:ext cx="3086754" cy="1600051"/>
              <a:chOff x="4159113" y="2988059"/>
              <a:chExt cx="3382801" cy="1753511"/>
            </a:xfrm>
          </p:grpSpPr>
          <p:sp>
            <p:nvSpPr>
              <p:cNvPr id="22" name="TextBox 48"/>
              <p:cNvSpPr txBox="1">
                <a:spLocks noChangeArrowheads="1"/>
              </p:cNvSpPr>
              <p:nvPr/>
            </p:nvSpPr>
            <p:spPr bwMode="auto">
              <a:xfrm>
                <a:off x="5360860" y="3292834"/>
                <a:ext cx="358587" cy="2740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400" dirty="0">
                    <a:latin typeface="Arial" panose="020B0604020202020204" pitchFamily="34" charset="0"/>
                    <a:cs typeface="Arial" panose="020B0604020202020204" pitchFamily="34" charset="0"/>
                  </a:rPr>
                  <a:t>(d)</a:t>
                </a:r>
              </a:p>
            </p:txBody>
          </p:sp>
          <p:cxnSp>
            <p:nvCxnSpPr>
              <p:cNvPr id="23" name="Straight Arrow Connector 22"/>
              <p:cNvCxnSpPr>
                <a:cxnSpLocks noChangeAspect="1"/>
              </p:cNvCxnSpPr>
              <p:nvPr/>
            </p:nvCxnSpPr>
            <p:spPr bwMode="auto">
              <a:xfrm flipV="1">
                <a:off x="4159113" y="3828977"/>
                <a:ext cx="421870" cy="977"/>
              </a:xfrm>
              <a:prstGeom prst="straightConnector1">
                <a:avLst/>
              </a:prstGeom>
              <a:ln w="1587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24" name="Group 32"/>
              <p:cNvGrpSpPr>
                <a:grpSpLocks/>
              </p:cNvGrpSpPr>
              <p:nvPr/>
            </p:nvGrpSpPr>
            <p:grpSpPr bwMode="auto">
              <a:xfrm>
                <a:off x="4549934" y="2988059"/>
                <a:ext cx="2991980" cy="1753511"/>
                <a:chOff x="5286044" y="2114264"/>
                <a:chExt cx="2953007" cy="1729182"/>
              </a:xfrm>
            </p:grpSpPr>
            <p:pic>
              <p:nvPicPr>
                <p:cNvPr id="26" name="Picture 26"/>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6085443" y="2332062"/>
                  <a:ext cx="1391113" cy="592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7" name="Group 28"/>
                <p:cNvGrpSpPr>
                  <a:grpSpLocks/>
                </p:cNvGrpSpPr>
                <p:nvPr/>
              </p:nvGrpSpPr>
              <p:grpSpPr bwMode="auto">
                <a:xfrm>
                  <a:off x="6819862" y="2761496"/>
                  <a:ext cx="175298" cy="91440"/>
                  <a:chOff x="6819862" y="2894786"/>
                  <a:chExt cx="175298" cy="91440"/>
                </a:xfrm>
              </p:grpSpPr>
              <p:cxnSp>
                <p:nvCxnSpPr>
                  <p:cNvPr id="33" name="Straight Connector 32"/>
                  <p:cNvCxnSpPr/>
                  <p:nvPr/>
                </p:nvCxnSpPr>
                <p:spPr>
                  <a:xfrm>
                    <a:off x="6819884" y="2888861"/>
                    <a:ext cx="0" cy="97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996655" y="2888861"/>
                    <a:ext cx="0" cy="97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19884" y="2939706"/>
                    <a:ext cx="1767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8" name="TextBox 77"/>
                <p:cNvSpPr txBox="1">
                  <a:spLocks noChangeArrowheads="1"/>
                </p:cNvSpPr>
                <p:nvPr/>
              </p:nvSpPr>
              <p:spPr bwMode="auto">
                <a:xfrm>
                  <a:off x="6425705" y="2121882"/>
                  <a:ext cx="529358" cy="2614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spcBef>
                      <a:spcPct val="0"/>
                    </a:spcBef>
                    <a:buFontTx/>
                    <a:buNone/>
                  </a:pPr>
                  <a:r>
                    <a:rPr lang="en-US" altLang="en-US" sz="1100" dirty="0">
                      <a:latin typeface="Arial" panose="020B0604020202020204" pitchFamily="34" charset="0"/>
                    </a:rPr>
                    <a:t>Se(2)</a:t>
                  </a:r>
                </a:p>
              </p:txBody>
            </p:sp>
            <p:graphicFrame>
              <p:nvGraphicFramePr>
                <p:cNvPr id="29" name="Object 24"/>
                <p:cNvGraphicFramePr>
                  <a:graphicFrameLocks noChangeAspect="1"/>
                </p:cNvGraphicFramePr>
                <p:nvPr/>
              </p:nvGraphicFramePr>
              <p:xfrm>
                <a:off x="5286044" y="2780928"/>
                <a:ext cx="2953007" cy="1062518"/>
              </p:xfrm>
              <a:graphic>
                <a:graphicData uri="http://schemas.openxmlformats.org/presentationml/2006/ole">
                  <mc:AlternateContent xmlns:mc="http://schemas.openxmlformats.org/markup-compatibility/2006">
                    <mc:Choice xmlns:v="urn:schemas-microsoft-com:vml" Requires="v">
                      <p:oleObj spid="_x0000_s1040" name="Graph" r:id="rId17" imgW="3666565" imgH="1317812" progId="Origin50.Graph">
                        <p:embed/>
                      </p:oleObj>
                    </mc:Choice>
                    <mc:Fallback>
                      <p:oleObj name="Graph" r:id="rId17" imgW="3666565" imgH="1317812" progId="Origin50.Graph">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86044" y="2780928"/>
                              <a:ext cx="2953007" cy="1062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cxnSp>
              <p:nvCxnSpPr>
                <p:cNvPr id="30" name="Straight Arrow Connector 29"/>
                <p:cNvCxnSpPr/>
                <p:nvPr/>
              </p:nvCxnSpPr>
              <p:spPr>
                <a:xfrm>
                  <a:off x="6809171" y="2334094"/>
                  <a:ext cx="21427" cy="152534"/>
                </a:xfrm>
                <a:prstGeom prst="straightConnector1">
                  <a:avLst/>
                </a:prstGeom>
                <a:ln>
                  <a:solidFill>
                    <a:schemeClr val="tx1"/>
                  </a:solidFill>
                  <a:headEnd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6969872" y="2276559"/>
                  <a:ext cx="115169" cy="188662"/>
                </a:xfrm>
                <a:prstGeom prst="straightConnector1">
                  <a:avLst/>
                </a:prstGeom>
                <a:ln>
                  <a:solidFill>
                    <a:schemeClr val="tx1"/>
                  </a:solidFill>
                  <a:headEnd w="sm" len="sm"/>
                  <a:tailEnd type="triangle" w="sm" len="med"/>
                </a:ln>
              </p:spPr>
              <p:style>
                <a:lnRef idx="1">
                  <a:schemeClr val="accent1"/>
                </a:lnRef>
                <a:fillRef idx="0">
                  <a:schemeClr val="accent1"/>
                </a:fillRef>
                <a:effectRef idx="0">
                  <a:schemeClr val="accent1"/>
                </a:effectRef>
                <a:fontRef idx="minor">
                  <a:schemeClr val="tx1"/>
                </a:fontRef>
              </p:style>
            </p:cxnSp>
            <p:sp>
              <p:nvSpPr>
                <p:cNvPr id="32" name="TextBox 84"/>
                <p:cNvSpPr txBox="1">
                  <a:spLocks noChangeArrowheads="1"/>
                </p:cNvSpPr>
                <p:nvPr/>
              </p:nvSpPr>
              <p:spPr bwMode="auto">
                <a:xfrm>
                  <a:off x="7055806" y="2114264"/>
                  <a:ext cx="529358" cy="2614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spcBef>
                      <a:spcPct val="0"/>
                    </a:spcBef>
                    <a:buFontTx/>
                    <a:buNone/>
                  </a:pPr>
                  <a:r>
                    <a:rPr lang="en-US" altLang="en-US" sz="1100" dirty="0">
                      <a:latin typeface="Arial" panose="020B0604020202020204" pitchFamily="34" charset="0"/>
                    </a:rPr>
                    <a:t>Se(3)</a:t>
                  </a:r>
                </a:p>
              </p:txBody>
            </p:sp>
          </p:grpSp>
          <p:cxnSp>
            <p:nvCxnSpPr>
              <p:cNvPr id="25" name="Straight Arrow Connector 24"/>
              <p:cNvCxnSpPr/>
              <p:nvPr/>
            </p:nvCxnSpPr>
            <p:spPr>
              <a:xfrm rot="10800000">
                <a:off x="6191719" y="3623191"/>
                <a:ext cx="3700" cy="117177"/>
              </a:xfrm>
              <a:prstGeom prst="straightConnector1">
                <a:avLst/>
              </a:prstGeom>
              <a:ln w="1587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20" name="TextBox 41"/>
            <p:cNvSpPr txBox="1">
              <a:spLocks noChangeArrowheads="1"/>
            </p:cNvSpPr>
            <p:nvPr/>
          </p:nvSpPr>
          <p:spPr bwMode="auto">
            <a:xfrm>
              <a:off x="4679945" y="1328288"/>
              <a:ext cx="367434" cy="2808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400" dirty="0" smtClean="0">
                  <a:latin typeface="Arial" panose="020B0604020202020204" pitchFamily="34" charset="0"/>
                  <a:cs typeface="Arial" panose="020B0604020202020204" pitchFamily="34" charset="0"/>
                </a:rPr>
                <a:t>(b)</a:t>
              </a:r>
              <a:endParaRPr lang="en-US" altLang="zh-CN" sz="1400" dirty="0">
                <a:latin typeface="Arial" panose="020B0604020202020204" pitchFamily="34" charset="0"/>
                <a:cs typeface="Arial" panose="020B0604020202020204" pitchFamily="34" charset="0"/>
              </a:endParaRPr>
            </a:p>
          </p:txBody>
        </p:sp>
        <p:sp>
          <p:nvSpPr>
            <p:cNvPr id="21" name="TextBox 41"/>
            <p:cNvSpPr txBox="1">
              <a:spLocks noChangeArrowheads="1"/>
            </p:cNvSpPr>
            <p:nvPr/>
          </p:nvSpPr>
          <p:spPr bwMode="auto">
            <a:xfrm>
              <a:off x="4679945" y="3110690"/>
              <a:ext cx="367434" cy="2808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400" dirty="0" smtClean="0">
                  <a:latin typeface="Arial" panose="020B0604020202020204" pitchFamily="34" charset="0"/>
                  <a:cs typeface="Arial" panose="020B0604020202020204" pitchFamily="34" charset="0"/>
                </a:rPr>
                <a:t>(c)</a:t>
              </a:r>
              <a:endParaRPr lang="en-US" altLang="zh-CN" sz="14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437938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19893</TotalTime>
  <Words>460</Words>
  <Application>Microsoft Office PowerPoint</Application>
  <PresentationFormat>On-screen Show (4:3)</PresentationFormat>
  <Paragraphs>30</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맑은 고딕</vt:lpstr>
      <vt:lpstr>宋体</vt:lpstr>
      <vt:lpstr>Arial</vt:lpstr>
      <vt:lpstr>Calibri</vt:lpstr>
      <vt:lpstr>Symbol</vt:lpstr>
      <vt:lpstr>Office Theme</vt:lpstr>
      <vt:lpstr>Graph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Gwan Hyoung Lee</dc:creator>
  <cp:lastModifiedBy>CNI</cp:lastModifiedBy>
  <cp:revision>55</cp:revision>
  <cp:lastPrinted>2015-09-21T19:48:59Z</cp:lastPrinted>
  <dcterms:created xsi:type="dcterms:W3CDTF">2013-06-11T15:11:27Z</dcterms:created>
  <dcterms:modified xsi:type="dcterms:W3CDTF">2015-09-21T21:41:01Z</dcterms:modified>
</cp:coreProperties>
</file>