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310" r:id="rId2"/>
  </p:sldIdLst>
  <p:sldSz cx="9144000" cy="6858000" type="screen4x3"/>
  <p:notesSz cx="6881813" cy="92964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0" autoAdjust="0"/>
    <p:restoredTop sz="88889" autoAdjust="0"/>
  </p:normalViewPr>
  <p:slideViewPr>
    <p:cSldViewPr>
      <p:cViewPr>
        <p:scale>
          <a:sx n="95" d="100"/>
          <a:sy n="95" d="100"/>
        </p:scale>
        <p:origin x="1550" y="-48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3306" y="-108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>
                <a:latin typeface="Arial"/>
                <a:ea typeface="Arial"/>
              </a:defRPr>
            </a:lvl1pPr>
          </a:lstStyle>
          <a:p>
            <a:endParaRPr lang="ko-KR" alt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>
                <a:latin typeface="Arial"/>
                <a:ea typeface="Arial"/>
              </a:defRPr>
            </a:lvl1pPr>
          </a:lstStyle>
          <a:p>
            <a:fld id="{79FC5FBD-66FB-44C4-9663-9F6675458592}" type="datetimeFigureOut">
              <a:rPr lang="ko-KR" altLang="en-US" smtClean="0"/>
              <a:pPr/>
              <a:t>2015-09-21</a:t>
            </a:fld>
            <a:endParaRPr lang="ko-KR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ko-KR" alt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altLang="ko-KR" dirty="0" smtClean="0"/>
              <a:t>Click to edit Master text styles</a:t>
            </a:r>
          </a:p>
          <a:p>
            <a:pPr lvl="1"/>
            <a:r>
              <a:rPr lang="en-US" altLang="ko-KR" dirty="0" smtClean="0"/>
              <a:t>Second level</a:t>
            </a:r>
          </a:p>
          <a:p>
            <a:pPr lvl="2"/>
            <a:r>
              <a:rPr lang="en-US" altLang="ko-KR" dirty="0" smtClean="0"/>
              <a:t>Third level</a:t>
            </a:r>
          </a:p>
          <a:p>
            <a:pPr lvl="3"/>
            <a:r>
              <a:rPr lang="en-US" altLang="ko-KR" dirty="0" smtClean="0"/>
              <a:t>Fourth level</a:t>
            </a:r>
          </a:p>
          <a:p>
            <a:pPr lvl="4"/>
            <a:r>
              <a:rPr lang="en-US" altLang="ko-KR" dirty="0" smtClean="0"/>
              <a:t>Fifth level</a:t>
            </a:r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>
                <a:latin typeface="Arial"/>
                <a:ea typeface="Arial"/>
              </a:defRPr>
            </a:lvl1pPr>
          </a:lstStyle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>
                <a:latin typeface="Arial"/>
                <a:ea typeface="Arial"/>
              </a:defRPr>
            </a:lvl1pPr>
          </a:lstStyle>
          <a:p>
            <a:fld id="{24A0204B-3A4D-4656-A9A2-0146ABD6EA90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61789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Arial"/>
        <a:ea typeface="Arial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Arial"/>
        <a:ea typeface="Arial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Arial"/>
        <a:ea typeface="Arial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Arial"/>
        <a:ea typeface="Arial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Arial"/>
        <a:ea typeface="Arial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/>
                <a:cs typeface="Arial"/>
              </a:rPr>
              <a:t>Layered superconducting</a:t>
            </a:r>
            <a:r>
              <a:rPr lang="en-US" baseline="0" dirty="0" smtClean="0">
                <a:latin typeface="Arial"/>
                <a:cs typeface="Arial"/>
              </a:rPr>
              <a:t> transition metal </a:t>
            </a:r>
            <a:r>
              <a:rPr lang="en-US" baseline="0" dirty="0" err="1" smtClean="0">
                <a:latin typeface="Arial"/>
                <a:cs typeface="Arial"/>
              </a:rPr>
              <a:t>dichalcogenides</a:t>
            </a:r>
            <a:r>
              <a:rPr lang="en-US" baseline="0" dirty="0" smtClean="0">
                <a:latin typeface="Arial"/>
                <a:cs typeface="Arial"/>
              </a:rPr>
              <a:t> such as NbSe</a:t>
            </a:r>
            <a:r>
              <a:rPr lang="en-US" baseline="-25000" dirty="0" smtClean="0">
                <a:latin typeface="Arial"/>
                <a:cs typeface="Arial"/>
              </a:rPr>
              <a:t>2</a:t>
            </a:r>
            <a:r>
              <a:rPr lang="en-US" baseline="0" dirty="0" smtClean="0">
                <a:latin typeface="Arial"/>
                <a:cs typeface="Arial"/>
              </a:rPr>
              <a:t> have generated intense interest as new atomically thin quantum materials.  However, they are extremely sensitive to oxidation in the ambient environment.  We have developed a technique to protect NbSe</a:t>
            </a:r>
            <a:r>
              <a:rPr lang="en-US" baseline="-25000" dirty="0" smtClean="0">
                <a:latin typeface="Arial"/>
                <a:cs typeface="Arial"/>
              </a:rPr>
              <a:t>2</a:t>
            </a:r>
            <a:r>
              <a:rPr lang="en-US" baseline="0" dirty="0" smtClean="0">
                <a:latin typeface="Arial"/>
                <a:cs typeface="Arial"/>
              </a:rPr>
              <a:t> with flakes of hexagonal boron nitride in inert atmosphere, preventing their oxidation.  Flakes of graphene are used to bridge between metal electrodes and the NbSe</a:t>
            </a:r>
            <a:r>
              <a:rPr lang="en-US" baseline="-25000" dirty="0" smtClean="0">
                <a:latin typeface="Arial"/>
                <a:cs typeface="Arial"/>
              </a:rPr>
              <a:t>2</a:t>
            </a:r>
            <a:r>
              <a:rPr lang="en-US" baseline="0" dirty="0" smtClean="0">
                <a:latin typeface="Arial"/>
                <a:cs typeface="Arial"/>
              </a:rPr>
              <a:t> to achieve multi-terminal contact, allowing four-terminal resistivity measurements.  We observe a clear superconducting transition in a bilayer device close to that of the bulk crystal. The application of a small perpendicular magnetic field induces a transition to a quantum metallic state. In this phase, the resistance obeys a unique power-law scaling relation with field, which has not been observed in previous studies of 2D superconductors.</a:t>
            </a:r>
            <a:endParaRPr lang="en-US" dirty="0" smtClean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9D6FD-66D1-9F4F-B645-DEAD5F790E9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521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ko-KR" smtClean="0"/>
              <a:t>Click to edit Master subtitle style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DA244-355E-49B5-8369-A5D201F60614}" type="datetimeFigureOut">
              <a:rPr lang="ko-KR" altLang="en-US" smtClean="0"/>
              <a:pPr/>
              <a:t>2015-09-21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9C01F-3DA5-42EC-826C-7DB61C7CB14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9713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DA244-355E-49B5-8369-A5D201F60614}" type="datetimeFigureOut">
              <a:rPr lang="ko-KR" altLang="en-US" smtClean="0"/>
              <a:pPr/>
              <a:t>2015-09-21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9C01F-3DA5-42EC-826C-7DB61C7CB14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4929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DA244-355E-49B5-8369-A5D201F60614}" type="datetimeFigureOut">
              <a:rPr lang="ko-KR" altLang="en-US" smtClean="0"/>
              <a:pPr/>
              <a:t>2015-09-21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9C01F-3DA5-42EC-826C-7DB61C7CB14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98664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DA244-355E-49B5-8369-A5D201F60614}" type="datetimeFigureOut">
              <a:rPr lang="ko-KR" altLang="en-US" smtClean="0"/>
              <a:pPr/>
              <a:t>2015-09-21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9C01F-3DA5-42EC-826C-7DB61C7CB14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7625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DA244-355E-49B5-8369-A5D201F60614}" type="datetimeFigureOut">
              <a:rPr lang="ko-KR" altLang="en-US" smtClean="0"/>
              <a:pPr/>
              <a:t>2015-09-21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9C01F-3DA5-42EC-826C-7DB61C7CB14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5518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DA244-355E-49B5-8369-A5D201F60614}" type="datetimeFigureOut">
              <a:rPr lang="ko-KR" altLang="en-US" smtClean="0"/>
              <a:pPr/>
              <a:t>2015-09-21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9C01F-3DA5-42EC-826C-7DB61C7CB14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30293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DA244-355E-49B5-8369-A5D201F60614}" type="datetimeFigureOut">
              <a:rPr lang="ko-KR" altLang="en-US" smtClean="0"/>
              <a:pPr/>
              <a:t>2015-09-21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9C01F-3DA5-42EC-826C-7DB61C7CB14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3999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DA244-355E-49B5-8369-A5D201F60614}" type="datetimeFigureOut">
              <a:rPr lang="ko-KR" altLang="en-US" smtClean="0"/>
              <a:pPr/>
              <a:t>2015-09-21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9C01F-3DA5-42EC-826C-7DB61C7CB14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6288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DA244-355E-49B5-8369-A5D201F60614}" type="datetimeFigureOut">
              <a:rPr lang="ko-KR" altLang="en-US" smtClean="0"/>
              <a:pPr/>
              <a:t>2015-09-21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9C01F-3DA5-42EC-826C-7DB61C7CB14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8509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DA244-355E-49B5-8369-A5D201F60614}" type="datetimeFigureOut">
              <a:rPr lang="ko-KR" altLang="en-US" smtClean="0"/>
              <a:pPr/>
              <a:t>2015-09-21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9C01F-3DA5-42EC-826C-7DB61C7CB14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4109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DA244-355E-49B5-8369-A5D201F60614}" type="datetimeFigureOut">
              <a:rPr lang="ko-KR" altLang="en-US" smtClean="0"/>
              <a:pPr/>
              <a:t>2015-09-21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9C01F-3DA5-42EC-826C-7DB61C7CB14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3827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dirty="0" smtClean="0"/>
              <a:t>Click to edit Master title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dirty="0" smtClean="0"/>
              <a:t>Click to edit Master text styles</a:t>
            </a:r>
          </a:p>
          <a:p>
            <a:pPr lvl="1"/>
            <a:r>
              <a:rPr lang="en-US" altLang="ko-KR" dirty="0" smtClean="0"/>
              <a:t>Second level</a:t>
            </a:r>
          </a:p>
          <a:p>
            <a:pPr lvl="2"/>
            <a:r>
              <a:rPr lang="en-US" altLang="ko-KR" dirty="0" smtClean="0"/>
              <a:t>Third level</a:t>
            </a:r>
          </a:p>
          <a:p>
            <a:pPr lvl="3"/>
            <a:r>
              <a:rPr lang="en-US" altLang="ko-KR" dirty="0" smtClean="0"/>
              <a:t>Fourth level</a:t>
            </a:r>
          </a:p>
          <a:p>
            <a:pPr lvl="4"/>
            <a:r>
              <a:rPr lang="en-US" altLang="ko-KR" dirty="0" smtClean="0"/>
              <a:t>Fifth level</a:t>
            </a:r>
            <a:endParaRPr lang="ko-KR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</a:defRPr>
            </a:lvl1pPr>
          </a:lstStyle>
          <a:p>
            <a:fld id="{A40DA244-355E-49B5-8369-A5D201F60614}" type="datetimeFigureOut">
              <a:rPr lang="ko-KR" altLang="en-US" smtClean="0"/>
              <a:pPr/>
              <a:t>2015-09-21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</a:defRPr>
            </a:lvl1pPr>
          </a:lstStyle>
          <a:p>
            <a:fld id="{EC79C01F-3DA5-42EC-826C-7DB61C7CB14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62904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Arial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/>
          <a:ea typeface="Arial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/>
          <a:ea typeface="Arial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/>
          <a:ea typeface="Arial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/>
          <a:ea typeface="Arial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/>
          <a:ea typeface="Arial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828800" y="304800"/>
            <a:ext cx="6934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Magnetic field tuned quantum metal in 2D NbSe</a:t>
            </a:r>
            <a:r>
              <a:rPr lang="en-US" i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algn="ctr"/>
            <a:r>
              <a:rPr lang="en-US" sz="1400" dirty="0" smtClean="0">
                <a:latin typeface="Arial"/>
                <a:cs typeface="Arial"/>
              </a:rPr>
              <a:t>A. W. </a:t>
            </a:r>
            <a:r>
              <a:rPr lang="en-US" sz="1400" dirty="0" err="1" smtClean="0">
                <a:latin typeface="Arial"/>
                <a:cs typeface="Arial"/>
              </a:rPr>
              <a:t>Tsen</a:t>
            </a:r>
            <a:r>
              <a:rPr lang="en-US" sz="1400" dirty="0" smtClean="0">
                <a:latin typeface="Arial"/>
                <a:cs typeface="Arial"/>
              </a:rPr>
              <a:t>, B. Hunt, Y-D Kim, J. Hone, P. Kim, C. R. Dean, A. N. </a:t>
            </a:r>
            <a:r>
              <a:rPr lang="en-US" sz="1400" dirty="0" err="1" smtClean="0">
                <a:latin typeface="Arial"/>
                <a:cs typeface="Arial"/>
              </a:rPr>
              <a:t>Pasupathy</a:t>
            </a:r>
            <a:endParaRPr lang="en-US" sz="1500" dirty="0">
              <a:latin typeface="Arial"/>
              <a:cs typeface="Arial"/>
            </a:endParaRPr>
          </a:p>
        </p:txBody>
      </p:sp>
      <p:sp>
        <p:nvSpPr>
          <p:cNvPr id="13" name="Rectangle 18"/>
          <p:cNvSpPr>
            <a:spLocks noChangeArrowheads="1"/>
          </p:cNvSpPr>
          <p:nvPr/>
        </p:nvSpPr>
        <p:spPr bwMode="auto">
          <a:xfrm>
            <a:off x="1600200" y="1143000"/>
            <a:ext cx="7543800" cy="76200"/>
          </a:xfrm>
          <a:prstGeom prst="rect">
            <a:avLst/>
          </a:prstGeom>
          <a:gradFill rotWithShape="0">
            <a:gsLst>
              <a:gs pos="0">
                <a:srgbClr val="3870A8"/>
              </a:gs>
              <a:gs pos="100000">
                <a:srgbClr val="71C6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3" name="Picture 2" descr="PAS3logo design 4 (v3 even bluer)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17"/>
          <a:stretch/>
        </p:blipFill>
        <p:spPr>
          <a:xfrm>
            <a:off x="14511" y="-12007"/>
            <a:ext cx="1509489" cy="1307407"/>
          </a:xfrm>
          <a:prstGeom prst="rect">
            <a:avLst/>
          </a:prstGeom>
        </p:spPr>
      </p:pic>
      <p:pic>
        <p:nvPicPr>
          <p:cNvPr id="1026" name="Picture 2" descr="C:\Users\awtsen\Desktop\Fig1-v3.png"/>
          <p:cNvPicPr>
            <a:picLocks noChangeAspect="1" noChangeArrowheads="1"/>
          </p:cNvPicPr>
          <p:nvPr/>
        </p:nvPicPr>
        <p:blipFill>
          <a:blip r:embed="rId4" cstate="print"/>
          <a:srcRect l="10033" b="40453"/>
          <a:stretch>
            <a:fillRect/>
          </a:stretch>
        </p:blipFill>
        <p:spPr bwMode="auto">
          <a:xfrm>
            <a:off x="1065212" y="1554163"/>
            <a:ext cx="3430588" cy="2381250"/>
          </a:xfrm>
          <a:prstGeom prst="rect">
            <a:avLst/>
          </a:prstGeom>
          <a:noFill/>
        </p:spPr>
      </p:pic>
      <p:pic>
        <p:nvPicPr>
          <p:cNvPr id="1030" name="Picture 6" descr="C:\Users\awtsen\Desktop\fig4-phaseDiagram-0913.png"/>
          <p:cNvPicPr>
            <a:picLocks noChangeAspect="1" noChangeArrowheads="1"/>
          </p:cNvPicPr>
          <p:nvPr/>
        </p:nvPicPr>
        <p:blipFill>
          <a:blip r:embed="rId5" cstate="print"/>
          <a:srcRect l="50283"/>
          <a:stretch>
            <a:fillRect/>
          </a:stretch>
        </p:blipFill>
        <p:spPr bwMode="auto">
          <a:xfrm>
            <a:off x="5105400" y="3912178"/>
            <a:ext cx="3124200" cy="2641022"/>
          </a:xfrm>
          <a:prstGeom prst="rect">
            <a:avLst/>
          </a:prstGeom>
          <a:noFill/>
        </p:spPr>
      </p:pic>
      <p:pic>
        <p:nvPicPr>
          <p:cNvPr id="19" name="Picture 6" descr="C:\Users\awtsen\Desktop\fig4-phaseDiagram-0913.png"/>
          <p:cNvPicPr>
            <a:picLocks noChangeAspect="1" noChangeArrowheads="1"/>
          </p:cNvPicPr>
          <p:nvPr/>
        </p:nvPicPr>
        <p:blipFill>
          <a:blip r:embed="rId5" cstate="print"/>
          <a:srcRect l="-1858" t="-2885" r="50929"/>
          <a:stretch>
            <a:fillRect/>
          </a:stretch>
        </p:blipFill>
        <p:spPr bwMode="auto">
          <a:xfrm>
            <a:off x="5002305" y="1321378"/>
            <a:ext cx="3200400" cy="2717222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>
          <a:xfrm>
            <a:off x="4953000" y="1295400"/>
            <a:ext cx="3048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105400" y="3886200"/>
            <a:ext cx="3048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4" name="Picture 10" descr="C:\Users\awtsen\Desktop\Picture1.bmp"/>
          <p:cNvPicPr>
            <a:picLocks noChangeAspect="1" noChangeArrowheads="1"/>
          </p:cNvPicPr>
          <p:nvPr/>
        </p:nvPicPr>
        <p:blipFill>
          <a:blip r:embed="rId6" cstate="print"/>
          <a:srcRect t="5185"/>
          <a:stretch>
            <a:fillRect/>
          </a:stretch>
        </p:blipFill>
        <p:spPr bwMode="auto">
          <a:xfrm>
            <a:off x="990600" y="3962400"/>
            <a:ext cx="3419475" cy="2438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3793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19779</TotalTime>
  <Words>180</Words>
  <Application>Microsoft Office PowerPoint</Application>
  <PresentationFormat>On-screen Show (4:3)</PresentationFormat>
  <Paragraphs>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맑은 고딕</vt:lpstr>
      <vt:lpstr>Arial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Gwan Hyoung Lee</dc:creator>
  <cp:lastModifiedBy>CNI</cp:lastModifiedBy>
  <cp:revision>66</cp:revision>
  <cp:lastPrinted>2015-09-21T19:49:09Z</cp:lastPrinted>
  <dcterms:created xsi:type="dcterms:W3CDTF">2013-06-11T15:11:27Z</dcterms:created>
  <dcterms:modified xsi:type="dcterms:W3CDTF">2015-09-21T21:45:57Z</dcterms:modified>
</cp:coreProperties>
</file>