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11" r:id="rId2"/>
  </p:sldIdLst>
  <p:sldSz cx="9144000" cy="6858000" type="screen4x3"/>
  <p:notesSz cx="6881813" cy="92964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53" autoAdjust="0"/>
  </p:normalViewPr>
  <p:slideViewPr>
    <p:cSldViewPr>
      <p:cViewPr varScale="1">
        <p:scale>
          <a:sx n="57" d="100"/>
          <a:sy n="57" d="100"/>
        </p:scale>
        <p:origin x="1416" y="58"/>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atin typeface="Arial"/>
                <a:ea typeface="Arial"/>
              </a:defRPr>
            </a:lvl1pPr>
          </a:lstStyle>
          <a:p>
            <a:endParaRPr lang="ko-KR" alt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atin typeface="Arial"/>
                <a:ea typeface="Arial"/>
              </a:defRPr>
            </a:lvl1pPr>
          </a:lstStyle>
          <a:p>
            <a:fld id="{79FC5FBD-66FB-44C4-9663-9F6675458592}" type="datetimeFigureOut">
              <a:rPr lang="ko-KR" altLang="en-US" smtClean="0"/>
              <a:pPr/>
              <a:t>2015-09-21</a:t>
            </a:fld>
            <a:endParaRPr lang="ko-KR" alt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ko-KR" alt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ltLang="ko-KR" dirty="0" smtClean="0"/>
              <a:t>Click to edit Master text styles</a:t>
            </a:r>
          </a:p>
          <a:p>
            <a:pPr lvl="1"/>
            <a:r>
              <a:rPr lang="en-US" altLang="ko-KR" dirty="0" smtClean="0"/>
              <a:t>Second level</a:t>
            </a:r>
          </a:p>
          <a:p>
            <a:pPr lvl="2"/>
            <a:r>
              <a:rPr lang="en-US" altLang="ko-KR" dirty="0" smtClean="0"/>
              <a:t>Third level</a:t>
            </a:r>
          </a:p>
          <a:p>
            <a:pPr lvl="3"/>
            <a:r>
              <a:rPr lang="en-US" altLang="ko-KR" dirty="0" smtClean="0"/>
              <a:t>Fourth level</a:t>
            </a:r>
          </a:p>
          <a:p>
            <a:pPr lvl="4"/>
            <a:r>
              <a:rPr lang="en-US" altLang="ko-KR" dirty="0" smtClean="0"/>
              <a:t>Fifth level</a:t>
            </a:r>
            <a:endParaRPr lang="ko-KR" alt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atin typeface="Arial"/>
                <a:ea typeface="Arial"/>
              </a:defRPr>
            </a:lvl1pPr>
          </a:lstStyle>
          <a:p>
            <a:endParaRPr lang="ko-KR" alt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atin typeface="Arial"/>
                <a:ea typeface="Arial"/>
              </a:defRPr>
            </a:lvl1pPr>
          </a:lstStyle>
          <a:p>
            <a:fld id="{24A0204B-3A4D-4656-A9A2-0146ABD6EA90}" type="slidenum">
              <a:rPr lang="ko-KR" altLang="en-US" smtClean="0"/>
              <a:pPr/>
              <a:t>‹#›</a:t>
            </a:fld>
            <a:endParaRPr lang="ko-KR" altLang="en-US" dirty="0"/>
          </a:p>
        </p:txBody>
      </p:sp>
    </p:spTree>
    <p:extLst>
      <p:ext uri="{BB962C8B-B14F-4D97-AF65-F5344CB8AC3E}">
        <p14:creationId xmlns:p14="http://schemas.microsoft.com/office/powerpoint/2010/main" val="236178907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Arial"/>
        <a:ea typeface="Arial"/>
        <a:cs typeface="+mn-cs"/>
      </a:defRPr>
    </a:lvl1pPr>
    <a:lvl2pPr marL="457200" algn="l" defTabSz="914400" rtl="0" eaLnBrk="1" latinLnBrk="1" hangingPunct="1">
      <a:defRPr sz="1200" kern="1200">
        <a:solidFill>
          <a:schemeClr val="tx1"/>
        </a:solidFill>
        <a:latin typeface="Arial"/>
        <a:ea typeface="Arial"/>
        <a:cs typeface="+mn-cs"/>
      </a:defRPr>
    </a:lvl2pPr>
    <a:lvl3pPr marL="914400" algn="l" defTabSz="914400" rtl="0" eaLnBrk="1" latinLnBrk="1" hangingPunct="1">
      <a:defRPr sz="1200" kern="1200">
        <a:solidFill>
          <a:schemeClr val="tx1"/>
        </a:solidFill>
        <a:latin typeface="Arial"/>
        <a:ea typeface="Arial"/>
        <a:cs typeface="+mn-cs"/>
      </a:defRPr>
    </a:lvl3pPr>
    <a:lvl4pPr marL="1371600" algn="l" defTabSz="914400" rtl="0" eaLnBrk="1" latinLnBrk="1" hangingPunct="1">
      <a:defRPr sz="1200" kern="1200">
        <a:solidFill>
          <a:schemeClr val="tx1"/>
        </a:solidFill>
        <a:latin typeface="Arial"/>
        <a:ea typeface="Arial"/>
        <a:cs typeface="+mn-cs"/>
      </a:defRPr>
    </a:lvl4pPr>
    <a:lvl5pPr marL="1828800" algn="l" defTabSz="914400" rtl="0" eaLnBrk="1" latinLnBrk="1" hangingPunct="1">
      <a:defRPr sz="1200" kern="1200">
        <a:solidFill>
          <a:schemeClr val="tx1"/>
        </a:solidFill>
        <a:latin typeface="Arial"/>
        <a:ea typeface="Arial"/>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Van der Waals materials have recently undergone a renaissance with the discovery of methods to exfoliate the bulk solids to create atomically thin sheets. Unfortunately, fullerenes, one of the prototypical </a:t>
            </a:r>
            <a:r>
              <a:rPr lang="en-US" dirty="0" err="1"/>
              <a:t>nanoscale</a:t>
            </a:r>
            <a:r>
              <a:rPr lang="en-US" dirty="0"/>
              <a:t> allotropes of carbon, cannot be exfoliated because it crystallizes into a three dimensional lattice as a result of its quasi-spherical shape. We have developed a method to organize fullerenes into close packed monolayers using a </a:t>
            </a:r>
            <a:r>
              <a:rPr lang="en-US" dirty="0" err="1"/>
              <a:t>nanoscale</a:t>
            </a:r>
            <a:r>
              <a:rPr lang="en-US" dirty="0"/>
              <a:t> template built on a molecular cluster platform. The template and the fullerene layer form a van der Waals interface that can be exfoliated with single layer precision. The template consists of a molecular cluster decorated with a ligand set that forms a </a:t>
            </a:r>
            <a:r>
              <a:rPr lang="en-US" dirty="0" err="1"/>
              <a:t>buckybowl</a:t>
            </a:r>
            <a:r>
              <a:rPr lang="en-US" dirty="0"/>
              <a:t> to host and organize C</a:t>
            </a:r>
            <a:r>
              <a:rPr lang="en-US" baseline="-25000" dirty="0"/>
              <a:t>60</a:t>
            </a:r>
            <a:r>
              <a:rPr lang="en-US" dirty="0"/>
              <a:t> into </a:t>
            </a:r>
            <a:r>
              <a:rPr lang="en-US"/>
              <a:t>a the </a:t>
            </a:r>
            <a:r>
              <a:rPr lang="en-US" dirty="0"/>
              <a:t>layered solid ([Co</a:t>
            </a:r>
            <a:r>
              <a:rPr lang="en-US" baseline="-25000" dirty="0"/>
              <a:t>6</a:t>
            </a:r>
            <a:r>
              <a:rPr lang="en-US" dirty="0"/>
              <a:t>Se</a:t>
            </a:r>
            <a:r>
              <a:rPr lang="en-US" baseline="-25000" dirty="0"/>
              <a:t>8</a:t>
            </a:r>
            <a:r>
              <a:rPr lang="en-US" dirty="0"/>
              <a:t>phen</a:t>
            </a:r>
            <a:r>
              <a:rPr lang="en-US" baseline="-25000" dirty="0"/>
              <a:t>6</a:t>
            </a:r>
            <a:r>
              <a:rPr lang="en-US" dirty="0"/>
              <a:t>][C</a:t>
            </a:r>
            <a:r>
              <a:rPr lang="en-US" baseline="-25000" dirty="0"/>
              <a:t>60</a:t>
            </a:r>
            <a:r>
              <a:rPr lang="en-US" dirty="0"/>
              <a:t>]</a:t>
            </a:r>
            <a:r>
              <a:rPr lang="en-US" baseline="-25000" dirty="0"/>
              <a:t>5</a:t>
            </a:r>
            <a:r>
              <a:rPr lang="en-US" dirty="0"/>
              <a:t>). The crystal structure of this material can be described as an intergrowth comprising two distinguishable </a:t>
            </a:r>
            <a:r>
              <a:rPr lang="en-US" dirty="0" err="1"/>
              <a:t>trigonal</a:t>
            </a:r>
            <a:r>
              <a:rPr lang="en-US" dirty="0"/>
              <a:t> layers: a layer of C</a:t>
            </a:r>
            <a:r>
              <a:rPr lang="en-US" baseline="-25000" dirty="0"/>
              <a:t>60</a:t>
            </a:r>
            <a:r>
              <a:rPr lang="en-US" dirty="0"/>
              <a:t> (FL) and an array with stoichiometry [Co</a:t>
            </a:r>
            <a:r>
              <a:rPr lang="en-US" baseline="-25000" dirty="0"/>
              <a:t>6</a:t>
            </a:r>
            <a:r>
              <a:rPr lang="en-US" dirty="0"/>
              <a:t>Se</a:t>
            </a:r>
            <a:r>
              <a:rPr lang="en-US" baseline="-25000" dirty="0"/>
              <a:t>8</a:t>
            </a:r>
            <a:r>
              <a:rPr lang="en-US" dirty="0"/>
              <a:t>phen</a:t>
            </a:r>
            <a:r>
              <a:rPr lang="en-US" baseline="-25000" dirty="0"/>
              <a:t>6</a:t>
            </a:r>
            <a:r>
              <a:rPr lang="en-US" dirty="0"/>
              <a:t>][C</a:t>
            </a:r>
            <a:r>
              <a:rPr lang="en-US" baseline="-25000" dirty="0"/>
              <a:t>60</a:t>
            </a:r>
            <a:r>
              <a:rPr lang="en-US" dirty="0"/>
              <a:t>]</a:t>
            </a:r>
            <a:r>
              <a:rPr lang="en-US" baseline="-25000" dirty="0"/>
              <a:t>2</a:t>
            </a:r>
            <a:r>
              <a:rPr lang="en-US" dirty="0"/>
              <a:t> (CF). The [Co</a:t>
            </a:r>
            <a:r>
              <a:rPr lang="en-US" baseline="-25000" dirty="0"/>
              <a:t>6</a:t>
            </a:r>
            <a:r>
              <a:rPr lang="en-US" dirty="0"/>
              <a:t>Se</a:t>
            </a:r>
            <a:r>
              <a:rPr lang="en-US" baseline="-25000" dirty="0"/>
              <a:t>8</a:t>
            </a:r>
            <a:r>
              <a:rPr lang="en-US" dirty="0"/>
              <a:t>phen</a:t>
            </a:r>
            <a:r>
              <a:rPr lang="en-US" baseline="-25000" dirty="0"/>
              <a:t>6</a:t>
            </a:r>
            <a:r>
              <a:rPr lang="en-US" dirty="0"/>
              <a:t>][C</a:t>
            </a:r>
            <a:r>
              <a:rPr lang="en-US" baseline="-25000" dirty="0"/>
              <a:t>60</a:t>
            </a:r>
            <a:r>
              <a:rPr lang="en-US" dirty="0"/>
              <a:t>]</a:t>
            </a:r>
            <a:r>
              <a:rPr lang="en-US" baseline="-25000" dirty="0"/>
              <a:t>5</a:t>
            </a:r>
            <a:r>
              <a:rPr lang="en-US" dirty="0"/>
              <a:t> crystals can be exfoliated in the same way as traditional atomic 2D van der Waals materials and the step height in exfoliated layers is in very good agreement with the height of a </a:t>
            </a:r>
            <a:r>
              <a:rPr lang="en-US" dirty="0" err="1"/>
              <a:t>superatomic</a:t>
            </a:r>
            <a:r>
              <a:rPr lang="en-US" dirty="0"/>
              <a:t> monolayer (Layer CF + Layer FL) calculated from the crystal structure. Moreover, these materials exhibit in-plane electrical transport with an activation energy in the mid-IR. </a:t>
            </a:r>
            <a:endParaRPr lang="en-US" dirty="0"/>
          </a:p>
        </p:txBody>
      </p:sp>
      <p:sp>
        <p:nvSpPr>
          <p:cNvPr id="4" name="Slide Number Placeholder 3"/>
          <p:cNvSpPr>
            <a:spLocks noGrp="1"/>
          </p:cNvSpPr>
          <p:nvPr>
            <p:ph type="sldNum" sz="quarter" idx="10"/>
          </p:nvPr>
        </p:nvSpPr>
        <p:spPr/>
        <p:txBody>
          <a:bodyPr/>
          <a:lstStyle/>
          <a:p>
            <a:fld id="{24A0204B-3A4D-4656-A9A2-0146ABD6EA90}" type="slidenum">
              <a:rPr lang="ko-KR" altLang="en-US" smtClean="0"/>
              <a:pPr/>
              <a:t>1</a:t>
            </a:fld>
            <a:endParaRPr lang="ko-KR" altLang="en-US" dirty="0"/>
          </a:p>
        </p:txBody>
      </p:sp>
    </p:spTree>
    <p:extLst>
      <p:ext uri="{BB962C8B-B14F-4D97-AF65-F5344CB8AC3E}">
        <p14:creationId xmlns:p14="http://schemas.microsoft.com/office/powerpoint/2010/main" val="2950495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ko-KR" smtClean="0"/>
              <a:t>Click to edit Master title style</a:t>
            </a:r>
            <a:endParaRPr lang="ko-KR"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smtClean="0"/>
              <a:t>Click to edit Master subtitle style</a:t>
            </a:r>
            <a:endParaRPr lang="ko-KR" altLang="en-US"/>
          </a:p>
        </p:txBody>
      </p:sp>
      <p:sp>
        <p:nvSpPr>
          <p:cNvPr id="4" name="Date Placeholder 3"/>
          <p:cNvSpPr>
            <a:spLocks noGrp="1"/>
          </p:cNvSpPr>
          <p:nvPr>
            <p:ph type="dt" sz="half" idx="10"/>
          </p:nvPr>
        </p:nvSpPr>
        <p:spPr/>
        <p:txBody>
          <a:bodyPr/>
          <a:lstStyle/>
          <a:p>
            <a:fld id="{A40DA244-355E-49B5-8369-A5D201F60614}" type="datetimeFigureOut">
              <a:rPr lang="ko-KR" altLang="en-US" smtClean="0"/>
              <a:pPr/>
              <a:t>2015-09-21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C79C01F-3DA5-42EC-826C-7DB61C7CB14F}" type="slidenum">
              <a:rPr lang="ko-KR" altLang="en-US" smtClean="0"/>
              <a:pPr/>
              <a:t>‹#›</a:t>
            </a:fld>
            <a:endParaRPr lang="ko-KR" altLang="en-US"/>
          </a:p>
        </p:txBody>
      </p:sp>
    </p:spTree>
    <p:extLst>
      <p:ext uri="{BB962C8B-B14F-4D97-AF65-F5344CB8AC3E}">
        <p14:creationId xmlns:p14="http://schemas.microsoft.com/office/powerpoint/2010/main" val="376971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A40DA244-355E-49B5-8369-A5D201F60614}" type="datetimeFigureOut">
              <a:rPr lang="ko-KR" altLang="en-US" smtClean="0"/>
              <a:pPr/>
              <a:t>2015-09-21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C79C01F-3DA5-42EC-826C-7DB61C7CB14F}" type="slidenum">
              <a:rPr lang="ko-KR" altLang="en-US" smtClean="0"/>
              <a:pPr/>
              <a:t>‹#›</a:t>
            </a:fld>
            <a:endParaRPr lang="ko-KR" altLang="en-US"/>
          </a:p>
        </p:txBody>
      </p:sp>
    </p:spTree>
    <p:extLst>
      <p:ext uri="{BB962C8B-B14F-4D97-AF65-F5344CB8AC3E}">
        <p14:creationId xmlns:p14="http://schemas.microsoft.com/office/powerpoint/2010/main" val="3154929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A40DA244-355E-49B5-8369-A5D201F60614}" type="datetimeFigureOut">
              <a:rPr lang="ko-KR" altLang="en-US" smtClean="0"/>
              <a:pPr/>
              <a:t>2015-09-21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C79C01F-3DA5-42EC-826C-7DB61C7CB14F}" type="slidenum">
              <a:rPr lang="ko-KR" altLang="en-US" smtClean="0"/>
              <a:pPr/>
              <a:t>‹#›</a:t>
            </a:fld>
            <a:endParaRPr lang="ko-KR" altLang="en-US"/>
          </a:p>
        </p:txBody>
      </p:sp>
    </p:spTree>
    <p:extLst>
      <p:ext uri="{BB962C8B-B14F-4D97-AF65-F5344CB8AC3E}">
        <p14:creationId xmlns:p14="http://schemas.microsoft.com/office/powerpoint/2010/main" val="1998664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idx="1"/>
          </p:nvPr>
        </p:nvSpPr>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A40DA244-355E-49B5-8369-A5D201F60614}" type="datetimeFigureOut">
              <a:rPr lang="ko-KR" altLang="en-US" smtClean="0"/>
              <a:pPr/>
              <a:t>2015-09-21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C79C01F-3DA5-42EC-826C-7DB61C7CB14F}" type="slidenum">
              <a:rPr lang="ko-KR" altLang="en-US" smtClean="0"/>
              <a:pPr/>
              <a:t>‹#›</a:t>
            </a:fld>
            <a:endParaRPr lang="ko-KR" altLang="en-US"/>
          </a:p>
        </p:txBody>
      </p:sp>
    </p:spTree>
    <p:extLst>
      <p:ext uri="{BB962C8B-B14F-4D97-AF65-F5344CB8AC3E}">
        <p14:creationId xmlns:p14="http://schemas.microsoft.com/office/powerpoint/2010/main" val="217762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smtClean="0"/>
              <a:t>Click to edit Master text styles</a:t>
            </a:r>
          </a:p>
        </p:txBody>
      </p:sp>
      <p:sp>
        <p:nvSpPr>
          <p:cNvPr id="4" name="Date Placeholder 3"/>
          <p:cNvSpPr>
            <a:spLocks noGrp="1"/>
          </p:cNvSpPr>
          <p:nvPr>
            <p:ph type="dt" sz="half" idx="10"/>
          </p:nvPr>
        </p:nvSpPr>
        <p:spPr/>
        <p:txBody>
          <a:bodyPr/>
          <a:lstStyle/>
          <a:p>
            <a:fld id="{A40DA244-355E-49B5-8369-A5D201F60614}" type="datetimeFigureOut">
              <a:rPr lang="ko-KR" altLang="en-US" smtClean="0"/>
              <a:pPr/>
              <a:t>2015-09-21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C79C01F-3DA5-42EC-826C-7DB61C7CB14F}" type="slidenum">
              <a:rPr lang="ko-KR" altLang="en-US" smtClean="0"/>
              <a:pPr/>
              <a:t>‹#›</a:t>
            </a:fld>
            <a:endParaRPr lang="ko-KR" altLang="en-US"/>
          </a:p>
        </p:txBody>
      </p:sp>
    </p:spTree>
    <p:extLst>
      <p:ext uri="{BB962C8B-B14F-4D97-AF65-F5344CB8AC3E}">
        <p14:creationId xmlns:p14="http://schemas.microsoft.com/office/powerpoint/2010/main" val="200551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Date Placeholder 4"/>
          <p:cNvSpPr>
            <a:spLocks noGrp="1"/>
          </p:cNvSpPr>
          <p:nvPr>
            <p:ph type="dt" sz="half" idx="10"/>
          </p:nvPr>
        </p:nvSpPr>
        <p:spPr/>
        <p:txBody>
          <a:bodyPr/>
          <a:lstStyle/>
          <a:p>
            <a:fld id="{A40DA244-355E-49B5-8369-A5D201F60614}" type="datetimeFigureOut">
              <a:rPr lang="ko-KR" altLang="en-US" smtClean="0"/>
              <a:pPr/>
              <a:t>2015-09-21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C79C01F-3DA5-42EC-826C-7DB61C7CB14F}" type="slidenum">
              <a:rPr lang="ko-KR" altLang="en-US" smtClean="0"/>
              <a:pPr/>
              <a:t>‹#›</a:t>
            </a:fld>
            <a:endParaRPr lang="ko-KR" altLang="en-US"/>
          </a:p>
        </p:txBody>
      </p:sp>
    </p:spTree>
    <p:extLst>
      <p:ext uri="{BB962C8B-B14F-4D97-AF65-F5344CB8AC3E}">
        <p14:creationId xmlns:p14="http://schemas.microsoft.com/office/powerpoint/2010/main" val="2430293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7" name="Date Placeholder 6"/>
          <p:cNvSpPr>
            <a:spLocks noGrp="1"/>
          </p:cNvSpPr>
          <p:nvPr>
            <p:ph type="dt" sz="half" idx="10"/>
          </p:nvPr>
        </p:nvSpPr>
        <p:spPr/>
        <p:txBody>
          <a:bodyPr/>
          <a:lstStyle/>
          <a:p>
            <a:fld id="{A40DA244-355E-49B5-8369-A5D201F60614}" type="datetimeFigureOut">
              <a:rPr lang="ko-KR" altLang="en-US" smtClean="0"/>
              <a:pPr/>
              <a:t>2015-09-21</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EC79C01F-3DA5-42EC-826C-7DB61C7CB14F}" type="slidenum">
              <a:rPr lang="ko-KR" altLang="en-US" smtClean="0"/>
              <a:pPr/>
              <a:t>‹#›</a:t>
            </a:fld>
            <a:endParaRPr lang="ko-KR" altLang="en-US"/>
          </a:p>
        </p:txBody>
      </p:sp>
    </p:spTree>
    <p:extLst>
      <p:ext uri="{BB962C8B-B14F-4D97-AF65-F5344CB8AC3E}">
        <p14:creationId xmlns:p14="http://schemas.microsoft.com/office/powerpoint/2010/main" val="148399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Date Placeholder 2"/>
          <p:cNvSpPr>
            <a:spLocks noGrp="1"/>
          </p:cNvSpPr>
          <p:nvPr>
            <p:ph type="dt" sz="half" idx="10"/>
          </p:nvPr>
        </p:nvSpPr>
        <p:spPr/>
        <p:txBody>
          <a:bodyPr/>
          <a:lstStyle/>
          <a:p>
            <a:fld id="{A40DA244-355E-49B5-8369-A5D201F60614}" type="datetimeFigureOut">
              <a:rPr lang="ko-KR" altLang="en-US" smtClean="0"/>
              <a:pPr/>
              <a:t>2015-09-21</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EC79C01F-3DA5-42EC-826C-7DB61C7CB14F}" type="slidenum">
              <a:rPr lang="ko-KR" altLang="en-US" smtClean="0"/>
              <a:pPr/>
              <a:t>‹#›</a:t>
            </a:fld>
            <a:endParaRPr lang="ko-KR" altLang="en-US"/>
          </a:p>
        </p:txBody>
      </p:sp>
    </p:spTree>
    <p:extLst>
      <p:ext uri="{BB962C8B-B14F-4D97-AF65-F5344CB8AC3E}">
        <p14:creationId xmlns:p14="http://schemas.microsoft.com/office/powerpoint/2010/main" val="50628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DA244-355E-49B5-8369-A5D201F60614}" type="datetimeFigureOut">
              <a:rPr lang="ko-KR" altLang="en-US" smtClean="0"/>
              <a:pPr/>
              <a:t>2015-09-21</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EC79C01F-3DA5-42EC-826C-7DB61C7CB14F}" type="slidenum">
              <a:rPr lang="ko-KR" altLang="en-US" smtClean="0"/>
              <a:pPr/>
              <a:t>‹#›</a:t>
            </a:fld>
            <a:endParaRPr lang="ko-KR" altLang="en-US"/>
          </a:p>
        </p:txBody>
      </p:sp>
    </p:spTree>
    <p:extLst>
      <p:ext uri="{BB962C8B-B14F-4D97-AF65-F5344CB8AC3E}">
        <p14:creationId xmlns:p14="http://schemas.microsoft.com/office/powerpoint/2010/main" val="52850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smtClean="0"/>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A40DA244-355E-49B5-8369-A5D201F60614}" type="datetimeFigureOut">
              <a:rPr lang="ko-KR" altLang="en-US" smtClean="0"/>
              <a:pPr/>
              <a:t>2015-09-21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C79C01F-3DA5-42EC-826C-7DB61C7CB14F}" type="slidenum">
              <a:rPr lang="ko-KR" altLang="en-US" smtClean="0"/>
              <a:pPr/>
              <a:t>‹#›</a:t>
            </a:fld>
            <a:endParaRPr lang="ko-KR" altLang="en-US"/>
          </a:p>
        </p:txBody>
      </p:sp>
    </p:spTree>
    <p:extLst>
      <p:ext uri="{BB962C8B-B14F-4D97-AF65-F5344CB8AC3E}">
        <p14:creationId xmlns:p14="http://schemas.microsoft.com/office/powerpoint/2010/main" val="2114109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smtClean="0"/>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A40DA244-355E-49B5-8369-A5D201F60614}" type="datetimeFigureOut">
              <a:rPr lang="ko-KR" altLang="en-US" smtClean="0"/>
              <a:pPr/>
              <a:t>2015-09-21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C79C01F-3DA5-42EC-826C-7DB61C7CB14F}" type="slidenum">
              <a:rPr lang="ko-KR" altLang="en-US" smtClean="0"/>
              <a:pPr/>
              <a:t>‹#›</a:t>
            </a:fld>
            <a:endParaRPr lang="ko-KR" altLang="en-US"/>
          </a:p>
        </p:txBody>
      </p:sp>
    </p:spTree>
    <p:extLst>
      <p:ext uri="{BB962C8B-B14F-4D97-AF65-F5344CB8AC3E}">
        <p14:creationId xmlns:p14="http://schemas.microsoft.com/office/powerpoint/2010/main" val="296382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ko-KR" dirty="0" smtClean="0"/>
              <a:t>Click to edit Master title style</a:t>
            </a:r>
            <a:endParaRPr lang="ko-KR" alt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ko-KR" dirty="0" smtClean="0"/>
              <a:t>Click to edit Master text styles</a:t>
            </a:r>
          </a:p>
          <a:p>
            <a:pPr lvl="1"/>
            <a:r>
              <a:rPr lang="en-US" altLang="ko-KR" dirty="0" smtClean="0"/>
              <a:t>Second level</a:t>
            </a:r>
          </a:p>
          <a:p>
            <a:pPr lvl="2"/>
            <a:r>
              <a:rPr lang="en-US" altLang="ko-KR" dirty="0" smtClean="0"/>
              <a:t>Third level</a:t>
            </a:r>
          </a:p>
          <a:p>
            <a:pPr lvl="3"/>
            <a:r>
              <a:rPr lang="en-US" altLang="ko-KR" dirty="0" smtClean="0"/>
              <a:t>Fourth level</a:t>
            </a:r>
          </a:p>
          <a:p>
            <a:pPr lvl="4"/>
            <a:r>
              <a:rPr lang="en-US" altLang="ko-KR" dirty="0" smtClean="0"/>
              <a:t>Fifth level</a:t>
            </a:r>
            <a:endParaRPr lang="ko-KR"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ea typeface="Arial"/>
              </a:defRPr>
            </a:lvl1pPr>
          </a:lstStyle>
          <a:p>
            <a:fld id="{A40DA244-355E-49B5-8369-A5D201F60614}" type="datetimeFigureOut">
              <a:rPr lang="ko-KR" altLang="en-US" smtClean="0"/>
              <a:pPr/>
              <a:t>2015-09-21</a:t>
            </a:fld>
            <a:endParaRPr lang="ko-KR"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ea typeface="Arial"/>
              </a:defRPr>
            </a:lvl1pPr>
          </a:lstStyle>
          <a:p>
            <a:endParaRPr lang="ko-KR"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ea typeface="Arial"/>
              </a:defRPr>
            </a:lvl1pPr>
          </a:lstStyle>
          <a:p>
            <a:fld id="{EC79C01F-3DA5-42EC-826C-7DB61C7CB14F}" type="slidenum">
              <a:rPr lang="ko-KR" altLang="en-US" smtClean="0"/>
              <a:pPr/>
              <a:t>‹#›</a:t>
            </a:fld>
            <a:endParaRPr lang="ko-KR" altLang="en-US" dirty="0"/>
          </a:p>
        </p:txBody>
      </p:sp>
    </p:spTree>
    <p:extLst>
      <p:ext uri="{BB962C8B-B14F-4D97-AF65-F5344CB8AC3E}">
        <p14:creationId xmlns:p14="http://schemas.microsoft.com/office/powerpoint/2010/main" val="3262904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Arial"/>
          <a:ea typeface="Arial"/>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Arial"/>
          <a:ea typeface="Arial"/>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Arial"/>
          <a:ea typeface="Arial"/>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Arial"/>
          <a:ea typeface="Arial"/>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Arial"/>
          <a:ea typeface="Arial"/>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Arial"/>
          <a:ea typeface="Arial"/>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128826"/>
            <a:ext cx="7315200" cy="861774"/>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Van der Waals Solids from Self-Assembled </a:t>
            </a:r>
            <a:r>
              <a:rPr lang="en-US" i="1" dirty="0" err="1">
                <a:latin typeface="Arial" panose="020B0604020202020204" pitchFamily="34" charset="0"/>
                <a:cs typeface="Arial" panose="020B0604020202020204" pitchFamily="34" charset="0"/>
              </a:rPr>
              <a:t>Nanoscale</a:t>
            </a:r>
            <a:r>
              <a:rPr lang="en-US" i="1" dirty="0">
                <a:latin typeface="Arial" panose="020B0604020202020204" pitchFamily="34" charset="0"/>
                <a:cs typeface="Arial" panose="020B0604020202020204" pitchFamily="34" charset="0"/>
              </a:rPr>
              <a:t> Building </a:t>
            </a:r>
            <a:r>
              <a:rPr lang="en-US" i="1" dirty="0" smtClean="0">
                <a:latin typeface="Arial" panose="020B0604020202020204" pitchFamily="34" charset="0"/>
                <a:cs typeface="Arial" panose="020B0604020202020204" pitchFamily="34" charset="0"/>
              </a:rPr>
              <a:t>Blocks </a:t>
            </a:r>
            <a:r>
              <a:rPr lang="en-US" sz="1400" dirty="0" smtClean="0">
                <a:latin typeface="Arial"/>
                <a:cs typeface="Arial"/>
              </a:rPr>
              <a:t>B. Choi, D. W. Paley, J. </a:t>
            </a:r>
            <a:r>
              <a:rPr lang="en-US" sz="1400" dirty="0">
                <a:latin typeface="Arial"/>
                <a:cs typeface="Arial"/>
              </a:rPr>
              <a:t>Yu</a:t>
            </a:r>
            <a:r>
              <a:rPr lang="en-US" sz="1400" dirty="0" smtClean="0">
                <a:latin typeface="Arial"/>
                <a:cs typeface="Arial"/>
              </a:rPr>
              <a:t>, C. H. Lee, </a:t>
            </a:r>
            <a:r>
              <a:rPr lang="en-US" sz="1400" dirty="0">
                <a:latin typeface="Arial"/>
                <a:cs typeface="Arial"/>
              </a:rPr>
              <a:t>P. </a:t>
            </a:r>
            <a:r>
              <a:rPr lang="en-US" sz="1400" dirty="0" smtClean="0">
                <a:latin typeface="Arial"/>
                <a:cs typeface="Arial"/>
              </a:rPr>
              <a:t>Kim, M. L. </a:t>
            </a:r>
            <a:r>
              <a:rPr lang="en-US" sz="1400" dirty="0" err="1" smtClean="0">
                <a:latin typeface="Arial"/>
                <a:cs typeface="Arial"/>
              </a:rPr>
              <a:t>Steigerwald</a:t>
            </a:r>
            <a:r>
              <a:rPr lang="en-US" sz="1400" dirty="0" smtClean="0">
                <a:latin typeface="Arial"/>
                <a:cs typeface="Arial"/>
              </a:rPr>
              <a:t>, C. Nuckolls, X. Roy</a:t>
            </a:r>
            <a:endParaRPr lang="en-US" sz="1400" dirty="0">
              <a:latin typeface="Arial"/>
              <a:cs typeface="Arial"/>
            </a:endParaRPr>
          </a:p>
          <a:p>
            <a:pPr algn="ctr"/>
            <a:r>
              <a:rPr lang="en-US" sz="1400" i="1" dirty="0" smtClean="0">
                <a:latin typeface="Arial"/>
                <a:cs typeface="Arial"/>
              </a:rPr>
              <a:t>Submitted</a:t>
            </a:r>
            <a:endParaRPr lang="en-US" sz="1500" i="1" dirty="0">
              <a:latin typeface="Arial"/>
              <a:cs typeface="Arial"/>
            </a:endParaRPr>
          </a:p>
        </p:txBody>
      </p:sp>
      <p:sp>
        <p:nvSpPr>
          <p:cNvPr id="5" name="Rectangle 18"/>
          <p:cNvSpPr>
            <a:spLocks noChangeArrowheads="1"/>
          </p:cNvSpPr>
          <p:nvPr/>
        </p:nvSpPr>
        <p:spPr bwMode="auto">
          <a:xfrm>
            <a:off x="1600200" y="1143000"/>
            <a:ext cx="7543800" cy="76200"/>
          </a:xfrm>
          <a:prstGeom prst="rect">
            <a:avLst/>
          </a:prstGeom>
          <a:gradFill rotWithShape="0">
            <a:gsLst>
              <a:gs pos="0">
                <a:srgbClr val="3870A8"/>
              </a:gs>
              <a:gs pos="100000">
                <a:srgbClr val="71C6FF"/>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Calibri" pitchFamily="34" charset="0"/>
            </a:endParaRPr>
          </a:p>
        </p:txBody>
      </p:sp>
      <p:pic>
        <p:nvPicPr>
          <p:cNvPr id="6" name="Picture 5" descr="PAS3logo design 4 (v3 even bluer).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511" y="-12007"/>
            <a:ext cx="1509489" cy="1307407"/>
          </a:xfrm>
          <a:prstGeom prst="rect">
            <a:avLst/>
          </a:prstGeom>
        </p:spPr>
      </p:pic>
      <p:pic>
        <p:nvPicPr>
          <p:cNvPr id="8" name="Picture 7"/>
          <p:cNvPicPr>
            <a:picLocks noChangeAspect="1"/>
          </p:cNvPicPr>
          <p:nvPr/>
        </p:nvPicPr>
        <p:blipFill>
          <a:blip r:embed="rId4"/>
          <a:stretch>
            <a:fillRect/>
          </a:stretch>
        </p:blipFill>
        <p:spPr>
          <a:xfrm>
            <a:off x="685800" y="685800"/>
            <a:ext cx="6858000" cy="2991407"/>
          </a:xfrm>
          <a:prstGeom prst="rect">
            <a:avLst/>
          </a:prstGeom>
        </p:spPr>
      </p:pic>
      <p:pic>
        <p:nvPicPr>
          <p:cNvPr id="9" name="Picture 8"/>
          <p:cNvPicPr/>
          <p:nvPr/>
        </p:nvPicPr>
        <p:blipFill>
          <a:blip r:embed="rId5">
            <a:extLst>
              <a:ext uri="{28A0092B-C50C-407E-A947-70E740481C1C}">
                <a14:useLocalDpi xmlns:a14="http://schemas.microsoft.com/office/drawing/2010/main"/>
              </a:ext>
            </a:extLst>
          </a:blip>
          <a:srcRect/>
          <a:stretch>
            <a:fillRect/>
          </a:stretch>
        </p:blipFill>
        <p:spPr bwMode="auto">
          <a:xfrm>
            <a:off x="5334000" y="3346698"/>
            <a:ext cx="3740150" cy="3435102"/>
          </a:xfrm>
          <a:prstGeom prst="rect">
            <a:avLst/>
          </a:prstGeom>
          <a:noFill/>
          <a:ln>
            <a:noFill/>
          </a:ln>
        </p:spPr>
      </p:pic>
      <p:pic>
        <p:nvPicPr>
          <p:cNvPr id="10" name="Picture 9"/>
          <p:cNvPicPr/>
          <p:nvPr/>
        </p:nvPicPr>
        <p:blipFill rotWithShape="1">
          <a:blip r:embed="rId6" cstate="print">
            <a:extLst>
              <a:ext uri="{28A0092B-C50C-407E-A947-70E740481C1C}">
                <a14:useLocalDpi xmlns:a14="http://schemas.microsoft.com/office/drawing/2010/main"/>
              </a:ext>
            </a:extLst>
          </a:blip>
          <a:srcRect b="5170"/>
          <a:stretch/>
        </p:blipFill>
        <p:spPr bwMode="auto">
          <a:xfrm>
            <a:off x="133350" y="3652752"/>
            <a:ext cx="5111750" cy="2965613"/>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610490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19450</TotalTime>
  <Words>286</Words>
  <Application>Microsoft Office PowerPoint</Application>
  <PresentationFormat>On-screen Show (4:3)</PresentationFormat>
  <Paragraphs>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Gwan Hyoung Lee</dc:creator>
  <cp:lastModifiedBy>CNI</cp:lastModifiedBy>
  <cp:revision>59</cp:revision>
  <cp:lastPrinted>2015-09-21T19:49:19Z</cp:lastPrinted>
  <dcterms:created xsi:type="dcterms:W3CDTF">2013-06-11T15:11:27Z</dcterms:created>
  <dcterms:modified xsi:type="dcterms:W3CDTF">2015-09-21T21:41:54Z</dcterms:modified>
</cp:coreProperties>
</file>