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46" autoAdjust="0"/>
    <p:restoredTop sz="94635" autoAdjust="0"/>
  </p:normalViewPr>
  <p:slideViewPr>
    <p:cSldViewPr snapToGrid="0" snapToObjects="1">
      <p:cViewPr>
        <p:scale>
          <a:sx n="73" d="100"/>
          <a:sy n="73" d="100"/>
        </p:scale>
        <p:origin x="2848" y="9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ACBEFFC-BF7D-4BFC-8D24-A0BF1EF248F2}" type="datetimeFigureOut">
              <a:rPr lang="en-US" smtClean="0"/>
              <a:t>7/3/17</a:t>
            </a:fld>
            <a:endParaRPr lang="en-US"/>
          </a:p>
        </p:txBody>
      </p:sp>
      <p:sp>
        <p:nvSpPr>
          <p:cNvPr id="4" name="幻灯片图像占位符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7FA176D-972C-4C9F-B6BA-9E7BA2EA34C6}" type="slidenum">
              <a:rPr lang="en-US" smtClean="0"/>
              <a:t>‹#›</a:t>
            </a:fld>
            <a:endParaRPr lang="en-US"/>
          </a:p>
        </p:txBody>
      </p:sp>
    </p:spTree>
    <p:extLst>
      <p:ext uri="{BB962C8B-B14F-4D97-AF65-F5344CB8AC3E}">
        <p14:creationId xmlns:p14="http://schemas.microsoft.com/office/powerpoint/2010/main" val="695713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A </a:t>
            </a:r>
            <a:r>
              <a:rPr lang="en-US" dirty="0" err="1" smtClean="0"/>
              <a:t>Pd</a:t>
            </a:r>
            <a:r>
              <a:rPr lang="en-US" dirty="0" smtClean="0"/>
              <a:t>-Au-Ag-</a:t>
            </a:r>
            <a:r>
              <a:rPr lang="en-US" dirty="0" err="1" smtClean="0"/>
              <a:t>Ti</a:t>
            </a:r>
            <a:r>
              <a:rPr lang="en-US" dirty="0" smtClean="0"/>
              <a:t> thin film library (340 measurement areas) was investigated for potential high activity ORR candidates in the alkaline regime using a scanning</a:t>
            </a:r>
            <a:r>
              <a:rPr lang="en-US" baseline="0" dirty="0" smtClean="0"/>
              <a:t> droplet cell. The study reveals that the lowest </a:t>
            </a:r>
            <a:r>
              <a:rPr lang="en-US" baseline="0" dirty="0" err="1" smtClean="0"/>
              <a:t>overpotential</a:t>
            </a:r>
            <a:r>
              <a:rPr lang="en-US" baseline="0" dirty="0" smtClean="0"/>
              <a:t> region is shown to be around a quaternary composition region with 30 at. % Au and &gt;7 at. % Ag. However, the highest current from </a:t>
            </a:r>
            <a:r>
              <a:rPr lang="en-US" baseline="0" dirty="0" err="1" smtClean="0"/>
              <a:t>chronoamperometry</a:t>
            </a:r>
            <a:r>
              <a:rPr lang="en-US" baseline="0" dirty="0" smtClean="0"/>
              <a:t> was observed to be around 40% Au with &gt;7 at. % Ag. A composition of </a:t>
            </a:r>
            <a:r>
              <a:rPr lang="en-US" baseline="0" dirty="0" err="1" smtClean="0"/>
              <a:t>Pd</a:t>
            </a:r>
            <a:r>
              <a:rPr lang="en-US" baseline="0" dirty="0" smtClean="0"/>
              <a:t>-Au-Ag-</a:t>
            </a:r>
            <a:r>
              <a:rPr lang="en-US" baseline="0" dirty="0" err="1" smtClean="0"/>
              <a:t>Ti</a:t>
            </a:r>
            <a:r>
              <a:rPr lang="en-US" baseline="0" dirty="0" smtClean="0"/>
              <a:t> of  4:3:2:1 is shown to have both promising </a:t>
            </a:r>
            <a:r>
              <a:rPr lang="en-US" baseline="0" dirty="0" err="1" smtClean="0"/>
              <a:t>overpotential</a:t>
            </a:r>
            <a:r>
              <a:rPr lang="en-US" baseline="0" dirty="0" smtClean="0"/>
              <a:t> and plateau current. </a:t>
            </a:r>
          </a:p>
          <a:p>
            <a:endParaRPr lang="en-US" baseline="0" dirty="0" smtClean="0"/>
          </a:p>
          <a:p>
            <a:r>
              <a:rPr lang="en-US" sz="1200" i="0" kern="1200" dirty="0" smtClean="0">
                <a:solidFill>
                  <a:schemeClr val="tx1"/>
                </a:solidFill>
                <a:effectLst/>
                <a:latin typeface="+mn-lt"/>
                <a:ea typeface="+mn-ea"/>
                <a:cs typeface="+mn-cs"/>
              </a:rPr>
              <a:t>The abundant data provided by SDC and the first study on the quaternary </a:t>
            </a:r>
            <a:r>
              <a:rPr lang="en-US" sz="1200" i="0" kern="1200" dirty="0" err="1" smtClean="0">
                <a:solidFill>
                  <a:schemeClr val="tx1"/>
                </a:solidFill>
                <a:effectLst/>
                <a:latin typeface="+mn-lt"/>
                <a:ea typeface="+mn-ea"/>
                <a:cs typeface="+mn-cs"/>
              </a:rPr>
              <a:t>Pd</a:t>
            </a:r>
            <a:r>
              <a:rPr lang="en-US" sz="1200" i="0" kern="1200" dirty="0" smtClean="0">
                <a:solidFill>
                  <a:schemeClr val="tx1"/>
                </a:solidFill>
                <a:effectLst/>
                <a:latin typeface="+mn-lt"/>
                <a:ea typeface="+mn-ea"/>
                <a:cs typeface="+mn-cs"/>
              </a:rPr>
              <a:t>-Au-Ag-</a:t>
            </a:r>
            <a:r>
              <a:rPr lang="en-US" sz="1200" i="0" kern="1200" dirty="0" err="1" smtClean="0">
                <a:solidFill>
                  <a:schemeClr val="tx1"/>
                </a:solidFill>
                <a:effectLst/>
                <a:latin typeface="+mn-lt"/>
                <a:ea typeface="+mn-ea"/>
                <a:cs typeface="+mn-cs"/>
              </a:rPr>
              <a:t>Ti</a:t>
            </a:r>
            <a:r>
              <a:rPr lang="en-US" sz="1200" i="0" kern="1200" dirty="0" smtClean="0">
                <a:solidFill>
                  <a:schemeClr val="tx1"/>
                </a:solidFill>
                <a:effectLst/>
                <a:latin typeface="+mn-lt"/>
                <a:ea typeface="+mn-ea"/>
                <a:cs typeface="+mn-cs"/>
              </a:rPr>
              <a:t> thin film library could be applied in other fields of studies of </a:t>
            </a:r>
            <a:r>
              <a:rPr lang="en-US" sz="1200" i="0" kern="1200" dirty="0" err="1" smtClean="0">
                <a:solidFill>
                  <a:schemeClr val="tx1"/>
                </a:solidFill>
                <a:effectLst/>
                <a:latin typeface="+mn-lt"/>
                <a:ea typeface="+mn-ea"/>
                <a:cs typeface="+mn-cs"/>
              </a:rPr>
              <a:t>electrocatalysts</a:t>
            </a:r>
            <a:r>
              <a:rPr lang="en-US" sz="1200" i="0" kern="1200" dirty="0" smtClean="0">
                <a:solidFill>
                  <a:schemeClr val="tx1"/>
                </a:solidFill>
                <a:effectLst/>
                <a:latin typeface="+mn-lt"/>
                <a:ea typeface="+mn-ea"/>
                <a:cs typeface="+mn-cs"/>
              </a:rPr>
              <a:t> and provide </a:t>
            </a:r>
            <a:r>
              <a:rPr lang="en-US" sz="1200" i="0" kern="1200" smtClean="0">
                <a:solidFill>
                  <a:schemeClr val="tx1"/>
                </a:solidFill>
                <a:effectLst/>
                <a:latin typeface="+mn-lt"/>
                <a:ea typeface="+mn-ea"/>
                <a:cs typeface="+mn-cs"/>
              </a:rPr>
              <a:t>guidance for</a:t>
            </a:r>
            <a:r>
              <a:rPr lang="en-US" sz="1200" i="0" kern="1200" baseline="0" smtClean="0">
                <a:solidFill>
                  <a:schemeClr val="tx1"/>
                </a:solidFill>
                <a:effectLst/>
                <a:latin typeface="+mn-lt"/>
                <a:ea typeface="+mn-ea"/>
                <a:cs typeface="+mn-cs"/>
              </a:rPr>
              <a:t> </a:t>
            </a:r>
            <a:r>
              <a:rPr lang="en-US" sz="1200" i="0" kern="1200" smtClean="0">
                <a:solidFill>
                  <a:schemeClr val="tx1"/>
                </a:solidFill>
                <a:effectLst/>
                <a:latin typeface="+mn-lt"/>
                <a:ea typeface="+mn-ea"/>
                <a:cs typeface="+mn-cs"/>
              </a:rPr>
              <a:t>potential nanomaterials</a:t>
            </a:r>
            <a:r>
              <a:rPr lang="en-US" sz="1200" i="0" kern="1200" baseline="0" smtClean="0">
                <a:solidFill>
                  <a:schemeClr val="tx1"/>
                </a:solidFill>
                <a:effectLst/>
                <a:latin typeface="+mn-lt"/>
                <a:ea typeface="+mn-ea"/>
                <a:cs typeface="+mn-cs"/>
              </a:rPr>
              <a:t> </a:t>
            </a:r>
            <a:r>
              <a:rPr lang="en-US" sz="1200" i="0" kern="1200" smtClean="0">
                <a:solidFill>
                  <a:schemeClr val="tx1"/>
                </a:solidFill>
                <a:effectLst/>
                <a:latin typeface="+mn-lt"/>
                <a:ea typeface="+mn-ea"/>
                <a:cs typeface="+mn-cs"/>
              </a:rPr>
              <a:t>synthesis</a:t>
            </a:r>
            <a:r>
              <a:rPr lang="en-US" sz="1200" i="0" kern="1200" dirty="0" smtClean="0">
                <a:solidFill>
                  <a:schemeClr val="tx1"/>
                </a:solidFill>
                <a:effectLst/>
                <a:latin typeface="+mn-lt"/>
                <a:ea typeface="+mn-ea"/>
                <a:cs typeface="+mn-cs"/>
              </a:rPr>
              <a:t>. A systematic volcano-like correlation between strain and </a:t>
            </a:r>
            <a:r>
              <a:rPr lang="en-US" sz="1200" i="0" kern="1200" dirty="0" err="1" smtClean="0">
                <a:solidFill>
                  <a:schemeClr val="tx1"/>
                </a:solidFill>
                <a:effectLst/>
                <a:latin typeface="+mn-lt"/>
                <a:ea typeface="+mn-ea"/>
                <a:cs typeface="+mn-cs"/>
              </a:rPr>
              <a:t>overpotential</a:t>
            </a:r>
            <a:r>
              <a:rPr lang="en-US" sz="1200" i="0" kern="1200" dirty="0" smtClean="0">
                <a:solidFill>
                  <a:schemeClr val="tx1"/>
                </a:solidFill>
                <a:effectLst/>
                <a:latin typeface="+mn-lt"/>
                <a:ea typeface="+mn-ea"/>
                <a:cs typeface="+mn-cs"/>
              </a:rPr>
              <a:t> is shown that could serve as a guideline for the optimization of new ORR catalysts.</a:t>
            </a:r>
          </a:p>
          <a:p>
            <a:endParaRPr lang="en-US" sz="1200" i="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7FA176D-972C-4C9F-B6BA-9E7BA2EA34C6}" type="slidenum">
              <a:rPr lang="en-US" smtClean="0"/>
              <a:t>1</a:t>
            </a:fld>
            <a:endParaRPr lang="en-US"/>
          </a:p>
        </p:txBody>
      </p:sp>
    </p:spTree>
    <p:extLst>
      <p:ext uri="{BB962C8B-B14F-4D97-AF65-F5344CB8AC3E}">
        <p14:creationId xmlns:p14="http://schemas.microsoft.com/office/powerpoint/2010/main" val="2845192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7/3/17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7/3/17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7/3/17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7/3/17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7/3/17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6.jpg"/><Relationship Id="rId12"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jpg"/><Relationship Id="rId8" Type="http://schemas.openxmlformats.org/officeDocument/2006/relationships/image" Target="../media/image3.jpg"/><Relationship Id="rId9" Type="http://schemas.openxmlformats.org/officeDocument/2006/relationships/image" Target="../media/image4.jpg"/><Relationship Id="rId10"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7/3/17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2556" y="110532"/>
            <a:ext cx="5751443" cy="803867"/>
          </a:xfrm>
        </p:spPr>
        <p:txBody>
          <a:bodyPr anchor="ctr"/>
          <a:lstStyle/>
          <a:p>
            <a:pPr algn="ctr"/>
            <a:r>
              <a:rPr lang="en-US" sz="2000" b="1" dirty="0">
                <a:solidFill>
                  <a:schemeClr val="tx2">
                    <a:lumMod val="75000"/>
                    <a:lumOff val="25000"/>
                  </a:schemeClr>
                </a:solidFill>
              </a:rPr>
              <a:t>Combinatorial screening of </a:t>
            </a:r>
            <a:r>
              <a:rPr lang="en-US" sz="2000" b="1" dirty="0" smtClean="0">
                <a:solidFill>
                  <a:schemeClr val="tx2">
                    <a:lumMod val="75000"/>
                    <a:lumOff val="25000"/>
                  </a:schemeClr>
                </a:solidFill>
              </a:rPr>
              <a:t>metallic </a:t>
            </a:r>
            <a:r>
              <a:rPr lang="en-US" sz="2000" b="1" dirty="0">
                <a:solidFill>
                  <a:schemeClr val="tx2">
                    <a:lumMod val="75000"/>
                    <a:lumOff val="25000"/>
                  </a:schemeClr>
                </a:solidFill>
              </a:rPr>
              <a:t>g</a:t>
            </a:r>
            <a:r>
              <a:rPr lang="en-US" sz="2000" b="1" dirty="0" smtClean="0">
                <a:solidFill>
                  <a:schemeClr val="tx2">
                    <a:lumMod val="75000"/>
                    <a:lumOff val="25000"/>
                  </a:schemeClr>
                </a:solidFill>
              </a:rPr>
              <a:t>lass </a:t>
            </a:r>
            <a:r>
              <a:rPr lang="en-US" sz="2000" b="1" dirty="0" err="1" smtClean="0">
                <a:solidFill>
                  <a:schemeClr val="tx2">
                    <a:lumMod val="75000"/>
                    <a:lumOff val="25000"/>
                  </a:schemeClr>
                </a:solidFill>
              </a:rPr>
              <a:t>electrocatalysts</a:t>
            </a:r>
            <a:r>
              <a:rPr lang="en-US" sz="2000" b="1" dirty="0" smtClean="0">
                <a:solidFill>
                  <a:schemeClr val="tx2">
                    <a:lumMod val="75000"/>
                    <a:lumOff val="25000"/>
                  </a:schemeClr>
                </a:solidFill>
              </a:rPr>
              <a:t> </a:t>
            </a:r>
            <a:r>
              <a:rPr lang="en-US" sz="2000" b="1" dirty="0">
                <a:solidFill>
                  <a:schemeClr val="tx2">
                    <a:lumMod val="75000"/>
                    <a:lumOff val="25000"/>
                  </a:schemeClr>
                </a:solidFill>
              </a:rPr>
              <a:t>for </a:t>
            </a:r>
            <a:r>
              <a:rPr lang="en-US" sz="2000" b="1" dirty="0" smtClean="0">
                <a:solidFill>
                  <a:schemeClr val="tx2">
                    <a:lumMod val="75000"/>
                    <a:lumOff val="25000"/>
                  </a:schemeClr>
                </a:solidFill>
              </a:rPr>
              <a:t>the oxygen </a:t>
            </a:r>
            <a:r>
              <a:rPr lang="en-US" sz="2000" b="1" dirty="0">
                <a:solidFill>
                  <a:schemeClr val="tx2">
                    <a:lumMod val="75000"/>
                    <a:lumOff val="25000"/>
                  </a:schemeClr>
                </a:solidFill>
              </a:rPr>
              <a:t>reduction reaction</a:t>
            </a:r>
          </a:p>
        </p:txBody>
      </p:sp>
      <p:sp>
        <p:nvSpPr>
          <p:cNvPr id="7" name="Rectangle 6"/>
          <p:cNvSpPr/>
          <p:nvPr/>
        </p:nvSpPr>
        <p:spPr>
          <a:xfrm>
            <a:off x="4371035" y="1091604"/>
            <a:ext cx="4692577" cy="307777"/>
          </a:xfrm>
          <a:prstGeom prst="rect">
            <a:avLst/>
          </a:prstGeom>
        </p:spPr>
        <p:txBody>
          <a:bodyPr wrap="square" anchor="ctr">
            <a:spAutoFit/>
          </a:bodyPr>
          <a:lstStyle/>
          <a:p>
            <a:pPr algn="ctr"/>
            <a:r>
              <a:rPr lang="en-US" sz="1400" b="1" dirty="0">
                <a:solidFill>
                  <a:schemeClr val="bg1"/>
                </a:solidFill>
              </a:rPr>
              <a:t>Andre </a:t>
            </a:r>
            <a:r>
              <a:rPr lang="en-US" sz="1400" b="1" dirty="0" smtClean="0">
                <a:solidFill>
                  <a:schemeClr val="bg1"/>
                </a:solidFill>
              </a:rPr>
              <a:t>Taylor </a:t>
            </a:r>
            <a:r>
              <a:rPr lang="en-US" sz="1400" b="1" dirty="0">
                <a:solidFill>
                  <a:schemeClr val="bg1"/>
                </a:solidFill>
              </a:rPr>
              <a:t>and Jan </a:t>
            </a:r>
            <a:r>
              <a:rPr lang="en-US" sz="1400" b="1" dirty="0" err="1" smtClean="0">
                <a:solidFill>
                  <a:schemeClr val="bg1"/>
                </a:solidFill>
              </a:rPr>
              <a:t>Schroers</a:t>
            </a:r>
            <a:r>
              <a:rPr lang="en-US" sz="1400" b="1" dirty="0">
                <a:solidFill>
                  <a:schemeClr val="bg1"/>
                </a:solidFill>
              </a:rPr>
              <a:t>,</a:t>
            </a:r>
            <a:r>
              <a:rPr lang="en-US" sz="1400" b="1" dirty="0" smtClean="0">
                <a:solidFill>
                  <a:schemeClr val="bg1"/>
                </a:solidFill>
              </a:rPr>
              <a:t> </a:t>
            </a:r>
            <a:r>
              <a:rPr lang="en-US" sz="1400" b="1" dirty="0">
                <a:solidFill>
                  <a:schemeClr val="bg1"/>
                </a:solidFill>
              </a:rPr>
              <a:t>Yale University</a:t>
            </a:r>
          </a:p>
        </p:txBody>
      </p:sp>
      <p:sp>
        <p:nvSpPr>
          <p:cNvPr id="8" name="Rectangle 7"/>
          <p:cNvSpPr/>
          <p:nvPr/>
        </p:nvSpPr>
        <p:spPr>
          <a:xfrm>
            <a:off x="152400" y="331529"/>
            <a:ext cx="2759824" cy="307777"/>
          </a:xfrm>
          <a:prstGeom prst="rect">
            <a:avLst/>
          </a:prstGeom>
        </p:spPr>
        <p:txBody>
          <a:bodyPr wrap="square" anchor="ctr">
            <a:spAutoFit/>
          </a:bodyPr>
          <a:lstStyle/>
          <a:p>
            <a:pPr algn="ctr"/>
            <a:r>
              <a:rPr lang="en-US" sz="1400" b="1" dirty="0" smtClean="0">
                <a:solidFill>
                  <a:schemeClr val="bg1"/>
                </a:solidFill>
              </a:rPr>
              <a:t>MRSEC NSF 1119826</a:t>
            </a:r>
            <a:endParaRPr lang="en-US" sz="1400" b="1" dirty="0">
              <a:solidFill>
                <a:schemeClr val="bg1"/>
              </a:solidFill>
            </a:endParaRPr>
          </a:p>
        </p:txBody>
      </p:sp>
      <p:sp>
        <p:nvSpPr>
          <p:cNvPr id="9" name="Text Box 28"/>
          <p:cNvSpPr txBox="1">
            <a:spLocks noChangeArrowheads="1"/>
          </p:cNvSpPr>
          <p:nvPr/>
        </p:nvSpPr>
        <p:spPr bwMode="auto">
          <a:xfrm>
            <a:off x="81916" y="1133533"/>
            <a:ext cx="4120317"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smtClean="0">
                <a:latin typeface="+mj-lt"/>
              </a:rPr>
              <a:t>Due to enormous challenges </a:t>
            </a:r>
            <a:r>
              <a:rPr lang="en-US" sz="1400" dirty="0">
                <a:latin typeface="+mj-lt"/>
              </a:rPr>
              <a:t>associated </a:t>
            </a:r>
            <a:r>
              <a:rPr lang="en-US" sz="1400" dirty="0" smtClean="0">
                <a:latin typeface="+mj-lt"/>
              </a:rPr>
              <a:t>with theoretical modeling of multi</a:t>
            </a:r>
            <a:r>
              <a:rPr lang="en-US" altLang="zh-CN" sz="1400" dirty="0" smtClean="0">
                <a:latin typeface="+mj-lt"/>
              </a:rPr>
              <a:t>component alloys</a:t>
            </a:r>
            <a:r>
              <a:rPr lang="en-US" sz="1400" dirty="0" smtClean="0">
                <a:latin typeface="+mj-lt"/>
              </a:rPr>
              <a:t>, </a:t>
            </a:r>
            <a:r>
              <a:rPr lang="en-US" sz="1400" dirty="0">
                <a:latin typeface="+mj-lt"/>
              </a:rPr>
              <a:t>there are no </a:t>
            </a:r>
            <a:r>
              <a:rPr lang="en-US" sz="1400" dirty="0" smtClean="0">
                <a:latin typeface="+mj-lt"/>
              </a:rPr>
              <a:t>reliable theoretical </a:t>
            </a:r>
            <a:r>
              <a:rPr lang="en-US" sz="1400" dirty="0">
                <a:latin typeface="+mj-lt"/>
              </a:rPr>
              <a:t>predictions available </a:t>
            </a:r>
            <a:r>
              <a:rPr lang="en-US" sz="1400" dirty="0" smtClean="0">
                <a:latin typeface="+mj-lt"/>
              </a:rPr>
              <a:t>for their composition-dependent properties and structures.  Taylor and </a:t>
            </a:r>
            <a:r>
              <a:rPr lang="en-US" sz="1400" dirty="0" err="1" smtClean="0">
                <a:latin typeface="+mj-lt"/>
              </a:rPr>
              <a:t>Schroers</a:t>
            </a:r>
            <a:r>
              <a:rPr lang="en-US" sz="1400" dirty="0" smtClean="0">
                <a:latin typeface="+mj-lt"/>
              </a:rPr>
              <a:t> have proposed to use combinatorial </a:t>
            </a:r>
            <a:r>
              <a:rPr lang="en-US" sz="1400" dirty="0">
                <a:latin typeface="+mj-lt"/>
              </a:rPr>
              <a:t>materials </a:t>
            </a:r>
            <a:r>
              <a:rPr lang="en-US" sz="1400" dirty="0" smtClean="0">
                <a:latin typeface="+mj-lt"/>
              </a:rPr>
              <a:t>science to address this challenge, allowing for the </a:t>
            </a:r>
            <a:r>
              <a:rPr lang="en-US" sz="1400" dirty="0">
                <a:latin typeface="+mj-lt"/>
              </a:rPr>
              <a:t>rapid </a:t>
            </a:r>
            <a:r>
              <a:rPr lang="en-US" sz="1400" dirty="0" smtClean="0">
                <a:latin typeface="+mj-lt"/>
              </a:rPr>
              <a:t>experimental screening </a:t>
            </a:r>
            <a:r>
              <a:rPr lang="en-US" sz="1400" dirty="0">
                <a:latin typeface="+mj-lt"/>
              </a:rPr>
              <a:t>of a large number of compositionally varying samples </a:t>
            </a:r>
            <a:r>
              <a:rPr lang="en-US" altLang="zh-CN" sz="1400" dirty="0" smtClean="0">
                <a:latin typeface="+mj-lt"/>
              </a:rPr>
              <a:t>for </a:t>
            </a:r>
            <a:r>
              <a:rPr lang="en-US" sz="1400" dirty="0" smtClean="0">
                <a:latin typeface="+mj-lt"/>
              </a:rPr>
              <a:t>desirable properties, coupling synthesis to high-throughput characterization.</a:t>
            </a:r>
          </a:p>
          <a:p>
            <a:pPr algn="just" eaLnBrk="1" hangingPunct="1"/>
            <a:endParaRPr lang="en-US" sz="1400" dirty="0" smtClean="0">
              <a:latin typeface="+mj-lt"/>
            </a:endParaRPr>
          </a:p>
          <a:p>
            <a:pPr algn="just" eaLnBrk="1" hangingPunct="1"/>
            <a:r>
              <a:rPr lang="en-US" sz="1400" dirty="0" smtClean="0">
                <a:latin typeface="+mj-lt"/>
              </a:rPr>
              <a:t>For the important oxygen </a:t>
            </a:r>
            <a:r>
              <a:rPr lang="en-US" sz="1400" dirty="0">
                <a:latin typeface="+mj-lt"/>
              </a:rPr>
              <a:t>reduction </a:t>
            </a:r>
            <a:r>
              <a:rPr lang="en-US" sz="1400" dirty="0" smtClean="0">
                <a:latin typeface="+mj-lt"/>
              </a:rPr>
              <a:t>reaction, they studied the performance of combinatorial </a:t>
            </a:r>
            <a:r>
              <a:rPr lang="en-US" sz="1400" dirty="0" err="1">
                <a:latin typeface="+mj-lt"/>
              </a:rPr>
              <a:t>Pd</a:t>
            </a:r>
            <a:r>
              <a:rPr lang="en-US" sz="1400" dirty="0">
                <a:latin typeface="+mj-lt"/>
              </a:rPr>
              <a:t>-Au-Ag-Ti thin film </a:t>
            </a:r>
            <a:r>
              <a:rPr lang="en-US" sz="1400" dirty="0" smtClean="0">
                <a:latin typeface="+mj-lt"/>
              </a:rPr>
              <a:t>alloys using </a:t>
            </a:r>
            <a:r>
              <a:rPr lang="en-US" sz="1400" dirty="0">
                <a:latin typeface="+mj-lt"/>
              </a:rPr>
              <a:t>high-throughput </a:t>
            </a:r>
            <a:r>
              <a:rPr lang="en-US" sz="1400" dirty="0" smtClean="0">
                <a:latin typeface="+mj-lt"/>
              </a:rPr>
              <a:t>measurements and correlated </a:t>
            </a:r>
            <a:r>
              <a:rPr lang="en-US" sz="1400" dirty="0">
                <a:latin typeface="+mj-lt"/>
              </a:rPr>
              <a:t>the electrochemical behavior to </a:t>
            </a:r>
            <a:r>
              <a:rPr lang="en-US" sz="1400" dirty="0" smtClean="0">
                <a:latin typeface="+mj-lt"/>
              </a:rPr>
              <a:t>crystallographic properties. The parabolic correlation between strain </a:t>
            </a:r>
            <a:r>
              <a:rPr lang="en-US" sz="1400" dirty="0">
                <a:latin typeface="+mj-lt"/>
              </a:rPr>
              <a:t>and </a:t>
            </a:r>
            <a:r>
              <a:rPr lang="en-US" sz="1400" dirty="0" smtClean="0">
                <a:latin typeface="+mj-lt"/>
              </a:rPr>
              <a:t>electrical </a:t>
            </a:r>
            <a:r>
              <a:rPr lang="en-US" sz="1400" dirty="0" err="1" smtClean="0">
                <a:latin typeface="+mj-lt"/>
              </a:rPr>
              <a:t>overpotential</a:t>
            </a:r>
            <a:r>
              <a:rPr lang="en-US" sz="1400" dirty="0" smtClean="0">
                <a:latin typeface="+mj-lt"/>
              </a:rPr>
              <a:t> describes a </a:t>
            </a:r>
            <a:r>
              <a:rPr lang="en-US" sz="1400" dirty="0">
                <a:latin typeface="+mj-lt"/>
              </a:rPr>
              <a:t>fine control </a:t>
            </a:r>
            <a:r>
              <a:rPr lang="en-US" sz="1400" dirty="0" smtClean="0">
                <a:latin typeface="+mj-lt"/>
              </a:rPr>
              <a:t>over the </a:t>
            </a:r>
            <a:r>
              <a:rPr lang="en-US" sz="1400" dirty="0">
                <a:latin typeface="+mj-lt"/>
              </a:rPr>
              <a:t>strain induced in </a:t>
            </a:r>
            <a:r>
              <a:rPr lang="en-US" sz="1400" dirty="0" smtClean="0">
                <a:latin typeface="+mj-lt"/>
              </a:rPr>
              <a:t>an alloy, which in turn </a:t>
            </a:r>
            <a:r>
              <a:rPr lang="en-US" sz="1400" dirty="0">
                <a:latin typeface="+mj-lt"/>
              </a:rPr>
              <a:t>affects the electrochemical catalytic </a:t>
            </a:r>
            <a:r>
              <a:rPr lang="en-US" sz="1400" dirty="0" smtClean="0">
                <a:latin typeface="+mj-lt"/>
              </a:rPr>
              <a:t>activity; this control is realized </a:t>
            </a:r>
            <a:r>
              <a:rPr lang="en-US" sz="1400" dirty="0">
                <a:latin typeface="+mj-lt"/>
              </a:rPr>
              <a:t>through </a:t>
            </a:r>
            <a:r>
              <a:rPr lang="en-US" sz="1400" dirty="0" smtClean="0">
                <a:latin typeface="+mj-lt"/>
              </a:rPr>
              <a:t>the combinatorial alloying approach. </a:t>
            </a:r>
            <a:endParaRPr lang="en-US" sz="1400" dirty="0">
              <a:latin typeface="+mj-lt"/>
            </a:endParaRPr>
          </a:p>
        </p:txBody>
      </p:sp>
      <p:sp>
        <p:nvSpPr>
          <p:cNvPr id="12" name="Rectangle 11"/>
          <p:cNvSpPr/>
          <p:nvPr/>
        </p:nvSpPr>
        <p:spPr>
          <a:xfrm>
            <a:off x="152400" y="780180"/>
            <a:ext cx="960120" cy="276999"/>
          </a:xfrm>
          <a:prstGeom prst="rect">
            <a:avLst/>
          </a:prstGeom>
        </p:spPr>
        <p:txBody>
          <a:bodyPr wrap="square" anchor="ctr">
            <a:spAutoFit/>
          </a:bodyPr>
          <a:lstStyle/>
          <a:p>
            <a:r>
              <a:rPr lang="en-US" sz="1200" b="1" dirty="0" smtClean="0">
                <a:solidFill>
                  <a:srgbClr val="002060"/>
                </a:solidFill>
              </a:rPr>
              <a:t>2017</a:t>
            </a:r>
            <a:endParaRPr lang="en-US" sz="1200" b="1" dirty="0">
              <a:solidFill>
                <a:srgbClr val="002060"/>
              </a:solidFill>
            </a:endParaRPr>
          </a:p>
        </p:txBody>
      </p:sp>
      <p:sp>
        <p:nvSpPr>
          <p:cNvPr id="3" name="文本框 2"/>
          <p:cNvSpPr txBox="1"/>
          <p:nvPr/>
        </p:nvSpPr>
        <p:spPr>
          <a:xfrm>
            <a:off x="4888872" y="5094729"/>
            <a:ext cx="4087438" cy="1015663"/>
          </a:xfrm>
          <a:prstGeom prst="rect">
            <a:avLst/>
          </a:prstGeom>
          <a:noFill/>
        </p:spPr>
        <p:txBody>
          <a:bodyPr wrap="square" rtlCol="0">
            <a:spAutoFit/>
          </a:bodyPr>
          <a:lstStyle/>
          <a:p>
            <a:r>
              <a:rPr lang="en-US" sz="1200" dirty="0"/>
              <a:t>Peak width plotted over the (111) peak center as obtained from fitting a simplified Cauchy function. </a:t>
            </a:r>
            <a:r>
              <a:rPr lang="en-US" sz="1200" dirty="0" smtClean="0"/>
              <a:t>The </a:t>
            </a:r>
            <a:r>
              <a:rPr lang="en-US" sz="1200" dirty="0"/>
              <a:t>inset shows </a:t>
            </a:r>
            <a:r>
              <a:rPr lang="en-US" sz="1200" dirty="0" smtClean="0"/>
              <a:t>that the lowest </a:t>
            </a:r>
            <a:r>
              <a:rPr lang="en-US" sz="1200" dirty="0" err="1"/>
              <a:t>overpotential</a:t>
            </a:r>
            <a:r>
              <a:rPr lang="en-US" sz="1200" dirty="0"/>
              <a:t> is measured at intermediate peak </a:t>
            </a:r>
            <a:r>
              <a:rPr lang="en-US" sz="1200" dirty="0" smtClean="0"/>
              <a:t>width or strain</a:t>
            </a:r>
            <a:r>
              <a:rPr lang="en-US" sz="1200" dirty="0"/>
              <a:t>. </a:t>
            </a:r>
            <a:br>
              <a:rPr lang="en-US" sz="1200" dirty="0"/>
            </a:br>
            <a:endParaRPr lang="en-US" sz="1200" dirty="0"/>
          </a:p>
        </p:txBody>
      </p:sp>
      <p:grpSp>
        <p:nvGrpSpPr>
          <p:cNvPr id="16" name="组合 12" descr="This figure is a graph of center positon of the x-ray diffraction peak versus the peak width. The peak width displays a maximum at a particular value of the peak center. The  graph is also color-coded by how active these catalyst are for the oxygen reduction reaction. In the inset of the graph the overpotential is plotted versus peak broadness, which displays an inverse volcano relationship. These findings suggests the electrochemical catalytic activity be optimized and the microscopic mechanism understood using combinatorial synthesis and characterization. " title="Graph of oxygen reduction activity for metal alloys."/>
          <p:cNvGrpSpPr/>
          <p:nvPr/>
        </p:nvGrpSpPr>
        <p:grpSpPr>
          <a:xfrm>
            <a:off x="4284297" y="1566601"/>
            <a:ext cx="4692013" cy="3591499"/>
            <a:chOff x="0" y="1273877"/>
            <a:chExt cx="5077393" cy="3886488"/>
          </a:xfrm>
        </p:grpSpPr>
        <p:pic>
          <p:nvPicPr>
            <p:cNvPr id="17" name="图片 13"/>
            <p:cNvPicPr>
              <a:picLocks noChangeAspect="1"/>
            </p:cNvPicPr>
            <p:nvPr/>
          </p:nvPicPr>
          <p:blipFill>
            <a:blip r:embed="rId3"/>
            <a:stretch>
              <a:fillRect/>
            </a:stretch>
          </p:blipFill>
          <p:spPr>
            <a:xfrm>
              <a:off x="0" y="1273877"/>
              <a:ext cx="5077393" cy="3886488"/>
            </a:xfrm>
            <a:prstGeom prst="rect">
              <a:avLst/>
            </a:prstGeom>
          </p:spPr>
        </p:pic>
        <p:pic>
          <p:nvPicPr>
            <p:cNvPr id="18" name="图片 14"/>
            <p:cNvPicPr>
              <a:picLocks noChangeAspect="1"/>
            </p:cNvPicPr>
            <p:nvPr/>
          </p:nvPicPr>
          <p:blipFill>
            <a:blip r:embed="rId4"/>
            <a:stretch>
              <a:fillRect/>
            </a:stretch>
          </p:blipFill>
          <p:spPr>
            <a:xfrm flipV="1">
              <a:off x="2177603" y="3514867"/>
              <a:ext cx="803342" cy="658410"/>
            </a:xfrm>
            <a:prstGeom prst="rect">
              <a:avLst/>
            </a:prstGeom>
          </p:spPr>
        </p:pic>
      </p:grpSp>
      <p:sp>
        <p:nvSpPr>
          <p:cNvPr id="19" name="Rectangle 18"/>
          <p:cNvSpPr/>
          <p:nvPr/>
        </p:nvSpPr>
        <p:spPr>
          <a:xfrm>
            <a:off x="4375255" y="5954644"/>
            <a:ext cx="4572000" cy="276999"/>
          </a:xfrm>
          <a:prstGeom prst="rect">
            <a:avLst/>
          </a:prstGeom>
        </p:spPr>
        <p:txBody>
          <a:bodyPr>
            <a:spAutoFit/>
          </a:bodyPr>
          <a:lstStyle/>
          <a:p>
            <a:r>
              <a:rPr lang="en-US" sz="1200" i="1" dirty="0">
                <a:solidFill>
                  <a:srgbClr val="0000FF"/>
                </a:solidFill>
              </a:rPr>
              <a:t>J. Li</a:t>
            </a:r>
            <a:r>
              <a:rPr lang="en-US" sz="1200" i="1" dirty="0" smtClean="0">
                <a:solidFill>
                  <a:srgbClr val="0000FF"/>
                </a:solidFill>
              </a:rPr>
              <a:t>, et al., Journal </a:t>
            </a:r>
            <a:r>
              <a:rPr lang="en-US" sz="1200" i="1" dirty="0">
                <a:solidFill>
                  <a:srgbClr val="0000FF"/>
                </a:solidFill>
              </a:rPr>
              <a:t>of Materials Chemistry </a:t>
            </a:r>
            <a:r>
              <a:rPr lang="en-US" sz="1200" i="1" dirty="0" smtClean="0">
                <a:solidFill>
                  <a:srgbClr val="0000FF"/>
                </a:solidFill>
              </a:rPr>
              <a:t>A </a:t>
            </a:r>
            <a:r>
              <a:rPr lang="en-US" sz="1200" b="1" i="1" dirty="0" smtClean="0">
                <a:solidFill>
                  <a:srgbClr val="0000FF"/>
                </a:solidFill>
              </a:rPr>
              <a:t>5</a:t>
            </a:r>
            <a:r>
              <a:rPr lang="en-US" sz="1200" i="1" dirty="0" smtClean="0">
                <a:solidFill>
                  <a:srgbClr val="0000FF"/>
                </a:solidFill>
              </a:rPr>
              <a:t>, </a:t>
            </a:r>
            <a:r>
              <a:rPr lang="en-US" sz="1200" i="1" dirty="0">
                <a:solidFill>
                  <a:srgbClr val="0000FF"/>
                </a:solidFill>
              </a:rPr>
              <a:t>67, 2017</a:t>
            </a:r>
          </a:p>
        </p:txBody>
      </p:sp>
    </p:spTree>
    <p:extLst>
      <p:ext uri="{BB962C8B-B14F-4D97-AF65-F5344CB8AC3E}">
        <p14:creationId xmlns:p14="http://schemas.microsoft.com/office/powerpoint/2010/main" val="32431732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14618</TotalTime>
  <Words>367</Words>
  <Application>Microsoft Macintosh PowerPoint</Application>
  <PresentationFormat>On-screen Show (4:3)</PresentationFormat>
  <Paragraphs>13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News Gothic MT</vt:lpstr>
      <vt:lpstr>Wingdings 2</vt:lpstr>
      <vt:lpstr>宋体</vt:lpstr>
      <vt:lpstr>Breeze</vt:lpstr>
      <vt:lpstr>Combinatorial screening of metallic glass electrocatalysts for the oxygen reduction reaction</vt:lpstr>
    </vt:vector>
  </TitlesOfParts>
  <LinksUpToDate>false</LinksUpToDate>
  <SharedDoc>false</SharedDoc>
  <HyperlinkBase/>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Divya Abhat</cp:lastModifiedBy>
  <cp:revision>110</cp:revision>
  <cp:lastPrinted>2016-08-01T15:14:13Z</cp:lastPrinted>
  <dcterms:created xsi:type="dcterms:W3CDTF">2016-07-19T18:16:54Z</dcterms:created>
  <dcterms:modified xsi:type="dcterms:W3CDTF">2017-07-03T14:47:22Z</dcterms:modified>
</cp:coreProperties>
</file>