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0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041"/>
    <p:restoredTop sz="94663"/>
  </p:normalViewPr>
  <p:slideViewPr>
    <p:cSldViewPr snapToObjects="1" showGuides="1">
      <p:cViewPr varScale="1">
        <p:scale>
          <a:sx n="85" d="100"/>
          <a:sy n="85" d="100"/>
        </p:scale>
        <p:origin x="1912"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B1F0FC-395B-594F-8C7C-776B93424EEA}" type="datetimeFigureOut">
              <a:rPr lang="en-US" smtClean="0"/>
              <a:t>5/13/19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2921140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B1F0FC-395B-594F-8C7C-776B93424EEA}" type="datetimeFigureOut">
              <a:rPr lang="en-US" smtClean="0"/>
              <a:t>5/13/19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394975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B1F0FC-395B-594F-8C7C-776B93424EEA}" type="datetimeFigureOut">
              <a:rPr lang="en-US" smtClean="0"/>
              <a:t>5/13/19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4149509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B1F0FC-395B-594F-8C7C-776B93424EEA}" type="datetimeFigureOut">
              <a:rPr lang="en-US" smtClean="0"/>
              <a:t>5/13/19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2231965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B1F0FC-395B-594F-8C7C-776B93424EEA}" type="datetimeFigureOut">
              <a:rPr lang="en-US" smtClean="0"/>
              <a:t>5/13/19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3012512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B1F0FC-395B-594F-8C7C-776B93424EEA}" type="datetimeFigureOut">
              <a:rPr lang="en-US" smtClean="0"/>
              <a:t>5/13/19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1957950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B1F0FC-395B-594F-8C7C-776B93424EEA}" type="datetimeFigureOut">
              <a:rPr lang="en-US" smtClean="0"/>
              <a:t>5/13/19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3964296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B1F0FC-395B-594F-8C7C-776B93424EEA}" type="datetimeFigureOut">
              <a:rPr lang="en-US" smtClean="0"/>
              <a:t>5/13/19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2631790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B1F0FC-395B-594F-8C7C-776B93424EEA}" type="datetimeFigureOut">
              <a:rPr lang="en-US" smtClean="0"/>
              <a:t>5/13/19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2190819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B1F0FC-395B-594F-8C7C-776B93424EEA}" type="datetimeFigureOut">
              <a:rPr lang="en-US" smtClean="0"/>
              <a:t>5/13/19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3064063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B1F0FC-395B-594F-8C7C-776B93424EEA}" type="datetimeFigureOut">
              <a:rPr lang="en-US" smtClean="0"/>
              <a:t>5/13/19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7E642D-B24D-0F4A-973D-A6C503FA72F1}" type="slidenum">
              <a:rPr lang="en-US" smtClean="0"/>
              <a:t>‹#›</a:t>
            </a:fld>
            <a:endParaRPr lang="en-US"/>
          </a:p>
        </p:txBody>
      </p:sp>
    </p:spTree>
    <p:extLst>
      <p:ext uri="{BB962C8B-B14F-4D97-AF65-F5344CB8AC3E}">
        <p14:creationId xmlns:p14="http://schemas.microsoft.com/office/powerpoint/2010/main" val="3046516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B1F0FC-395B-594F-8C7C-776B93424EEA}" type="datetimeFigureOut">
              <a:rPr lang="en-US" smtClean="0"/>
              <a:t>5/13/19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7E642D-B24D-0F4A-973D-A6C503FA72F1}" type="slidenum">
              <a:rPr lang="en-US" smtClean="0"/>
              <a:t>‹#›</a:t>
            </a:fld>
            <a:endParaRPr lang="en-US"/>
          </a:p>
        </p:txBody>
      </p:sp>
      <p:pic>
        <p:nvPicPr>
          <p:cNvPr id="8" name="Picture 7">
            <a:extLst>
              <a:ext uri="{FF2B5EF4-FFF2-40B4-BE49-F238E27FC236}">
                <a16:creationId xmlns:a16="http://schemas.microsoft.com/office/drawing/2014/main" id="{83CD0558-FA37-654C-8ADF-2D1BA791968A}"/>
              </a:ext>
            </a:extLst>
          </p:cNvPr>
          <p:cNvPicPr>
            <a:picLocks noChangeAspect="1"/>
          </p:cNvPicPr>
          <p:nvPr userDrawn="1"/>
        </p:nvPicPr>
        <p:blipFill>
          <a:blip r:embed="rId13" cstate="print">
            <a:extLst>
              <a:ext uri="{28A0092B-C50C-407E-A947-70E740481C1C}">
                <a14:useLocalDpi xmlns:a14="http://schemas.microsoft.com/office/drawing/2010/main"/>
              </a:ext>
            </a:extLst>
          </a:blip>
          <a:stretch>
            <a:fillRect/>
          </a:stretch>
        </p:blipFill>
        <p:spPr>
          <a:xfrm>
            <a:off x="0" y="5948136"/>
            <a:ext cx="3028950" cy="909864"/>
          </a:xfrm>
          <a:prstGeom prst="rect">
            <a:avLst/>
          </a:prstGeom>
        </p:spPr>
      </p:pic>
      <p:sp>
        <p:nvSpPr>
          <p:cNvPr id="9" name="Rectangle 8">
            <a:extLst>
              <a:ext uri="{FF2B5EF4-FFF2-40B4-BE49-F238E27FC236}">
                <a16:creationId xmlns:a16="http://schemas.microsoft.com/office/drawing/2014/main" id="{03EDECE7-8D8B-584A-BC7B-EAE39DD9361B}"/>
              </a:ext>
            </a:extLst>
          </p:cNvPr>
          <p:cNvSpPr/>
          <p:nvPr userDrawn="1"/>
        </p:nvSpPr>
        <p:spPr>
          <a:xfrm>
            <a:off x="3028950" y="6024880"/>
            <a:ext cx="6115050" cy="833120"/>
          </a:xfrm>
          <a:prstGeom prst="rect">
            <a:avLst/>
          </a:prstGeom>
          <a:gradFill>
            <a:gsLst>
              <a:gs pos="0">
                <a:srgbClr val="7030A0">
                  <a:alpha val="50000"/>
                </a:srgbClr>
              </a:gs>
              <a:gs pos="100000">
                <a:schemeClr val="accent5">
                  <a:lumMod val="20000"/>
                  <a:lumOff val="8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F187370-FF48-7747-9D44-B57DC6262CFE}"/>
              </a:ext>
            </a:extLst>
          </p:cNvPr>
          <p:cNvSpPr/>
          <p:nvPr userDrawn="1"/>
        </p:nvSpPr>
        <p:spPr>
          <a:xfrm rot="16200000">
            <a:off x="-2666681" y="2666683"/>
            <a:ext cx="5948136" cy="61477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Arial" panose="020B0604020202020204" pitchFamily="34" charset="0"/>
                <a:cs typeface="Arial" panose="020B0604020202020204" pitchFamily="34" charset="0"/>
              </a:rPr>
              <a:t>DMR MRSEC Program</a:t>
            </a:r>
          </a:p>
        </p:txBody>
      </p:sp>
    </p:spTree>
    <p:extLst>
      <p:ext uri="{BB962C8B-B14F-4D97-AF65-F5344CB8AC3E}">
        <p14:creationId xmlns:p14="http://schemas.microsoft.com/office/powerpoint/2010/main" val="26452862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CDF90EA-EA75-BB45-B487-4257634085C7}"/>
              </a:ext>
            </a:extLst>
          </p:cNvPr>
          <p:cNvSpPr txBox="1"/>
          <p:nvPr/>
        </p:nvSpPr>
        <p:spPr>
          <a:xfrm>
            <a:off x="609601" y="0"/>
            <a:ext cx="8534399" cy="954107"/>
          </a:xfrm>
          <a:prstGeom prst="rect">
            <a:avLst/>
          </a:prstGeom>
          <a:solidFill>
            <a:srgbClr val="009051"/>
          </a:solidFill>
        </p:spPr>
        <p:txBody>
          <a:bodyPr wrap="square" rtlCol="0">
            <a:spAutoFit/>
          </a:bodyPr>
          <a:lstStyle/>
          <a:p>
            <a:pPr algn="ctr"/>
            <a:r>
              <a:rPr lang="en-US" sz="2800" b="1" dirty="0">
                <a:solidFill>
                  <a:schemeClr val="bg1"/>
                </a:solidFill>
                <a:latin typeface="Arial" panose="020B0604020202020204" pitchFamily="34" charset="0"/>
                <a:cs typeface="Arial" panose="020B0604020202020204" pitchFamily="34" charset="0"/>
              </a:rPr>
              <a:t>Materials Research Science and </a:t>
            </a:r>
          </a:p>
          <a:p>
            <a:pPr algn="ctr"/>
            <a:r>
              <a:rPr lang="en-US" sz="2800" b="1" dirty="0">
                <a:solidFill>
                  <a:schemeClr val="bg1"/>
                </a:solidFill>
                <a:latin typeface="Arial" panose="020B0604020202020204" pitchFamily="34" charset="0"/>
                <a:cs typeface="Arial" panose="020B0604020202020204" pitchFamily="34" charset="0"/>
              </a:rPr>
              <a:t>Engineering Centers</a:t>
            </a:r>
          </a:p>
        </p:txBody>
      </p:sp>
      <p:sp>
        <p:nvSpPr>
          <p:cNvPr id="7" name="Rectangle 6">
            <a:extLst>
              <a:ext uri="{FF2B5EF4-FFF2-40B4-BE49-F238E27FC236}">
                <a16:creationId xmlns:a16="http://schemas.microsoft.com/office/drawing/2014/main" id="{7D26B370-DE92-A94F-A0B1-28F90D632589}"/>
              </a:ext>
            </a:extLst>
          </p:cNvPr>
          <p:cNvSpPr/>
          <p:nvPr/>
        </p:nvSpPr>
        <p:spPr>
          <a:xfrm>
            <a:off x="752173" y="1014678"/>
            <a:ext cx="2759824" cy="461665"/>
          </a:xfrm>
          <a:prstGeom prst="rect">
            <a:avLst/>
          </a:prstGeom>
        </p:spPr>
        <p:txBody>
          <a:bodyPr wrap="square" anchor="ctr">
            <a:spAutoFit/>
          </a:bodyPr>
          <a:lstStyle/>
          <a:p>
            <a:r>
              <a:rPr lang="en-US" sz="1200" b="1" dirty="0">
                <a:latin typeface="News Gothic MT" panose="020B0503020103020203" pitchFamily="34" charset="0"/>
              </a:rPr>
              <a:t>MRSEC DMR-1719875</a:t>
            </a:r>
          </a:p>
          <a:p>
            <a:r>
              <a:rPr lang="en-US" sz="1200" b="1" dirty="0">
                <a:latin typeface="News Gothic MT" panose="020B0503020103020203" pitchFamily="34" charset="0"/>
              </a:rPr>
              <a:t>2019 </a:t>
            </a:r>
          </a:p>
        </p:txBody>
      </p:sp>
      <p:sp>
        <p:nvSpPr>
          <p:cNvPr id="9" name="Rectangle 8">
            <a:extLst>
              <a:ext uri="{FF2B5EF4-FFF2-40B4-BE49-F238E27FC236}">
                <a16:creationId xmlns:a16="http://schemas.microsoft.com/office/drawing/2014/main" id="{901D375A-7A29-1848-A157-E13865EF50B9}"/>
              </a:ext>
            </a:extLst>
          </p:cNvPr>
          <p:cNvSpPr/>
          <p:nvPr/>
        </p:nvSpPr>
        <p:spPr>
          <a:xfrm>
            <a:off x="4946904" y="1761326"/>
            <a:ext cx="4191000" cy="276999"/>
          </a:xfrm>
          <a:prstGeom prst="rect">
            <a:avLst/>
          </a:prstGeom>
        </p:spPr>
        <p:txBody>
          <a:bodyPr wrap="square" anchor="ctr">
            <a:spAutoFit/>
          </a:bodyPr>
          <a:lstStyle/>
          <a:p>
            <a:r>
              <a:rPr lang="en-US" sz="1200" b="1" dirty="0">
                <a:latin typeface="News Gothic MT"/>
              </a:rPr>
              <a:t>Cornell Center for Materials Research: an NSF MRSEC</a:t>
            </a:r>
          </a:p>
        </p:txBody>
      </p:sp>
      <p:sp>
        <p:nvSpPr>
          <p:cNvPr id="10" name="Text Box 28">
            <a:extLst>
              <a:ext uri="{FF2B5EF4-FFF2-40B4-BE49-F238E27FC236}">
                <a16:creationId xmlns:a16="http://schemas.microsoft.com/office/drawing/2014/main" id="{0AA7DCA7-7217-754B-9180-6131FBA92EBE}"/>
              </a:ext>
            </a:extLst>
          </p:cNvPr>
          <p:cNvSpPr txBox="1">
            <a:spLocks noChangeArrowheads="1"/>
          </p:cNvSpPr>
          <p:nvPr/>
        </p:nvSpPr>
        <p:spPr bwMode="auto">
          <a:xfrm>
            <a:off x="711782" y="1600200"/>
            <a:ext cx="4165018" cy="4314001"/>
          </a:xfrm>
          <a:prstGeom prst="rect">
            <a:avLst/>
          </a:prstGeom>
          <a:noFill/>
          <a:ln>
            <a:noFill/>
          </a:ln>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spcAft>
                <a:spcPts val="500"/>
              </a:spcAft>
            </a:pPr>
            <a:r>
              <a:rPr lang="en-US" sz="1400" dirty="0">
                <a:latin typeface="Arial" panose="020B0604020202020204" pitchFamily="34" charset="0"/>
                <a:ea typeface="Trebuchet MS" charset="0"/>
                <a:cs typeface="Arial" panose="020B0604020202020204" pitchFamily="34" charset="0"/>
              </a:rPr>
              <a:t>Graduate student Omar Padilla Velez, an NSF Graduate Research Fellow, wants to be a role model for students back home in Puerto Rico. He explains, “I believe that students greatly benefit from seeing and hearing from someone who grew up on the island, and faced the same struggles from lack of resources in the public schools and limited English language.” </a:t>
            </a:r>
          </a:p>
          <a:p>
            <a:pPr algn="just">
              <a:spcAft>
                <a:spcPts val="500"/>
              </a:spcAft>
            </a:pPr>
            <a:r>
              <a:rPr lang="en-US" sz="1400" dirty="0">
                <a:latin typeface="Arial" panose="020B0604020202020204" pitchFamily="34" charset="0"/>
                <a:ea typeface="Trebuchet MS" charset="0"/>
                <a:cs typeface="Arial" panose="020B0604020202020204" pitchFamily="34" charset="0"/>
              </a:rPr>
              <a:t>Omar gathered a team of Cornell scientists working in fields from Chemistry to Physics, to bring science to students from middle to undergraduate schools in Puerto Rico.</a:t>
            </a:r>
          </a:p>
          <a:p>
            <a:pPr algn="just">
              <a:spcAft>
                <a:spcPts val="500"/>
              </a:spcAft>
            </a:pPr>
            <a:r>
              <a:rPr lang="en-US" sz="1400" dirty="0">
                <a:latin typeface="Arial" panose="020B0604020202020204" pitchFamily="34" charset="0"/>
                <a:ea typeface="Trebuchet MS" charset="0"/>
                <a:cs typeface="Arial" panose="020B0604020202020204" pitchFamily="34" charset="0"/>
              </a:rPr>
              <a:t>The middle and high school students built microscopes and created and tested their own batteries. The team traveled to Universidad Ana G. </a:t>
            </a:r>
            <a:r>
              <a:rPr lang="en-US" sz="1400" dirty="0">
                <a:latin typeface="Arial" panose="020B0604020202020204" pitchFamily="34" charset="0"/>
                <a:ea typeface="Arial"/>
                <a:cs typeface="Arial" panose="020B0604020202020204" pitchFamily="34" charset="0"/>
              </a:rPr>
              <a:t>Méndez to present their research to undergraduates. Prof. Mitk’El B Santiago Berrios noted, “The presentations were awesome. We learned a lot from the Cornell students.” </a:t>
            </a:r>
            <a:endParaRPr lang="en-US" sz="1400" dirty="0">
              <a:latin typeface="Arial" panose="020B0604020202020204" pitchFamily="34" charset="0"/>
              <a:ea typeface="Trebuchet MS" charset="0"/>
              <a:cs typeface="Arial" panose="020B0604020202020204" pitchFamily="34" charset="0"/>
            </a:endParaRPr>
          </a:p>
        </p:txBody>
      </p:sp>
      <p:grpSp>
        <p:nvGrpSpPr>
          <p:cNvPr id="11" name="Group 10">
            <a:extLst>
              <a:ext uri="{FF2B5EF4-FFF2-40B4-BE49-F238E27FC236}">
                <a16:creationId xmlns:a16="http://schemas.microsoft.com/office/drawing/2014/main" id="{180C595D-7244-814E-A2EC-F7D1F862CF73}"/>
              </a:ext>
            </a:extLst>
          </p:cNvPr>
          <p:cNvGrpSpPr/>
          <p:nvPr/>
        </p:nvGrpSpPr>
        <p:grpSpPr>
          <a:xfrm>
            <a:off x="5037458" y="2119882"/>
            <a:ext cx="3912311" cy="3794319"/>
            <a:chOff x="4555443" y="2163429"/>
            <a:chExt cx="4341820" cy="4210875"/>
          </a:xfrm>
        </p:grpSpPr>
        <p:sp>
          <p:nvSpPr>
            <p:cNvPr id="14" name="Text Box 50">
              <a:extLst>
                <a:ext uri="{FF2B5EF4-FFF2-40B4-BE49-F238E27FC236}">
                  <a16:creationId xmlns:a16="http://schemas.microsoft.com/office/drawing/2014/main" id="{2596A93F-D1B1-1944-A6B5-6F0ADAB73164}"/>
                </a:ext>
              </a:extLst>
            </p:cNvPr>
            <p:cNvSpPr txBox="1">
              <a:spLocks noChangeArrowheads="1"/>
            </p:cNvSpPr>
            <p:nvPr/>
          </p:nvSpPr>
          <p:spPr bwMode="auto">
            <a:xfrm>
              <a:off x="4555443" y="5332529"/>
              <a:ext cx="4341820" cy="104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1600">
                  <a:solidFill>
                    <a:schemeClr val="tx1"/>
                  </a:solidFill>
                  <a:latin typeface="Palatino Linotype" charset="0"/>
                  <a:ea typeface="MS PGothic" charset="0"/>
                  <a:cs typeface="Times New Roman" charset="0"/>
                </a:defRPr>
              </a:lvl1pPr>
              <a:lvl2pPr marL="742950" indent="-285750">
                <a:defRPr sz="1600">
                  <a:solidFill>
                    <a:schemeClr val="tx1"/>
                  </a:solidFill>
                  <a:latin typeface="Palatino Linotype" charset="0"/>
                  <a:ea typeface="Times New Roman" charset="0"/>
                  <a:cs typeface="Times New Roman" charset="0"/>
                </a:defRPr>
              </a:lvl2pPr>
              <a:lvl3pPr marL="1143000" indent="-228600">
                <a:defRPr sz="1600">
                  <a:solidFill>
                    <a:schemeClr val="tx1"/>
                  </a:solidFill>
                  <a:latin typeface="Palatino Linotype" charset="0"/>
                  <a:ea typeface="Times New Roman" charset="0"/>
                  <a:cs typeface="Times New Roman" charset="0"/>
                </a:defRPr>
              </a:lvl3pPr>
              <a:lvl4pPr marL="1600200" indent="-228600">
                <a:defRPr sz="1600">
                  <a:solidFill>
                    <a:schemeClr val="tx1"/>
                  </a:solidFill>
                  <a:latin typeface="Palatino Linotype" charset="0"/>
                  <a:ea typeface="Times New Roman" charset="0"/>
                  <a:cs typeface="Times New Roman" charset="0"/>
                </a:defRPr>
              </a:lvl4pPr>
              <a:lvl5pPr marL="2057400" indent="-228600">
                <a:defRPr sz="1600">
                  <a:solidFill>
                    <a:schemeClr val="tx1"/>
                  </a:solidFill>
                  <a:latin typeface="Palatino Linotype" charset="0"/>
                  <a:ea typeface="Times New Roman" charset="0"/>
                  <a:cs typeface="Times New Roman" charset="0"/>
                </a:defRPr>
              </a:lvl5pPr>
              <a:lvl6pPr marL="2514600" indent="-228600" eaLnBrk="0" hangingPunct="0">
                <a:defRPr sz="1600">
                  <a:solidFill>
                    <a:schemeClr val="tx1"/>
                  </a:solidFill>
                  <a:latin typeface="Palatino Linotype" charset="0"/>
                  <a:ea typeface="Times New Roman" charset="0"/>
                  <a:cs typeface="Times New Roman" charset="0"/>
                </a:defRPr>
              </a:lvl6pPr>
              <a:lvl7pPr marL="2971800" indent="-228600" eaLnBrk="0" hangingPunct="0">
                <a:defRPr sz="1600">
                  <a:solidFill>
                    <a:schemeClr val="tx1"/>
                  </a:solidFill>
                  <a:latin typeface="Palatino Linotype" charset="0"/>
                  <a:ea typeface="Times New Roman" charset="0"/>
                  <a:cs typeface="Times New Roman" charset="0"/>
                </a:defRPr>
              </a:lvl7pPr>
              <a:lvl8pPr marL="3429000" indent="-228600" eaLnBrk="0" hangingPunct="0">
                <a:defRPr sz="1600">
                  <a:solidFill>
                    <a:schemeClr val="tx1"/>
                  </a:solidFill>
                  <a:latin typeface="Palatino Linotype" charset="0"/>
                  <a:ea typeface="Times New Roman" charset="0"/>
                  <a:cs typeface="Times New Roman" charset="0"/>
                </a:defRPr>
              </a:lvl8pPr>
              <a:lvl9pPr marL="3886200" indent="-228600" eaLnBrk="0" hangingPunct="0">
                <a:defRPr sz="1600">
                  <a:solidFill>
                    <a:schemeClr val="tx1"/>
                  </a:solidFill>
                  <a:latin typeface="Palatino Linotype" charset="0"/>
                  <a:ea typeface="Times New Roman" charset="0"/>
                  <a:cs typeface="Times New Roman" charset="0"/>
                </a:defRPr>
              </a:lvl9pPr>
            </a:lstStyle>
            <a:p>
              <a:pPr algn="just">
                <a:spcAft>
                  <a:spcPts val="700"/>
                </a:spcAft>
              </a:pPr>
              <a:r>
                <a:rPr lang="en-US" sz="1100" dirty="0">
                  <a:latin typeface="Arial" panose="020B0604020202020204" pitchFamily="34" charset="0"/>
                  <a:cs typeface="Arial" panose="020B0604020202020204" pitchFamily="34" charset="0"/>
                </a:rPr>
                <a:t>Graduate students (top) Omar Padilla Velez teaching high school students at Escuela Cedin about batteries with electrochemistry lab  and (bottom) Berit Goodge presenting how to build a microscope using pvc pipes and lenses at Sebastian Bilingual High School in Puerto Rico. </a:t>
              </a:r>
              <a:endParaRPr lang="en-US" sz="1100" dirty="0">
                <a:solidFill>
                  <a:srgbClr val="213896"/>
                </a:solidFill>
                <a:latin typeface="Arial" panose="020B0604020202020204" pitchFamily="34" charset="0"/>
                <a:cs typeface="Arial" panose="020B0604020202020204" pitchFamily="34" charset="0"/>
              </a:endParaRPr>
            </a:p>
          </p:txBody>
        </p:sp>
        <p:pic>
          <p:nvPicPr>
            <p:cNvPr id="15" name="Picture 14" descr="Graduate students (top) Omar Padilla Velez teaching high school students at Escuela Cedin about batteries with electrochemistry lab  and (bottom) Berit Goodge presenting how to build a microscope using pvc pipes and lenses at Sebastian Bilingual High School in Puerto Rico. &#13;&#10;">
              <a:extLst>
                <a:ext uri="{FF2B5EF4-FFF2-40B4-BE49-F238E27FC236}">
                  <a16:creationId xmlns:a16="http://schemas.microsoft.com/office/drawing/2014/main" id="{6574BCE0-539D-8340-B281-194BFBA57117}"/>
                </a:ext>
              </a:extLst>
            </p:cNvPr>
            <p:cNvPicPr>
              <a:picLocks noChangeAspect="1"/>
            </p:cNvPicPr>
            <p:nvPr/>
          </p:nvPicPr>
          <p:blipFill rotWithShape="1">
            <a:blip r:embed="rId2" cstate="print">
              <a:extLst>
                <a:ext uri="{BEBA8EAE-BF5A-486C-A8C5-ECC9F3942E4B}">
                  <a14:imgProps xmlns:a14="http://schemas.microsoft.com/office/drawing/2010/main">
                    <a14:imgLayer r:embed="rId3">
                      <a14:imgEffect>
                        <a14:sharpenSoften amount="50000"/>
                      </a14:imgEffect>
                      <a14:imgEffect>
                        <a14:brightnessContrast bright="40000"/>
                      </a14:imgEffect>
                    </a14:imgLayer>
                  </a14:imgProps>
                </a:ext>
                <a:ext uri="{28A0092B-C50C-407E-A947-70E740481C1C}">
                  <a14:useLocalDpi xmlns:a14="http://schemas.microsoft.com/office/drawing/2010/main"/>
                </a:ext>
              </a:extLst>
            </a:blip>
            <a:srcRect/>
            <a:stretch/>
          </p:blipFill>
          <p:spPr>
            <a:xfrm>
              <a:off x="6237589" y="3545298"/>
              <a:ext cx="2652910" cy="1606210"/>
            </a:xfrm>
            <a:prstGeom prst="rect">
              <a:avLst/>
            </a:prstGeom>
            <a:ln>
              <a:solidFill>
                <a:schemeClr val="tx1"/>
              </a:solidFill>
            </a:ln>
            <a:effectLst>
              <a:outerShdw blurRad="63500" dist="50800" dir="2700000" algn="tl" rotWithShape="0">
                <a:srgbClr val="000000">
                  <a:alpha val="43000"/>
                </a:srgbClr>
              </a:outerShdw>
            </a:effectLst>
          </p:spPr>
        </p:pic>
        <p:pic>
          <p:nvPicPr>
            <p:cNvPr id="16" name="Picture 15" descr="Graduate students (top) Omar Padilla Velez teaching high school students at Escuela Cedin about batteries with electrochemistry lab  and (bottom) Berit Goodge presenting how to build a microscope using pvc pipes and lenses at Sebastian Bilingual High School in Puerto Rico. &#13;&#10;">
              <a:extLst>
                <a:ext uri="{FF2B5EF4-FFF2-40B4-BE49-F238E27FC236}">
                  <a16:creationId xmlns:a16="http://schemas.microsoft.com/office/drawing/2014/main" id="{27A61042-4D6A-454F-A423-52B9F8B6607B}"/>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4799975" y="2163429"/>
              <a:ext cx="2415586" cy="1635608"/>
            </a:xfrm>
            <a:prstGeom prst="rect">
              <a:avLst/>
            </a:prstGeom>
            <a:ln>
              <a:solidFill>
                <a:schemeClr val="tx1"/>
              </a:solidFill>
            </a:ln>
            <a:effectLst>
              <a:outerShdw blurRad="63500" dist="50800" dir="2700000" algn="tl" rotWithShape="0">
                <a:srgbClr val="000000">
                  <a:alpha val="43000"/>
                </a:srgbClr>
              </a:outerShdw>
            </a:effectLst>
          </p:spPr>
        </p:pic>
      </p:grpSp>
      <p:sp>
        <p:nvSpPr>
          <p:cNvPr id="12" name="Title 1">
            <a:extLst>
              <a:ext uri="{FF2B5EF4-FFF2-40B4-BE49-F238E27FC236}">
                <a16:creationId xmlns:a16="http://schemas.microsoft.com/office/drawing/2014/main" id="{12975D2E-2CB3-B144-8780-2D731F28A5E8}"/>
              </a:ext>
            </a:extLst>
          </p:cNvPr>
          <p:cNvSpPr txBox="1">
            <a:spLocks/>
          </p:cNvSpPr>
          <p:nvPr/>
        </p:nvSpPr>
        <p:spPr>
          <a:xfrm>
            <a:off x="4667260" y="974357"/>
            <a:ext cx="4334624" cy="803867"/>
          </a:xfrm>
          <a:prstGeom prst="rect">
            <a:avLst/>
          </a:prstGeom>
        </p:spPr>
        <p:txBody>
          <a:bodyPr vert="horz" lIns="91440" tIns="45720" rIns="91440" bIns="45720" rtlCol="0" anchor="ctr" anchorCtr="0">
            <a:noAutofit/>
          </a:bodyPr>
          <a:lstStyle>
            <a:lvl1pPr algn="l" defTabSz="914400" rtl="0" eaLnBrk="1" latinLnBrk="0" hangingPunct="1">
              <a:spcBef>
                <a:spcPct val="0"/>
              </a:spcBef>
              <a:buNone/>
              <a:defRPr sz="2400" kern="1200">
                <a:solidFill>
                  <a:srgbClr val="FFFFFF"/>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800" b="1" i="0" u="none" strike="noStrike" kern="1200" cap="none" spc="0" normalizeH="0" baseline="0" noProof="0" dirty="0">
                <a:ln>
                  <a:noFill/>
                </a:ln>
                <a:solidFill>
                  <a:sysClr val="windowText" lastClr="000000"/>
                </a:solidFill>
                <a:effectLst/>
                <a:uLnTx/>
                <a:uFillTx/>
                <a:latin typeface="News Gothic MT"/>
                <a:ea typeface="+mj-ea"/>
                <a:cs typeface="+mj-cs"/>
              </a:rPr>
              <a:t>Teaching and Inspiring Students in Puerto Rico</a:t>
            </a:r>
          </a:p>
        </p:txBody>
      </p:sp>
    </p:spTree>
    <p:extLst>
      <p:ext uri="{BB962C8B-B14F-4D97-AF65-F5344CB8AC3E}">
        <p14:creationId xmlns:p14="http://schemas.microsoft.com/office/powerpoint/2010/main" val="488138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raft 1719875_Cornell_Shared_Facilities" id="{945251DC-6F47-7A47-B2E4-91F9F7E33A4C}" vid="{1B796CFA-065D-2243-8494-1ED2978CFECE}"/>
    </a:ext>
  </a:extLst>
</a:theme>
</file>

<file path=docProps/app.xml><?xml version="1.0" encoding="utf-8"?>
<Properties xmlns="http://schemas.openxmlformats.org/officeDocument/2006/extended-properties" xmlns:vt="http://schemas.openxmlformats.org/officeDocument/2006/docPropsVTypes">
  <Template/>
  <TotalTime>12761</TotalTime>
  <Words>222</Words>
  <Application>Microsoft Macintosh PowerPoint</Application>
  <PresentationFormat>On-screen Show (4:3)</PresentationFormat>
  <Paragraphs>10</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MS PGothic</vt:lpstr>
      <vt:lpstr>Arial</vt:lpstr>
      <vt:lpstr>Calibri</vt:lpstr>
      <vt:lpstr>Calibri Light</vt:lpstr>
      <vt:lpstr>News Gothic MT</vt:lpstr>
      <vt:lpstr>Trebuchet MS</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 Seshadri</dc:creator>
  <cp:lastModifiedBy>Jon Shu</cp:lastModifiedBy>
  <cp:revision>30</cp:revision>
  <cp:lastPrinted>2019-03-21T19:00:06Z</cp:lastPrinted>
  <dcterms:created xsi:type="dcterms:W3CDTF">2019-02-02T19:43:08Z</dcterms:created>
  <dcterms:modified xsi:type="dcterms:W3CDTF">2019-05-14T02:08:36Z</dcterms:modified>
</cp:coreProperties>
</file>