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41"/>
    <p:restoredTop sz="94663"/>
  </p:normalViewPr>
  <p:slideViewPr>
    <p:cSldViewPr snapToObjects="1" showGuides="1">
      <p:cViewPr varScale="1">
        <p:scale>
          <a:sx n="85" d="100"/>
          <a:sy n="85" d="100"/>
        </p:scale>
        <p:origin x="191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92114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9497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4149509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23196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125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B1F0FC-395B-594F-8C7C-776B93424EEA}" type="datetimeFigureOut">
              <a:rPr lang="en-US" smtClean="0"/>
              <a:t>5/13/19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195795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B1F0FC-395B-594F-8C7C-776B93424EEA}" type="datetimeFigureOut">
              <a:rPr lang="en-US" smtClean="0"/>
              <a:t>5/13/19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96429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B1F0FC-395B-594F-8C7C-776B93424EEA}" type="datetimeFigureOut">
              <a:rPr lang="en-US" smtClean="0"/>
              <a:t>5/13/19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631790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1F0FC-395B-594F-8C7C-776B93424EEA}" type="datetimeFigureOut">
              <a:rPr lang="en-US" smtClean="0"/>
              <a:t>5/13/19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19081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1F0FC-395B-594F-8C7C-776B93424EEA}" type="datetimeFigureOut">
              <a:rPr lang="en-US" smtClean="0"/>
              <a:t>5/13/19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64063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1F0FC-395B-594F-8C7C-776B93424EEA}" type="datetimeFigureOut">
              <a:rPr lang="en-US" smtClean="0"/>
              <a:t>5/13/19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4651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1F0FC-395B-594F-8C7C-776B93424EEA}" type="datetimeFigureOut">
              <a:rPr lang="en-US" smtClean="0"/>
              <a:t>5/13/19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E642D-B24D-0F4A-973D-A6C503FA72F1}" type="slidenum">
              <a:rPr lang="en-US" smtClean="0"/>
              <a:t>‹#›</a:t>
            </a:fld>
            <a:endParaRPr lang="en-US"/>
          </a:p>
        </p:txBody>
      </p:sp>
      <p:pic>
        <p:nvPicPr>
          <p:cNvPr id="8" name="Picture 7">
            <a:extLst>
              <a:ext uri="{FF2B5EF4-FFF2-40B4-BE49-F238E27FC236}">
                <a16:creationId xmlns:a16="http://schemas.microsoft.com/office/drawing/2014/main" id="{83CD0558-FA37-654C-8ADF-2D1BA791968A}"/>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0" y="5948136"/>
            <a:ext cx="3028950" cy="909864"/>
          </a:xfrm>
          <a:prstGeom prst="rect">
            <a:avLst/>
          </a:prstGeom>
        </p:spPr>
      </p:pic>
      <p:sp>
        <p:nvSpPr>
          <p:cNvPr id="9" name="Rectangle 8">
            <a:extLst>
              <a:ext uri="{FF2B5EF4-FFF2-40B4-BE49-F238E27FC236}">
                <a16:creationId xmlns:a16="http://schemas.microsoft.com/office/drawing/2014/main" id="{03EDECE7-8D8B-584A-BC7B-EAE39DD9361B}"/>
              </a:ext>
            </a:extLst>
          </p:cNvPr>
          <p:cNvSpPr/>
          <p:nvPr userDrawn="1"/>
        </p:nvSpPr>
        <p:spPr>
          <a:xfrm>
            <a:off x="3028950" y="6024880"/>
            <a:ext cx="6115050" cy="833120"/>
          </a:xfrm>
          <a:prstGeom prst="rect">
            <a:avLst/>
          </a:prstGeom>
          <a:gradFill>
            <a:gsLst>
              <a:gs pos="0">
                <a:srgbClr val="7030A0">
                  <a:alpha val="50000"/>
                </a:srgbClr>
              </a:gs>
              <a:gs pos="100000">
                <a:schemeClr val="accent5">
                  <a:lumMod val="20000"/>
                  <a:lumOff val="8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F187370-FF48-7747-9D44-B57DC6262CFE}"/>
              </a:ext>
            </a:extLst>
          </p:cNvPr>
          <p:cNvSpPr/>
          <p:nvPr userDrawn="1"/>
        </p:nvSpPr>
        <p:spPr>
          <a:xfrm rot="16200000">
            <a:off x="-2666681" y="2666683"/>
            <a:ext cx="5948136" cy="61477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Arial" panose="020B0604020202020204" pitchFamily="34" charset="0"/>
                <a:cs typeface="Arial" panose="020B0604020202020204" pitchFamily="34" charset="0"/>
              </a:rPr>
              <a:t>DMR MRSEC Program</a:t>
            </a:r>
          </a:p>
        </p:txBody>
      </p:sp>
    </p:spTree>
    <p:extLst>
      <p:ext uri="{BB962C8B-B14F-4D97-AF65-F5344CB8AC3E}">
        <p14:creationId xmlns:p14="http://schemas.microsoft.com/office/powerpoint/2010/main" val="2645286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CDF90EA-EA75-BB45-B487-4257634085C7}"/>
              </a:ext>
            </a:extLst>
          </p:cNvPr>
          <p:cNvSpPr txBox="1"/>
          <p:nvPr/>
        </p:nvSpPr>
        <p:spPr>
          <a:xfrm>
            <a:off x="609601" y="0"/>
            <a:ext cx="8534399" cy="954107"/>
          </a:xfrm>
          <a:prstGeom prst="rect">
            <a:avLst/>
          </a:prstGeom>
          <a:solidFill>
            <a:srgbClr val="009051"/>
          </a:solidFill>
        </p:spPr>
        <p:txBody>
          <a:bodyPr wrap="square" rtlCol="0">
            <a:spAutoFit/>
          </a:bodyPr>
          <a:lstStyle/>
          <a:p>
            <a:pPr algn="ctr"/>
            <a:r>
              <a:rPr lang="en-US" sz="2800" b="1" dirty="0">
                <a:solidFill>
                  <a:schemeClr val="bg1"/>
                </a:solidFill>
                <a:latin typeface="Arial" panose="020B0604020202020204" pitchFamily="34" charset="0"/>
                <a:cs typeface="Arial" panose="020B0604020202020204" pitchFamily="34" charset="0"/>
              </a:rPr>
              <a:t>Materials Research Science and </a:t>
            </a:r>
          </a:p>
          <a:p>
            <a:pPr algn="ctr"/>
            <a:r>
              <a:rPr lang="en-US" sz="2800" b="1" dirty="0">
                <a:solidFill>
                  <a:schemeClr val="bg1"/>
                </a:solidFill>
                <a:latin typeface="Arial" panose="020B0604020202020204" pitchFamily="34" charset="0"/>
                <a:cs typeface="Arial" panose="020B0604020202020204" pitchFamily="34" charset="0"/>
              </a:rPr>
              <a:t>Engineering Centers</a:t>
            </a:r>
          </a:p>
        </p:txBody>
      </p:sp>
      <p:sp>
        <p:nvSpPr>
          <p:cNvPr id="6" name="Title 1">
            <a:extLst>
              <a:ext uri="{FF2B5EF4-FFF2-40B4-BE49-F238E27FC236}">
                <a16:creationId xmlns:a16="http://schemas.microsoft.com/office/drawing/2014/main" id="{B06F7121-FC4B-6A44-B96C-B9C10886E6C6}"/>
              </a:ext>
            </a:extLst>
          </p:cNvPr>
          <p:cNvSpPr txBox="1">
            <a:spLocks/>
          </p:cNvSpPr>
          <p:nvPr/>
        </p:nvSpPr>
        <p:spPr>
          <a:xfrm>
            <a:off x="4683803" y="971981"/>
            <a:ext cx="4334624" cy="803867"/>
          </a:xfrm>
          <a:prstGeom prst="rect">
            <a:avLst/>
          </a:prstGeom>
        </p:spPr>
        <p:txBody>
          <a:bodyPr vert="horz" lIns="91440" tIns="45720" rIns="91440" bIns="45720" rtlCol="0" anchor="ctr" anchorCtr="0">
            <a:noAutofit/>
          </a:bodyPr>
          <a:lstStyle>
            <a:lvl1pPr algn="l" defTabSz="914400" rtl="0" eaLnBrk="1" latinLnBrk="0" hangingPunct="1">
              <a:spcBef>
                <a:spcPct val="0"/>
              </a:spcBef>
              <a:buNone/>
              <a:defRPr sz="2400" kern="1200">
                <a:solidFill>
                  <a:srgbClr val="FFFFFF"/>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ysClr val="windowText" lastClr="000000"/>
                </a:solidFill>
                <a:effectLst/>
                <a:uLnTx/>
                <a:uFillTx/>
                <a:latin typeface="News Gothic MT"/>
                <a:ea typeface="+mj-ea"/>
                <a:cs typeface="+mj-cs"/>
              </a:rPr>
              <a:t>Maximizing the spin Hall effect by tuning crystal structure</a:t>
            </a:r>
            <a:endParaRPr kumimoji="0" lang="en-US" sz="1800" b="1" i="0" u="none" strike="noStrike" kern="1200" cap="none" spc="0" normalizeH="0" baseline="-25000" noProof="0" dirty="0">
              <a:ln>
                <a:noFill/>
              </a:ln>
              <a:solidFill>
                <a:sysClr val="windowText" lastClr="000000"/>
              </a:solidFill>
              <a:effectLst/>
              <a:uLnTx/>
              <a:uFillTx/>
              <a:latin typeface="News Gothic MT"/>
              <a:ea typeface="+mj-ea"/>
              <a:cs typeface="+mj-cs"/>
            </a:endParaRPr>
          </a:p>
        </p:txBody>
      </p:sp>
      <p:sp>
        <p:nvSpPr>
          <p:cNvPr id="7" name="Rectangle 6">
            <a:extLst>
              <a:ext uri="{FF2B5EF4-FFF2-40B4-BE49-F238E27FC236}">
                <a16:creationId xmlns:a16="http://schemas.microsoft.com/office/drawing/2014/main" id="{7D26B370-DE92-A94F-A0B1-28F90D632589}"/>
              </a:ext>
            </a:extLst>
          </p:cNvPr>
          <p:cNvSpPr/>
          <p:nvPr/>
        </p:nvSpPr>
        <p:spPr>
          <a:xfrm>
            <a:off x="752173" y="1014678"/>
            <a:ext cx="2759824" cy="461665"/>
          </a:xfrm>
          <a:prstGeom prst="rect">
            <a:avLst/>
          </a:prstGeom>
        </p:spPr>
        <p:txBody>
          <a:bodyPr wrap="square" anchor="ctr">
            <a:spAutoFit/>
          </a:bodyPr>
          <a:lstStyle/>
          <a:p>
            <a:r>
              <a:rPr lang="en-US" sz="1200" b="1" dirty="0">
                <a:latin typeface="News Gothic MT" panose="020B0503020103020203" pitchFamily="34" charset="0"/>
              </a:rPr>
              <a:t>MRSEC DMR-1719875</a:t>
            </a:r>
          </a:p>
          <a:p>
            <a:r>
              <a:rPr lang="en-US" sz="1200" b="1" dirty="0">
                <a:latin typeface="News Gothic MT" panose="020B0503020103020203" pitchFamily="34" charset="0"/>
              </a:rPr>
              <a:t>2019 </a:t>
            </a:r>
          </a:p>
        </p:txBody>
      </p:sp>
      <p:sp>
        <p:nvSpPr>
          <p:cNvPr id="9" name="Rectangle 8">
            <a:extLst>
              <a:ext uri="{FF2B5EF4-FFF2-40B4-BE49-F238E27FC236}">
                <a16:creationId xmlns:a16="http://schemas.microsoft.com/office/drawing/2014/main" id="{901D375A-7A29-1848-A157-E13865EF50B9}"/>
              </a:ext>
            </a:extLst>
          </p:cNvPr>
          <p:cNvSpPr/>
          <p:nvPr/>
        </p:nvSpPr>
        <p:spPr>
          <a:xfrm>
            <a:off x="4708187" y="1837627"/>
            <a:ext cx="4191000" cy="276999"/>
          </a:xfrm>
          <a:prstGeom prst="rect">
            <a:avLst/>
          </a:prstGeom>
        </p:spPr>
        <p:txBody>
          <a:bodyPr wrap="square" anchor="ctr">
            <a:spAutoFit/>
          </a:bodyPr>
          <a:lstStyle/>
          <a:p>
            <a:pPr algn="r"/>
            <a:r>
              <a:rPr lang="en-US" sz="1200" b="1" dirty="0">
                <a:latin typeface="News Gothic MT"/>
              </a:rPr>
              <a:t>Cornell Center for Materials Research: an NSF MRSEC</a:t>
            </a:r>
          </a:p>
        </p:txBody>
      </p:sp>
      <p:sp>
        <p:nvSpPr>
          <p:cNvPr id="13" name="Text Box 4">
            <a:extLst>
              <a:ext uri="{FF2B5EF4-FFF2-40B4-BE49-F238E27FC236}">
                <a16:creationId xmlns:a16="http://schemas.microsoft.com/office/drawing/2014/main" id="{DAEA463C-4239-8542-85DF-6A3196D9F04E}"/>
              </a:ext>
            </a:extLst>
          </p:cNvPr>
          <p:cNvSpPr txBox="1">
            <a:spLocks noChangeArrowheads="1"/>
          </p:cNvSpPr>
          <p:nvPr/>
        </p:nvSpPr>
        <p:spPr bwMode="auto">
          <a:xfrm>
            <a:off x="741735" y="1700663"/>
            <a:ext cx="3772521"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0" algn="just" defTabSz="914400">
              <a:defRPr/>
            </a:pPr>
            <a:r>
              <a:rPr kumimoji="0" lang="en-US" sz="1400" b="0" i="0" u="none" strike="noStrike" kern="0" cap="none" spc="0" normalizeH="0" baseline="0" noProof="0" dirty="0">
                <a:ln>
                  <a:noFill/>
                </a:ln>
                <a:solidFill>
                  <a:prstClr val="black"/>
                </a:solidFill>
                <a:effectLst/>
                <a:uLnTx/>
                <a:uFillTx/>
                <a:latin typeface="Arial" charset="0"/>
              </a:rPr>
              <a:t>The spin Hall ratio of a material is the efficiency with which an applied electrical current generates a spin current that can rapidly manipulate </a:t>
            </a:r>
            <a:r>
              <a:rPr lang="en-US" sz="1400" kern="0" dirty="0">
                <a:solidFill>
                  <a:prstClr val="black"/>
                </a:solidFill>
              </a:rPr>
              <a:t>the magnetic orientation of an adjacent magnetic device.  This has application in next-generation high-performance memory applications. </a:t>
            </a:r>
            <a:r>
              <a:rPr kumimoji="0" lang="en-US" sz="1400" b="0" i="0" u="none" strike="noStrike" kern="0" cap="none" spc="0" normalizeH="0" baseline="0" noProof="0" dirty="0">
                <a:ln>
                  <a:noFill/>
                </a:ln>
                <a:solidFill>
                  <a:prstClr val="black"/>
                </a:solidFill>
                <a:effectLst/>
                <a:uLnTx/>
                <a:uFillTx/>
                <a:latin typeface="Arial" charset="0"/>
              </a:rPr>
              <a:t>Cornell scientists have found that thin films </a:t>
            </a:r>
            <a:r>
              <a:rPr lang="en-US" sz="1400" kern="0" dirty="0">
                <a:solidFill>
                  <a:prstClr val="black"/>
                </a:solidFill>
              </a:rPr>
              <a:t>of SrRuO</a:t>
            </a:r>
            <a:r>
              <a:rPr lang="en-US" sz="1400" kern="0" baseline="-25000" dirty="0">
                <a:solidFill>
                  <a:prstClr val="black"/>
                </a:solidFill>
              </a:rPr>
              <a:t>3</a:t>
            </a:r>
            <a:r>
              <a:rPr lang="en-US" sz="1400" kern="0" dirty="0">
                <a:solidFill>
                  <a:prstClr val="black"/>
                </a:solidFill>
              </a:rPr>
              <a:t>,</a:t>
            </a:r>
            <a:r>
              <a:rPr lang="en-US" sz="1400" kern="0" baseline="-25000" dirty="0">
                <a:solidFill>
                  <a:prstClr val="black"/>
                </a:solidFill>
              </a:rPr>
              <a:t> </a:t>
            </a:r>
            <a:r>
              <a:rPr lang="en-US" sz="1400" kern="0" dirty="0">
                <a:solidFill>
                  <a:prstClr val="black"/>
                </a:solidFill>
              </a:rPr>
              <a:t>when optimally produced, have an exceptionally high spin Hall ratio. This </a:t>
            </a:r>
            <a:r>
              <a:rPr kumimoji="0" lang="en-US" sz="1400" b="0" i="0" u="none" strike="noStrike" kern="0" cap="none" spc="0" normalizeH="0" baseline="0" noProof="0" dirty="0">
                <a:ln>
                  <a:noFill/>
                </a:ln>
                <a:solidFill>
                  <a:prstClr val="black"/>
                </a:solidFill>
                <a:effectLst/>
                <a:uLnTx/>
                <a:uFillTx/>
                <a:latin typeface="Arial" charset="0"/>
              </a:rPr>
              <a:t>is </a:t>
            </a:r>
            <a:r>
              <a:rPr lang="en-US" sz="1400" kern="0" dirty="0">
                <a:solidFill>
                  <a:prstClr val="black"/>
                </a:solidFill>
              </a:rPr>
              <a:t>directly correlated with the degree that octahedral RuO</a:t>
            </a:r>
            <a:r>
              <a:rPr lang="en-US" sz="1400" kern="0" baseline="-25000" dirty="0">
                <a:solidFill>
                  <a:prstClr val="black"/>
                </a:solidFill>
              </a:rPr>
              <a:t>6</a:t>
            </a:r>
            <a:r>
              <a:rPr lang="en-US" sz="1400" kern="0" dirty="0">
                <a:solidFill>
                  <a:prstClr val="black"/>
                </a:solidFill>
              </a:rPr>
              <a:t> subunits in the crystal are tilted away from a flat in-plane orientation. This work demonstrates that control over crystal structure allows profound changes in the spin Hall ratio and points the way to producing oxide materials with even higher energy efficiency for applications.</a:t>
            </a:r>
            <a:endParaRPr kumimoji="0" lang="en-US" sz="1000" b="0" i="0" u="none" strike="noStrike" kern="0" cap="none" spc="0" normalizeH="0" baseline="0" noProof="0" dirty="0">
              <a:ln>
                <a:noFill/>
              </a:ln>
              <a:solidFill>
                <a:prstClr val="black"/>
              </a:solidFill>
              <a:effectLst/>
              <a:uLnTx/>
              <a:uFillTx/>
              <a:latin typeface="Arial" charset="0"/>
            </a:endParaRPr>
          </a:p>
        </p:txBody>
      </p:sp>
      <p:sp>
        <p:nvSpPr>
          <p:cNvPr id="17" name="TextBox 7">
            <a:extLst>
              <a:ext uri="{FF2B5EF4-FFF2-40B4-BE49-F238E27FC236}">
                <a16:creationId xmlns:a16="http://schemas.microsoft.com/office/drawing/2014/main" id="{BAB42675-3D18-DA4D-A5F2-0BA4B096702F}"/>
              </a:ext>
            </a:extLst>
          </p:cNvPr>
          <p:cNvSpPr txBox="1">
            <a:spLocks noChangeArrowheads="1"/>
          </p:cNvSpPr>
          <p:nvPr/>
        </p:nvSpPr>
        <p:spPr bwMode="auto">
          <a:xfrm>
            <a:off x="5112966" y="6219914"/>
            <a:ext cx="3520717"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000">
                <a:solidFill>
                  <a:srgbClr val="003399"/>
                </a:solidFill>
                <a:latin typeface="Trebuchet MS" charset="0"/>
                <a:ea typeface="MS PGothic" charset="0"/>
                <a:cs typeface="MS PGothic" charset="0"/>
              </a:defRPr>
            </a:lvl1pPr>
            <a:lvl2pPr marL="742950" indent="-285750" eaLnBrk="0" hangingPunct="0">
              <a:defRPr sz="2000">
                <a:solidFill>
                  <a:srgbClr val="003399"/>
                </a:solidFill>
                <a:latin typeface="Trebuchet MS" charset="0"/>
                <a:ea typeface="MS PGothic" charset="0"/>
                <a:cs typeface="MS PGothic" charset="0"/>
              </a:defRPr>
            </a:lvl2pPr>
            <a:lvl3pPr marL="1143000" indent="-228600" eaLnBrk="0" hangingPunct="0">
              <a:defRPr sz="2000">
                <a:solidFill>
                  <a:srgbClr val="003399"/>
                </a:solidFill>
                <a:latin typeface="Trebuchet MS" charset="0"/>
                <a:ea typeface="MS PGothic" charset="0"/>
                <a:cs typeface="MS PGothic" charset="0"/>
              </a:defRPr>
            </a:lvl3pPr>
            <a:lvl4pPr marL="1600200" indent="-228600" eaLnBrk="0" hangingPunct="0">
              <a:defRPr sz="2000">
                <a:solidFill>
                  <a:srgbClr val="003399"/>
                </a:solidFill>
                <a:latin typeface="Trebuchet MS" charset="0"/>
                <a:ea typeface="MS PGothic" charset="0"/>
                <a:cs typeface="MS PGothic" charset="0"/>
              </a:defRPr>
            </a:lvl4pPr>
            <a:lvl5pPr marL="2057400" indent="-228600" eaLnBrk="0" hangingPunct="0">
              <a:defRPr sz="2000">
                <a:solidFill>
                  <a:srgbClr val="003399"/>
                </a:solidFill>
                <a:latin typeface="Trebuchet MS" charset="0"/>
                <a:ea typeface="MS PGothic" charset="0"/>
                <a:cs typeface="MS PGothic" charset="0"/>
              </a:defRPr>
            </a:lvl5pPr>
            <a:lvl6pPr marL="25146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6pPr>
            <a:lvl7pPr marL="29718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7pPr>
            <a:lvl8pPr marL="34290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8pPr>
            <a:lvl9pPr marL="3886200" indent="-228600" algn="ctr" eaLnBrk="0" fontAlgn="base" hangingPunct="0">
              <a:spcBef>
                <a:spcPct val="0"/>
              </a:spcBef>
              <a:spcAft>
                <a:spcPct val="0"/>
              </a:spcAft>
              <a:defRPr sz="2000">
                <a:solidFill>
                  <a:srgbClr val="003399"/>
                </a:solidFill>
                <a:latin typeface="Trebuchet MS" charset="0"/>
                <a:ea typeface="MS PGothic" charset="0"/>
                <a:cs typeface="MS PGothic" charset="0"/>
              </a:defRPr>
            </a:lvl9pPr>
          </a:lstStyle>
          <a:p>
            <a:pPr algn="ctr" eaLnBrk="1" hangingPunct="1"/>
            <a:r>
              <a:rPr lang="en-US" sz="1200" dirty="0">
                <a:solidFill>
                  <a:srgbClr val="000000"/>
                </a:solidFill>
                <a:latin typeface="+mn-lt"/>
                <a:cs typeface="Times New Roman" charset="0"/>
              </a:rPr>
              <a:t> Y. </a:t>
            </a:r>
            <a:r>
              <a:rPr lang="en-US" sz="1200" dirty="0" err="1">
                <a:solidFill>
                  <a:srgbClr val="000000"/>
                </a:solidFill>
                <a:latin typeface="+mn-lt"/>
                <a:cs typeface="Times New Roman" charset="0"/>
              </a:rPr>
              <a:t>Ou</a:t>
            </a:r>
            <a:r>
              <a:rPr lang="en-US" sz="1200" dirty="0">
                <a:solidFill>
                  <a:srgbClr val="000000"/>
                </a:solidFill>
                <a:latin typeface="+mn-lt"/>
                <a:cs typeface="Times New Roman" charset="0"/>
              </a:rPr>
              <a:t> </a:t>
            </a:r>
            <a:r>
              <a:rPr lang="en-US" sz="1200" i="1" dirty="0">
                <a:solidFill>
                  <a:srgbClr val="000000"/>
                </a:solidFill>
                <a:latin typeface="+mn-lt"/>
                <a:cs typeface="Times New Roman" charset="0"/>
              </a:rPr>
              <a:t>et al.</a:t>
            </a:r>
            <a:r>
              <a:rPr lang="en-US" sz="1200" dirty="0">
                <a:solidFill>
                  <a:srgbClr val="000000"/>
                </a:solidFill>
                <a:latin typeface="+mn-lt"/>
                <a:cs typeface="Times New Roman" charset="0"/>
              </a:rPr>
              <a:t>,</a:t>
            </a:r>
            <a:r>
              <a:rPr lang="en-US" sz="1200" i="1" dirty="0">
                <a:solidFill>
                  <a:srgbClr val="000000"/>
                </a:solidFill>
                <a:latin typeface="+mn-lt"/>
                <a:cs typeface="Times New Roman" charset="0"/>
              </a:rPr>
              <a:t> </a:t>
            </a:r>
            <a:r>
              <a:rPr lang="en-US" sz="1200" dirty="0">
                <a:solidFill>
                  <a:srgbClr val="000000"/>
                </a:solidFill>
                <a:latin typeface="+mn-lt"/>
                <a:cs typeface="Times New Roman" charset="0"/>
              </a:rPr>
              <a:t>to appear in </a:t>
            </a:r>
            <a:r>
              <a:rPr lang="en-US" sz="1200" i="1" dirty="0">
                <a:solidFill>
                  <a:srgbClr val="000000"/>
                </a:solidFill>
                <a:latin typeface="+mn-lt"/>
                <a:cs typeface="Times New Roman" charset="0"/>
              </a:rPr>
              <a:t>Nano Letters</a:t>
            </a:r>
          </a:p>
        </p:txBody>
      </p:sp>
      <p:grpSp>
        <p:nvGrpSpPr>
          <p:cNvPr id="21" name="Group 20">
            <a:extLst>
              <a:ext uri="{FF2B5EF4-FFF2-40B4-BE49-F238E27FC236}">
                <a16:creationId xmlns:a16="http://schemas.microsoft.com/office/drawing/2014/main" id="{07771925-8E5D-A344-873D-B7E55DE92DE9}"/>
              </a:ext>
            </a:extLst>
          </p:cNvPr>
          <p:cNvGrpSpPr/>
          <p:nvPr/>
        </p:nvGrpSpPr>
        <p:grpSpPr>
          <a:xfrm>
            <a:off x="5007166" y="2171851"/>
            <a:ext cx="3520717" cy="3785191"/>
            <a:chOff x="5065995" y="2073167"/>
            <a:chExt cx="3520717" cy="3785191"/>
          </a:xfrm>
        </p:grpSpPr>
        <p:sp>
          <p:nvSpPr>
            <p:cNvPr id="16" name="Rectangle 15">
              <a:extLst>
                <a:ext uri="{FF2B5EF4-FFF2-40B4-BE49-F238E27FC236}">
                  <a16:creationId xmlns:a16="http://schemas.microsoft.com/office/drawing/2014/main" id="{A7244DFA-65BC-C943-8AD3-37B44CBB6E70}"/>
                </a:ext>
              </a:extLst>
            </p:cNvPr>
            <p:cNvSpPr/>
            <p:nvPr/>
          </p:nvSpPr>
          <p:spPr>
            <a:xfrm>
              <a:off x="5116381" y="5088917"/>
              <a:ext cx="3443212" cy="769441"/>
            </a:xfrm>
            <a:prstGeom prst="rect">
              <a:avLst/>
            </a:prstGeom>
          </p:spPr>
          <p:txBody>
            <a:bodyPr wrap="square">
              <a:spAutoFit/>
            </a:bodyPr>
            <a:lstStyle/>
            <a:p>
              <a:pPr algn="just" fontAlgn="base">
                <a:spcBef>
                  <a:spcPct val="0"/>
                </a:spcBef>
                <a:spcAft>
                  <a:spcPct val="0"/>
                </a:spcAft>
              </a:pPr>
              <a:r>
                <a:rPr lang="en-US" altLang="en-US" sz="1100" dirty="0">
                  <a:solidFill>
                    <a:prstClr val="black"/>
                  </a:solidFill>
                  <a:latin typeface="News Gothic MT" panose="020B0503020103020203" pitchFamily="34" charset="0"/>
                  <a:cs typeface="Times New Roman"/>
                </a:rPr>
                <a:t>The degree of tilt of the </a:t>
              </a:r>
              <a:r>
                <a:rPr lang="en-US" sz="1100" kern="0" dirty="0">
                  <a:solidFill>
                    <a:prstClr val="black"/>
                  </a:solidFill>
                  <a:latin typeface="News Gothic MT" panose="020B0503020103020203" pitchFamily="34" charset="0"/>
                </a:rPr>
                <a:t>RuO</a:t>
              </a:r>
              <a:r>
                <a:rPr lang="en-US" sz="1100" kern="0" baseline="-25000" dirty="0">
                  <a:solidFill>
                    <a:prstClr val="black"/>
                  </a:solidFill>
                  <a:latin typeface="News Gothic MT" panose="020B0503020103020203" pitchFamily="34" charset="0"/>
                </a:rPr>
                <a:t>6</a:t>
              </a:r>
              <a:r>
                <a:rPr lang="en-US" sz="1100" kern="0" dirty="0">
                  <a:solidFill>
                    <a:prstClr val="black"/>
                  </a:solidFill>
                  <a:latin typeface="News Gothic MT" panose="020B0503020103020203" pitchFamily="34" charset="0"/>
                </a:rPr>
                <a:t> octahedra in the SrRuO</a:t>
              </a:r>
              <a:r>
                <a:rPr lang="en-US" sz="1100" kern="0" baseline="-25000" dirty="0">
                  <a:solidFill>
                    <a:prstClr val="black"/>
                  </a:solidFill>
                  <a:latin typeface="News Gothic MT" panose="020B0503020103020203" pitchFamily="34" charset="0"/>
                </a:rPr>
                <a:t>3 </a:t>
              </a:r>
              <a:r>
                <a:rPr lang="en-US" sz="1100" kern="0" dirty="0">
                  <a:solidFill>
                    <a:prstClr val="black"/>
                  </a:solidFill>
                  <a:latin typeface="News Gothic MT" panose="020B0503020103020203" pitchFamily="34" charset="0"/>
                </a:rPr>
                <a:t>film, as determined by ultra-high resolution electron microscopy, determines the magnitude of the spin Hall effect in the material. </a:t>
              </a:r>
              <a:r>
                <a:rPr lang="en-US" altLang="en-US" sz="1100" dirty="0">
                  <a:solidFill>
                    <a:prstClr val="black"/>
                  </a:solidFill>
                  <a:latin typeface="News Gothic MT" panose="020B0503020103020203" pitchFamily="34" charset="0"/>
                  <a:cs typeface="Times New Roman"/>
                </a:rPr>
                <a:t> </a:t>
              </a:r>
            </a:p>
          </p:txBody>
        </p:sp>
        <p:sp>
          <p:nvSpPr>
            <p:cNvPr id="19" name="Rectangle 37">
              <a:extLst>
                <a:ext uri="{FF2B5EF4-FFF2-40B4-BE49-F238E27FC236}">
                  <a16:creationId xmlns:a16="http://schemas.microsoft.com/office/drawing/2014/main" id="{0AB81BC6-1216-AC4C-922B-D987DE8F7003}"/>
                </a:ext>
              </a:extLst>
            </p:cNvPr>
            <p:cNvSpPr>
              <a:spLocks noChangeArrowheads="1"/>
            </p:cNvSpPr>
            <p:nvPr/>
          </p:nvSpPr>
          <p:spPr bwMode="auto">
            <a:xfrm>
              <a:off x="5065995" y="2073167"/>
              <a:ext cx="3520717" cy="375715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 name="Group 1" descr="The degree of tilt of the RuO6 octahedra in the SrRuO3 film, as determined by ultra-high resolution electron microscopy, determines the magnitude of the spin Hall effect in the material.  &#10;Cornell scientists have found that thin films of SrRuO3, when optimally produced, have an exceptionally high spin Hall ratio. This is directly correlated with the degree that octahedral RuO6 subunits in the crystal are tilted away from a flat in-plane orientation. This work demonstrates that control over crystal structure allows profound changes in the spin Hall ratio and points the way to producing oxide materials with even higher energy efficiency for applications.">
            <a:extLst>
              <a:ext uri="{FF2B5EF4-FFF2-40B4-BE49-F238E27FC236}">
                <a16:creationId xmlns:a16="http://schemas.microsoft.com/office/drawing/2014/main" id="{3AFB9DCB-F914-074B-9CBB-C52EC2E464B6}"/>
              </a:ext>
            </a:extLst>
          </p:cNvPr>
          <p:cNvGrpSpPr/>
          <p:nvPr/>
        </p:nvGrpSpPr>
        <p:grpSpPr>
          <a:xfrm>
            <a:off x="5259036" y="2171851"/>
            <a:ext cx="3313923" cy="2997200"/>
            <a:chOff x="5259036" y="2171851"/>
            <a:chExt cx="3313923" cy="2997200"/>
          </a:xfrm>
        </p:grpSpPr>
        <p:pic>
          <p:nvPicPr>
            <p:cNvPr id="3" name="Picture 2" descr="The degree of tilt of the RuO6 octahedra in the SrRuO3 film, as determined by ultra-high resolution electron microscopy, determines the magnitude of the spin Hall effect in the material.  &#10;Cornell scientists have found that thin films of SrRuO3, when optimally produced, have an exceptionally high spin Hall ratio. This is directly correlated with the degree that octahedral RuO6 subunits in the crystal are tilted away from a flat in-plane orientation. This work demonstrates that control over crystal structure allows profound changes in the spin Hall ratio and points the way to producing oxide materials with even higher energy efficiency for applications.&#13;&#10;">
              <a:extLst>
                <a:ext uri="{FF2B5EF4-FFF2-40B4-BE49-F238E27FC236}">
                  <a16:creationId xmlns:a16="http://schemas.microsoft.com/office/drawing/2014/main" id="{D2978391-E4AF-B443-BEB7-92A7995DB172}"/>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6543" r="47531"/>
            <a:stretch/>
          </p:blipFill>
          <p:spPr>
            <a:xfrm>
              <a:off x="6972759" y="2171851"/>
              <a:ext cx="1600200" cy="2997200"/>
            </a:xfrm>
            <a:prstGeom prst="rect">
              <a:avLst/>
            </a:prstGeom>
          </p:spPr>
        </p:pic>
        <p:pic>
          <p:nvPicPr>
            <p:cNvPr id="5" name="Picture 4" descr="The degree of tilt of the RuO6 octahedra in the SrRuO3 film, as determined by ultra-high resolution electron microscopy, determines the magnitude of the spin Hall effect in the material.  &#10;Cornell scientists have found that thin films of SrRuO3, when optimally produced, have an exceptionally high spin Hall ratio. This is directly correlated with the degree that octahedral RuO6 subunits in the crystal are tilted away from a flat in-plane orientation. This work demonstrates that control over crystal structure allows profound changes in the spin Hall ratio and points the way to producing oxide materials with even higher energy efficiency for applications.">
              <a:extLst>
                <a:ext uri="{FF2B5EF4-FFF2-40B4-BE49-F238E27FC236}">
                  <a16:creationId xmlns:a16="http://schemas.microsoft.com/office/drawing/2014/main" id="{439B9342-DE4F-134C-9021-1E9D00A90EA7}"/>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t="1" b="3006"/>
            <a:stretch/>
          </p:blipFill>
          <p:spPr>
            <a:xfrm>
              <a:off x="5259036" y="2398578"/>
              <a:ext cx="1447800" cy="2574489"/>
            </a:xfrm>
            <a:prstGeom prst="rect">
              <a:avLst/>
            </a:prstGeom>
          </p:spPr>
        </p:pic>
      </p:grpSp>
    </p:spTree>
    <p:extLst>
      <p:ext uri="{BB962C8B-B14F-4D97-AF65-F5344CB8AC3E}">
        <p14:creationId xmlns:p14="http://schemas.microsoft.com/office/powerpoint/2010/main" val="48813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1713</TotalTime>
  <Words>191</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Arial</vt:lpstr>
      <vt:lpstr>Calibri</vt:lpstr>
      <vt:lpstr>Calibri Light</vt:lpstr>
      <vt:lpstr>News Gothic MT</vt:lpstr>
      <vt:lpstr>Times New Roman</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 Seshadri</dc:creator>
  <cp:lastModifiedBy>Jon Shu</cp:lastModifiedBy>
  <cp:revision>32</cp:revision>
  <dcterms:created xsi:type="dcterms:W3CDTF">2019-02-02T19:43:08Z</dcterms:created>
  <dcterms:modified xsi:type="dcterms:W3CDTF">2019-05-14T02:07:26Z</dcterms:modified>
</cp:coreProperties>
</file>