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41"/>
    <p:restoredTop sz="94663"/>
  </p:normalViewPr>
  <p:slideViewPr>
    <p:cSldViewPr snapToObjects="1" showGuides="1">
      <p:cViewPr>
        <p:scale>
          <a:sx n="156" d="100"/>
          <a:sy n="156" d="100"/>
        </p:scale>
        <p:origin x="186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92114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9497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41495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23196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B1F0FC-395B-594F-8C7C-776B93424EEA}"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125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B1F0FC-395B-594F-8C7C-776B93424EEA}" type="datetimeFigureOut">
              <a:rPr lang="en-US" smtClean="0"/>
              <a:t>5/12/22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195795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B1F0FC-395B-594F-8C7C-776B93424EEA}" type="datetimeFigureOut">
              <a:rPr lang="en-US" smtClean="0"/>
              <a:t>5/12/22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96429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B1F0FC-395B-594F-8C7C-776B93424EEA}" type="datetimeFigureOut">
              <a:rPr lang="en-US" smtClean="0"/>
              <a:t>5/12/22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63179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1F0FC-395B-594F-8C7C-776B93424EEA}" type="datetimeFigureOut">
              <a:rPr lang="en-US" smtClean="0"/>
              <a:t>5/12/22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19081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1F0FC-395B-594F-8C7C-776B93424EEA}" type="datetimeFigureOut">
              <a:rPr lang="en-US" smtClean="0"/>
              <a:t>5/12/22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64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1F0FC-395B-594F-8C7C-776B93424EEA}" type="datetimeFigureOut">
              <a:rPr lang="en-US" smtClean="0"/>
              <a:t>5/12/22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465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1F0FC-395B-594F-8C7C-776B93424EEA}" type="datetimeFigureOut">
              <a:rPr lang="en-US" smtClean="0"/>
              <a:t>5/12/22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E642D-B24D-0F4A-973D-A6C503FA72F1}" type="slidenum">
              <a:rPr lang="en-US" smtClean="0"/>
              <a:t>‹#›</a:t>
            </a:fld>
            <a:endParaRPr lang="en-US"/>
          </a:p>
        </p:txBody>
      </p:sp>
      <p:pic>
        <p:nvPicPr>
          <p:cNvPr id="8" name="Picture 7">
            <a:extLst>
              <a:ext uri="{FF2B5EF4-FFF2-40B4-BE49-F238E27FC236}">
                <a16:creationId xmlns:a16="http://schemas.microsoft.com/office/drawing/2014/main" id="{83CD0558-FA37-654C-8ADF-2D1BA791968A}"/>
              </a:ext>
            </a:extLst>
          </p:cNvPr>
          <p:cNvPicPr>
            <a:picLocks noChangeAspect="1"/>
          </p:cNvPicPr>
          <p:nvPr userDrawn="1"/>
        </p:nvPicPr>
        <p:blipFill>
          <a:blip r:embed="rId13"/>
          <a:stretch>
            <a:fillRect/>
          </a:stretch>
        </p:blipFill>
        <p:spPr>
          <a:xfrm>
            <a:off x="0" y="5948136"/>
            <a:ext cx="3028950" cy="909864"/>
          </a:xfrm>
          <a:prstGeom prst="rect">
            <a:avLst/>
          </a:prstGeom>
        </p:spPr>
      </p:pic>
      <p:sp>
        <p:nvSpPr>
          <p:cNvPr id="9" name="Rectangle 8">
            <a:extLst>
              <a:ext uri="{FF2B5EF4-FFF2-40B4-BE49-F238E27FC236}">
                <a16:creationId xmlns:a16="http://schemas.microsoft.com/office/drawing/2014/main" id="{03EDECE7-8D8B-584A-BC7B-EAE39DD9361B}"/>
              </a:ext>
            </a:extLst>
          </p:cNvPr>
          <p:cNvSpPr/>
          <p:nvPr userDrawn="1"/>
        </p:nvSpPr>
        <p:spPr>
          <a:xfrm>
            <a:off x="3028950" y="6024880"/>
            <a:ext cx="6115050" cy="833120"/>
          </a:xfrm>
          <a:prstGeom prst="rect">
            <a:avLst/>
          </a:prstGeom>
          <a:gradFill>
            <a:gsLst>
              <a:gs pos="0">
                <a:srgbClr val="7030A0">
                  <a:alpha val="50000"/>
                </a:srgbClr>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F187370-FF48-7747-9D44-B57DC6262CFE}"/>
              </a:ext>
            </a:extLst>
          </p:cNvPr>
          <p:cNvSpPr/>
          <p:nvPr userDrawn="1"/>
        </p:nvSpPr>
        <p:spPr>
          <a:xfrm rot="16200000">
            <a:off x="-2666681" y="2666683"/>
            <a:ext cx="5948136" cy="6147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DMR MRSEC Program</a:t>
            </a:r>
          </a:p>
        </p:txBody>
      </p:sp>
    </p:spTree>
    <p:extLst>
      <p:ext uri="{BB962C8B-B14F-4D97-AF65-F5344CB8AC3E}">
        <p14:creationId xmlns:p14="http://schemas.microsoft.com/office/powerpoint/2010/main" val="2645286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DF90EA-EA75-BB45-B487-4257634085C7}"/>
              </a:ext>
            </a:extLst>
          </p:cNvPr>
          <p:cNvSpPr txBox="1"/>
          <p:nvPr/>
        </p:nvSpPr>
        <p:spPr>
          <a:xfrm>
            <a:off x="609601" y="0"/>
            <a:ext cx="8534399" cy="954107"/>
          </a:xfrm>
          <a:prstGeom prst="rect">
            <a:avLst/>
          </a:prstGeom>
          <a:solidFill>
            <a:srgbClr val="009051"/>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Materials Research Science and </a:t>
            </a:r>
          </a:p>
          <a:p>
            <a:pPr algn="ctr"/>
            <a:r>
              <a:rPr lang="en-US" sz="2800" b="1" dirty="0">
                <a:solidFill>
                  <a:schemeClr val="bg1"/>
                </a:solidFill>
                <a:latin typeface="Arial" panose="020B0604020202020204" pitchFamily="34" charset="0"/>
                <a:cs typeface="Arial" panose="020B0604020202020204" pitchFamily="34" charset="0"/>
              </a:rPr>
              <a:t>Engineering Centers</a:t>
            </a:r>
          </a:p>
        </p:txBody>
      </p:sp>
      <p:sp>
        <p:nvSpPr>
          <p:cNvPr id="6" name="Title 1">
            <a:extLst>
              <a:ext uri="{FF2B5EF4-FFF2-40B4-BE49-F238E27FC236}">
                <a16:creationId xmlns:a16="http://schemas.microsoft.com/office/drawing/2014/main" id="{B06F7121-FC4B-6A44-B96C-B9C10886E6C6}"/>
              </a:ext>
            </a:extLst>
          </p:cNvPr>
          <p:cNvSpPr txBox="1">
            <a:spLocks/>
          </p:cNvSpPr>
          <p:nvPr/>
        </p:nvSpPr>
        <p:spPr>
          <a:xfrm>
            <a:off x="4343400" y="974357"/>
            <a:ext cx="4876800" cy="80386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News Gothic MT"/>
              </a:rPr>
              <a:t>Quantum anomalous Hall effect in atomically-thin semiconductor layers  </a:t>
            </a:r>
          </a:p>
        </p:txBody>
      </p:sp>
      <p:sp>
        <p:nvSpPr>
          <p:cNvPr id="7" name="Rectangle 6">
            <a:extLst>
              <a:ext uri="{FF2B5EF4-FFF2-40B4-BE49-F238E27FC236}">
                <a16:creationId xmlns:a16="http://schemas.microsoft.com/office/drawing/2014/main" id="{7D26B370-DE92-A94F-A0B1-28F90D632589}"/>
              </a:ext>
            </a:extLst>
          </p:cNvPr>
          <p:cNvSpPr/>
          <p:nvPr/>
        </p:nvSpPr>
        <p:spPr>
          <a:xfrm>
            <a:off x="752173" y="1219200"/>
            <a:ext cx="2759824" cy="461665"/>
          </a:xfrm>
          <a:prstGeom prst="rect">
            <a:avLst/>
          </a:prstGeom>
        </p:spPr>
        <p:txBody>
          <a:bodyPr wrap="square" anchor="ctr">
            <a:spAutoFit/>
          </a:bodyPr>
          <a:lstStyle/>
          <a:p>
            <a:r>
              <a:rPr lang="en-US" sz="1200" b="1" dirty="0">
                <a:latin typeface="News Gothic MT" panose="020B0503020103020203" pitchFamily="34" charset="0"/>
              </a:rPr>
              <a:t>MRSEC DMR-1719875</a:t>
            </a:r>
          </a:p>
          <a:p>
            <a:r>
              <a:rPr lang="en-US" sz="1200" b="1" dirty="0">
                <a:latin typeface="News Gothic MT" panose="020B0503020103020203" pitchFamily="34" charset="0"/>
              </a:rPr>
              <a:t>2022 </a:t>
            </a:r>
          </a:p>
        </p:txBody>
      </p:sp>
      <p:sp>
        <p:nvSpPr>
          <p:cNvPr id="9" name="Rectangle 8">
            <a:extLst>
              <a:ext uri="{FF2B5EF4-FFF2-40B4-BE49-F238E27FC236}">
                <a16:creationId xmlns:a16="http://schemas.microsoft.com/office/drawing/2014/main" id="{901D375A-7A29-1848-A157-E13865EF50B9}"/>
              </a:ext>
            </a:extLst>
          </p:cNvPr>
          <p:cNvSpPr/>
          <p:nvPr/>
        </p:nvSpPr>
        <p:spPr>
          <a:xfrm>
            <a:off x="4669032" y="1857489"/>
            <a:ext cx="4191000" cy="276999"/>
          </a:xfrm>
          <a:prstGeom prst="rect">
            <a:avLst/>
          </a:prstGeom>
        </p:spPr>
        <p:txBody>
          <a:bodyPr wrap="square" anchor="ctr">
            <a:spAutoFit/>
          </a:bodyPr>
          <a:lstStyle/>
          <a:p>
            <a:r>
              <a:rPr lang="en-US" sz="1200" b="1" dirty="0">
                <a:latin typeface="News Gothic MT"/>
              </a:rPr>
              <a:t>Cornell Center for Materials Research: an NSF MRSEC</a:t>
            </a:r>
          </a:p>
        </p:txBody>
      </p:sp>
      <p:sp>
        <p:nvSpPr>
          <p:cNvPr id="13" name="Text Box 4">
            <a:extLst>
              <a:ext uri="{FF2B5EF4-FFF2-40B4-BE49-F238E27FC236}">
                <a16:creationId xmlns:a16="http://schemas.microsoft.com/office/drawing/2014/main" id="{DAEA463C-4239-8542-85DF-6A3196D9F04E}"/>
              </a:ext>
            </a:extLst>
          </p:cNvPr>
          <p:cNvSpPr txBox="1">
            <a:spLocks noChangeArrowheads="1"/>
          </p:cNvSpPr>
          <p:nvPr/>
        </p:nvSpPr>
        <p:spPr bwMode="auto">
          <a:xfrm>
            <a:off x="752173" y="1685186"/>
            <a:ext cx="3776133" cy="4198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07000"/>
              </a:lnSpc>
              <a:spcAft>
                <a:spcPts val="800"/>
              </a:spcAft>
            </a:pPr>
            <a:r>
              <a:rPr lang="en-US" sz="1250" dirty="0"/>
              <a:t>Analogous to a superconductor, the quantum anomalous Hall effect can transport electrons in a sample without dissipating any energy. </a:t>
            </a:r>
            <a:r>
              <a:rPr lang="en-US" sz="1250" dirty="0">
                <a:latin typeface="Arial" panose="020B0604020202020204" pitchFamily="34" charset="0"/>
                <a:ea typeface="Calibri" panose="020F0502020204030204" pitchFamily="34" charset="0"/>
              </a:rPr>
              <a:t>The effect has been proposed as an important element for quantum circuitry, quantum computing and a standard for fundamental constants of physics. Unfortunately, it often emerges only at temperatures near absolute zero (~ 0.1 K). Substantially increasing the temperature scale of the effect will enable much more robust quantum technology. By putting two different atomic layers of semiconductors on top of each other at a specific stacking angle, Cornell researchers observed the quantum anomalous Hall effect at 30 times higher temperature than in prior work. The effect is induced by carefully intertwining the electron states in the structure by electrical gating. The work forms the basis for engineering the quantum anomalous Hall effect to work in the 10-100 K temperature range.  </a:t>
            </a:r>
            <a:endParaRPr lang="en-US" sz="12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7">
            <a:extLst>
              <a:ext uri="{FF2B5EF4-FFF2-40B4-BE49-F238E27FC236}">
                <a16:creationId xmlns:a16="http://schemas.microsoft.com/office/drawing/2014/main" id="{BAB42675-3D18-DA4D-A5F2-0BA4B096702F}"/>
              </a:ext>
            </a:extLst>
          </p:cNvPr>
          <p:cNvSpPr txBox="1">
            <a:spLocks noChangeArrowheads="1"/>
          </p:cNvSpPr>
          <p:nvPr/>
        </p:nvSpPr>
        <p:spPr bwMode="auto">
          <a:xfrm>
            <a:off x="5478885" y="6267636"/>
            <a:ext cx="33528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3399"/>
                </a:solidFill>
                <a:latin typeface="Trebuchet MS" charset="0"/>
                <a:ea typeface="MS PGothic" charset="0"/>
                <a:cs typeface="MS PGothic" charset="0"/>
              </a:defRPr>
            </a:lvl1pPr>
            <a:lvl2pPr marL="742950" indent="-285750" eaLnBrk="0" hangingPunct="0">
              <a:defRPr sz="2000">
                <a:solidFill>
                  <a:srgbClr val="003399"/>
                </a:solidFill>
                <a:latin typeface="Trebuchet MS" charset="0"/>
                <a:ea typeface="MS PGothic" charset="0"/>
                <a:cs typeface="MS PGothic" charset="0"/>
              </a:defRPr>
            </a:lvl2pPr>
            <a:lvl3pPr marL="1143000" indent="-228600" eaLnBrk="0" hangingPunct="0">
              <a:defRPr sz="2000">
                <a:solidFill>
                  <a:srgbClr val="003399"/>
                </a:solidFill>
                <a:latin typeface="Trebuchet MS" charset="0"/>
                <a:ea typeface="MS PGothic" charset="0"/>
                <a:cs typeface="MS PGothic" charset="0"/>
              </a:defRPr>
            </a:lvl3pPr>
            <a:lvl4pPr marL="1600200" indent="-228600" eaLnBrk="0" hangingPunct="0">
              <a:defRPr sz="2000">
                <a:solidFill>
                  <a:srgbClr val="003399"/>
                </a:solidFill>
                <a:latin typeface="Trebuchet MS" charset="0"/>
                <a:ea typeface="MS PGothic" charset="0"/>
                <a:cs typeface="MS PGothic" charset="0"/>
              </a:defRPr>
            </a:lvl4pPr>
            <a:lvl5pPr marL="2057400" indent="-228600" eaLnBrk="0" hangingPunct="0">
              <a:defRPr sz="2000">
                <a:solidFill>
                  <a:srgbClr val="003399"/>
                </a:solidFill>
                <a:latin typeface="Trebuchet MS" charset="0"/>
                <a:ea typeface="MS PGothic" charset="0"/>
                <a:cs typeface="MS PGothic" charset="0"/>
              </a:defRPr>
            </a:lvl5pPr>
            <a:lvl6pPr marL="2514600" indent="-228600" algn="ctr" eaLnBrk="0" fontAlgn="base" hangingPunct="0">
              <a:spcBef>
                <a:spcPct val="0"/>
              </a:spcBef>
              <a:spcAft>
                <a:spcPct val="0"/>
              </a:spcAft>
              <a:defRPr sz="2000">
                <a:solidFill>
                  <a:srgbClr val="003399"/>
                </a:solidFill>
                <a:latin typeface="Trebuchet MS" charset="0"/>
                <a:ea typeface="MS PGothic" charset="0"/>
                <a:cs typeface="MS PGothic" charset="0"/>
              </a:defRPr>
            </a:lvl6pPr>
            <a:lvl7pPr marL="2971800" indent="-228600" algn="ctr" eaLnBrk="0" fontAlgn="base" hangingPunct="0">
              <a:spcBef>
                <a:spcPct val="0"/>
              </a:spcBef>
              <a:spcAft>
                <a:spcPct val="0"/>
              </a:spcAft>
              <a:defRPr sz="2000">
                <a:solidFill>
                  <a:srgbClr val="003399"/>
                </a:solidFill>
                <a:latin typeface="Trebuchet MS" charset="0"/>
                <a:ea typeface="MS PGothic" charset="0"/>
                <a:cs typeface="MS PGothic" charset="0"/>
              </a:defRPr>
            </a:lvl7pPr>
            <a:lvl8pPr marL="3429000" indent="-228600" algn="ctr" eaLnBrk="0" fontAlgn="base" hangingPunct="0">
              <a:spcBef>
                <a:spcPct val="0"/>
              </a:spcBef>
              <a:spcAft>
                <a:spcPct val="0"/>
              </a:spcAft>
              <a:defRPr sz="2000">
                <a:solidFill>
                  <a:srgbClr val="003399"/>
                </a:solidFill>
                <a:latin typeface="Trebuchet MS" charset="0"/>
                <a:ea typeface="MS PGothic" charset="0"/>
                <a:cs typeface="MS PGothic" charset="0"/>
              </a:defRPr>
            </a:lvl8pPr>
            <a:lvl9pPr marL="3886200" indent="-228600" algn="ctr" eaLnBrk="0" fontAlgn="base" hangingPunct="0">
              <a:spcBef>
                <a:spcPct val="0"/>
              </a:spcBef>
              <a:spcAft>
                <a:spcPct val="0"/>
              </a:spcAft>
              <a:defRPr sz="2000">
                <a:solidFill>
                  <a:srgbClr val="003399"/>
                </a:solidFill>
                <a:latin typeface="Trebuchet MS" charset="0"/>
                <a:ea typeface="MS PGothic" charset="0"/>
                <a:cs typeface="MS PGothic" charset="0"/>
              </a:defRPr>
            </a:lvl9pPr>
          </a:lstStyle>
          <a:p>
            <a:pPr algn="ctr" eaLnBrk="1" hangingPunct="1"/>
            <a:r>
              <a:rPr lang="en-US" sz="1200" dirty="0">
                <a:solidFill>
                  <a:srgbClr val="000000"/>
                </a:solidFill>
                <a:latin typeface="+mn-lt"/>
                <a:cs typeface="Times New Roman" charset="0"/>
              </a:rPr>
              <a:t>T. Li </a:t>
            </a:r>
            <a:r>
              <a:rPr lang="en-US" sz="1200" i="1" dirty="0">
                <a:solidFill>
                  <a:srgbClr val="000000"/>
                </a:solidFill>
                <a:latin typeface="+mn-lt"/>
                <a:cs typeface="Times New Roman" charset="0"/>
              </a:rPr>
              <a:t>et al., Nature, </a:t>
            </a:r>
            <a:r>
              <a:rPr lang="en-US" sz="1200" dirty="0">
                <a:solidFill>
                  <a:srgbClr val="000000"/>
                </a:solidFill>
                <a:latin typeface="+mn-lt"/>
                <a:cs typeface="Times New Roman" charset="0"/>
              </a:rPr>
              <a:t>22 December 2021.</a:t>
            </a:r>
          </a:p>
        </p:txBody>
      </p:sp>
      <p:grpSp>
        <p:nvGrpSpPr>
          <p:cNvPr id="21" name="Group 20">
            <a:extLst>
              <a:ext uri="{FF2B5EF4-FFF2-40B4-BE49-F238E27FC236}">
                <a16:creationId xmlns:a16="http://schemas.microsoft.com/office/drawing/2014/main" id="{07771925-8E5D-A344-873D-B7E55DE92DE9}"/>
              </a:ext>
            </a:extLst>
          </p:cNvPr>
          <p:cNvGrpSpPr/>
          <p:nvPr/>
        </p:nvGrpSpPr>
        <p:grpSpPr>
          <a:xfrm>
            <a:off x="4669032" y="2336797"/>
            <a:ext cx="4332852" cy="3454401"/>
            <a:chOff x="5065995" y="2210159"/>
            <a:chExt cx="3520717" cy="3181526"/>
          </a:xfrm>
        </p:grpSpPr>
        <p:sp>
          <p:nvSpPr>
            <p:cNvPr id="16" name="Rectangle 15">
              <a:extLst>
                <a:ext uri="{FF2B5EF4-FFF2-40B4-BE49-F238E27FC236}">
                  <a16:creationId xmlns:a16="http://schemas.microsoft.com/office/drawing/2014/main" id="{A7244DFA-65BC-C943-8AD3-37B44CBB6E70}"/>
                </a:ext>
              </a:extLst>
            </p:cNvPr>
            <p:cNvSpPr/>
            <p:nvPr/>
          </p:nvSpPr>
          <p:spPr>
            <a:xfrm>
              <a:off x="5065995" y="3972474"/>
              <a:ext cx="3516997" cy="1332282"/>
            </a:xfrm>
            <a:prstGeom prst="rect">
              <a:avLst/>
            </a:prstGeom>
          </p:spPr>
          <p:txBody>
            <a:bodyPr wrap="square">
              <a:spAutoFit/>
            </a:bodyPr>
            <a:lstStyle/>
            <a:p>
              <a:pPr algn="just" fontAlgn="base">
                <a:spcBef>
                  <a:spcPct val="0"/>
                </a:spcBef>
                <a:spcAft>
                  <a:spcPct val="0"/>
                </a:spcAft>
              </a:pPr>
              <a:r>
                <a:rPr lang="en-US" altLang="en-US" sz="1100" b="1" dirty="0">
                  <a:solidFill>
                    <a:prstClr val="black"/>
                  </a:solidFill>
                  <a:latin typeface="News Gothic MT"/>
                  <a:cs typeface="Times New Roman"/>
                </a:rPr>
                <a:t>a, </a:t>
              </a:r>
              <a:r>
                <a:rPr lang="en-US" altLang="en-US" sz="1100" dirty="0">
                  <a:solidFill>
                    <a:prstClr val="black"/>
                  </a:solidFill>
                  <a:latin typeface="News Gothic MT"/>
                  <a:cs typeface="Times New Roman"/>
                </a:rPr>
                <a:t>Triangular moiré superlattice made by stacking layers of MoTe</a:t>
              </a:r>
              <a:r>
                <a:rPr lang="en-US" altLang="en-US" sz="1100" baseline="-25000" dirty="0">
                  <a:solidFill>
                    <a:prstClr val="black"/>
                  </a:solidFill>
                  <a:latin typeface="News Gothic MT"/>
                  <a:cs typeface="Times New Roman"/>
                </a:rPr>
                <a:t>2</a:t>
              </a:r>
              <a:r>
                <a:rPr lang="en-US" altLang="en-US" sz="1100" dirty="0">
                  <a:solidFill>
                    <a:prstClr val="black"/>
                  </a:solidFill>
                  <a:latin typeface="News Gothic MT"/>
                  <a:cs typeface="Times New Roman"/>
                </a:rPr>
                <a:t> and WSe</a:t>
              </a:r>
              <a:r>
                <a:rPr lang="en-US" altLang="en-US" sz="1100" baseline="-25000" dirty="0">
                  <a:solidFill>
                    <a:prstClr val="black"/>
                  </a:solidFill>
                  <a:latin typeface="News Gothic MT"/>
                  <a:cs typeface="Times New Roman"/>
                </a:rPr>
                <a:t>2</a:t>
              </a:r>
              <a:r>
                <a:rPr lang="en-US" altLang="en-US" sz="1100" dirty="0">
                  <a:solidFill>
                    <a:prstClr val="black"/>
                  </a:solidFill>
                  <a:latin typeface="News Gothic MT"/>
                  <a:cs typeface="Times New Roman"/>
                </a:rPr>
                <a:t>. MM, MX and XX indicate the atoms at those positions (M = Mo or W; X = Se or </a:t>
              </a:r>
              <a:r>
                <a:rPr lang="en-US" altLang="en-US" sz="1100" dirty="0" err="1">
                  <a:solidFill>
                    <a:prstClr val="black"/>
                  </a:solidFill>
                  <a:latin typeface="News Gothic MT"/>
                  <a:cs typeface="Times New Roman"/>
                </a:rPr>
                <a:t>Te</a:t>
              </a:r>
              <a:r>
                <a:rPr lang="en-US" altLang="en-US" sz="1100" dirty="0">
                  <a:solidFill>
                    <a:prstClr val="black"/>
                  </a:solidFill>
                  <a:latin typeface="News Gothic MT"/>
                  <a:cs typeface="Times New Roman"/>
                </a:rPr>
                <a:t>). </a:t>
              </a:r>
              <a:r>
                <a:rPr lang="en-US" altLang="en-US" sz="1100" b="1" dirty="0">
                  <a:solidFill>
                    <a:prstClr val="black"/>
                  </a:solidFill>
                  <a:latin typeface="News Gothic MT"/>
                  <a:cs typeface="Times New Roman"/>
                </a:rPr>
                <a:t>b,</a:t>
              </a:r>
              <a:r>
                <a:rPr lang="en-US" altLang="en-US" sz="1100" dirty="0">
                  <a:solidFill>
                    <a:prstClr val="black"/>
                  </a:solidFill>
                  <a:latin typeface="News Gothic MT"/>
                  <a:cs typeface="Times New Roman"/>
                </a:rPr>
                <a:t> Magnetic-field dependence of the Hall resistance at varying temperatures. Quantized Hall resistance (indicated by the step-like nature of </a:t>
              </a:r>
              <a:r>
                <a:rPr lang="en-US" altLang="en-US" sz="1100" dirty="0" err="1">
                  <a:solidFill>
                    <a:prstClr val="black"/>
                  </a:solidFill>
                  <a:latin typeface="News Gothic MT"/>
                  <a:cs typeface="Times New Roman"/>
                </a:rPr>
                <a:t>teh</a:t>
              </a:r>
              <a:r>
                <a:rPr lang="en-US" altLang="en-US" sz="1100" dirty="0">
                  <a:solidFill>
                    <a:prstClr val="black"/>
                  </a:solidFill>
                  <a:latin typeface="News Gothic MT"/>
                  <a:cs typeface="Times New Roman"/>
                </a:rPr>
                <a:t> curve) is observed below about 3 K. There is also a clear magnetic hysteresis with sharp magnetic switching close to zero magnetic field.</a:t>
              </a:r>
            </a:p>
          </p:txBody>
        </p:sp>
        <p:sp>
          <p:nvSpPr>
            <p:cNvPr id="19" name="Rectangle 37">
              <a:extLst>
                <a:ext uri="{FF2B5EF4-FFF2-40B4-BE49-F238E27FC236}">
                  <a16:creationId xmlns:a16="http://schemas.microsoft.com/office/drawing/2014/main" id="{0AB81BC6-1216-AC4C-922B-D987DE8F7003}"/>
                </a:ext>
              </a:extLst>
            </p:cNvPr>
            <p:cNvSpPr>
              <a:spLocks noChangeArrowheads="1"/>
            </p:cNvSpPr>
            <p:nvPr/>
          </p:nvSpPr>
          <p:spPr bwMode="auto">
            <a:xfrm>
              <a:off x="5065995" y="2210159"/>
              <a:ext cx="3520717" cy="318152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 name="Rectangle 37">
              <a:extLst>
                <a:ext uri="{FF2B5EF4-FFF2-40B4-BE49-F238E27FC236}">
                  <a16:creationId xmlns:a16="http://schemas.microsoft.com/office/drawing/2014/main" id="{CB43C077-2656-CD46-B5C5-0ECDCD78342A}"/>
                </a:ext>
              </a:extLst>
            </p:cNvPr>
            <p:cNvSpPr>
              <a:spLocks noChangeArrowheads="1"/>
            </p:cNvSpPr>
            <p:nvPr/>
          </p:nvSpPr>
          <p:spPr bwMode="auto">
            <a:xfrm>
              <a:off x="5065995" y="2210159"/>
              <a:ext cx="3520717" cy="167653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pic>
        <p:nvPicPr>
          <p:cNvPr id="5" name="Picture 4" descr="On the left is a figure of a honeycomb type lattice of points.  On the right is a set of plots of electrical resistance of the material as a function of the magnetic field.  The curves all pass close to the origin of the axes.  Some are nearly flat, and some look like a ste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124" y="2514600"/>
            <a:ext cx="4172666" cy="1472001"/>
          </a:xfrm>
          <a:prstGeom prst="rect">
            <a:avLst/>
          </a:prstGeom>
        </p:spPr>
      </p:pic>
    </p:spTree>
    <p:extLst>
      <p:ext uri="{BB962C8B-B14F-4D97-AF65-F5344CB8AC3E}">
        <p14:creationId xmlns:p14="http://schemas.microsoft.com/office/powerpoint/2010/main" val="488138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14281</TotalTime>
  <Words>276</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News Gothic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Seshadri</dc:creator>
  <cp:lastModifiedBy>Frank Wise</cp:lastModifiedBy>
  <cp:revision>181</cp:revision>
  <cp:lastPrinted>2019-03-21T19:00:06Z</cp:lastPrinted>
  <dcterms:created xsi:type="dcterms:W3CDTF">2019-02-02T19:43:08Z</dcterms:created>
  <dcterms:modified xsi:type="dcterms:W3CDTF">2022-05-12T16:22:27Z</dcterms:modified>
</cp:coreProperties>
</file>