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
  </p:notesMasterIdLst>
  <p:handoutMasterIdLst>
    <p:handoutMasterId r:id="rId4"/>
  </p:handoutMasterIdLst>
  <p:sldIdLst>
    <p:sldId id="387" r:id="rId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CC00"/>
    <a:srgbClr val="CFAE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77" autoAdjust="0"/>
    <p:restoredTop sz="78482" autoAdjust="0"/>
  </p:normalViewPr>
  <p:slideViewPr>
    <p:cSldViewPr snapToGrid="0" snapToObjects="1">
      <p:cViewPr>
        <p:scale>
          <a:sx n="110" d="100"/>
          <a:sy n="110" d="100"/>
        </p:scale>
        <p:origin x="1104" y="304"/>
      </p:cViewPr>
      <p:guideLst/>
    </p:cSldViewPr>
  </p:slideViewPr>
  <p:notesTextViewPr>
    <p:cViewPr>
      <p:scale>
        <a:sx n="3" d="2"/>
        <a:sy n="3" d="2"/>
      </p:scale>
      <p:origin x="0" y="0"/>
    </p:cViewPr>
  </p:notesTextViewPr>
  <p:sorterViewPr>
    <p:cViewPr>
      <p:scale>
        <a:sx n="70" d="100"/>
        <a:sy n="70" d="100"/>
      </p:scale>
      <p:origin x="0" y="-408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E0CAD82-A0C8-4D0A-ABD4-C7506DA867C4}"/>
              </a:ext>
            </a:extLst>
          </p:cNvPr>
          <p:cNvSpPr>
            <a:spLocks noGrp="1"/>
          </p:cNvSpPr>
          <p:nvPr>
            <p:ph type="hdr" sz="quarter"/>
          </p:nvPr>
        </p:nvSpPr>
        <p:spPr>
          <a:xfrm>
            <a:off x="1" y="0"/>
            <a:ext cx="3038475" cy="466726"/>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30B8966-CA86-4F8B-A1DC-E4B27EA05F1C}"/>
              </a:ext>
            </a:extLst>
          </p:cNvPr>
          <p:cNvSpPr>
            <a:spLocks noGrp="1"/>
          </p:cNvSpPr>
          <p:nvPr>
            <p:ph type="dt" sz="quarter" idx="1"/>
          </p:nvPr>
        </p:nvSpPr>
        <p:spPr>
          <a:xfrm>
            <a:off x="3970338" y="0"/>
            <a:ext cx="3038475" cy="466726"/>
          </a:xfrm>
          <a:prstGeom prst="rect">
            <a:avLst/>
          </a:prstGeom>
        </p:spPr>
        <p:txBody>
          <a:bodyPr vert="horz" lIns="91440" tIns="45720" rIns="91440" bIns="45720" rtlCol="0"/>
          <a:lstStyle>
            <a:lvl1pPr algn="r">
              <a:defRPr sz="1200"/>
            </a:lvl1pPr>
          </a:lstStyle>
          <a:p>
            <a:fld id="{0C772AFE-C766-4234-802D-4743A0E558C8}" type="datetimeFigureOut">
              <a:rPr lang="en-US" smtClean="0"/>
              <a:t>5/2/23</a:t>
            </a:fld>
            <a:endParaRPr lang="en-US"/>
          </a:p>
        </p:txBody>
      </p:sp>
      <p:sp>
        <p:nvSpPr>
          <p:cNvPr id="4" name="Footer Placeholder 3">
            <a:extLst>
              <a:ext uri="{FF2B5EF4-FFF2-40B4-BE49-F238E27FC236}">
                <a16:creationId xmlns:a16="http://schemas.microsoft.com/office/drawing/2014/main" id="{2CF46503-97A3-4D9E-9B73-906CF497EAD5}"/>
              </a:ext>
            </a:extLst>
          </p:cNvPr>
          <p:cNvSpPr>
            <a:spLocks noGrp="1"/>
          </p:cNvSpPr>
          <p:nvPr>
            <p:ph type="ftr" sz="quarter" idx="2"/>
          </p:nvPr>
        </p:nvSpPr>
        <p:spPr>
          <a:xfrm>
            <a:off x="1" y="8829676"/>
            <a:ext cx="3038475" cy="46672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6424FD7-5E8B-4800-B492-5643BF03B6C9}"/>
              </a:ext>
            </a:extLst>
          </p:cNvPr>
          <p:cNvSpPr>
            <a:spLocks noGrp="1"/>
          </p:cNvSpPr>
          <p:nvPr>
            <p:ph type="sldNum" sz="quarter" idx="3"/>
          </p:nvPr>
        </p:nvSpPr>
        <p:spPr>
          <a:xfrm>
            <a:off x="3970338" y="8829676"/>
            <a:ext cx="3038475" cy="466726"/>
          </a:xfrm>
          <a:prstGeom prst="rect">
            <a:avLst/>
          </a:prstGeom>
        </p:spPr>
        <p:txBody>
          <a:bodyPr vert="horz" lIns="91440" tIns="45720" rIns="91440" bIns="45720" rtlCol="0" anchor="b"/>
          <a:lstStyle>
            <a:lvl1pPr algn="r">
              <a:defRPr sz="1200"/>
            </a:lvl1pPr>
          </a:lstStyle>
          <a:p>
            <a:fld id="{C91CB36C-FB73-4403-8335-B2E006F35C81}" type="slidenum">
              <a:rPr lang="en-US" smtClean="0"/>
              <a:t>‹#›</a:t>
            </a:fld>
            <a:endParaRPr lang="en-US"/>
          </a:p>
        </p:txBody>
      </p:sp>
    </p:spTree>
    <p:extLst>
      <p:ext uri="{BB962C8B-B14F-4D97-AF65-F5344CB8AC3E}">
        <p14:creationId xmlns:p14="http://schemas.microsoft.com/office/powerpoint/2010/main" val="29589279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fld id="{18FB3966-F140-43F2-BB90-69495BF7B5CD}" type="datetimeFigureOut">
              <a:rPr lang="en-US" smtClean="0"/>
              <a:t>5/2/23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17D0DCA-A90A-4D9A-9651-03AC7085FB63}" type="slidenum">
              <a:rPr lang="en-US" smtClean="0"/>
              <a:t>‹#›</a:t>
            </a:fld>
            <a:endParaRPr lang="en-US"/>
          </a:p>
        </p:txBody>
      </p:sp>
    </p:spTree>
    <p:extLst>
      <p:ext uri="{BB962C8B-B14F-4D97-AF65-F5344CB8AC3E}">
        <p14:creationId xmlns:p14="http://schemas.microsoft.com/office/powerpoint/2010/main" val="4054823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doi.org/10.1103/PhysRevLett.129.153901"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400">
              <a:defRPr sz="1400">
                <a:latin typeface="Helvetica Neue"/>
                <a:ea typeface="Helvetica Neue"/>
                <a:cs typeface="Helvetica Neue"/>
                <a:sym typeface="Helvetica Neue"/>
              </a:defRPr>
            </a:pPr>
            <a:r>
              <a:rPr lang="en-US" sz="1200" b="1" dirty="0">
                <a:solidFill>
                  <a:schemeClr val="tx1"/>
                </a:solidFill>
                <a:latin typeface="+mn-lt"/>
              </a:rPr>
              <a:t>What Has Been Achieved: </a:t>
            </a:r>
            <a:r>
              <a:rPr lang="en-US" sz="1200" dirty="0">
                <a:solidFill>
                  <a:schemeClr val="tx1"/>
                </a:solidFill>
                <a:latin typeface="+mn-lt"/>
              </a:rPr>
              <a:t>We have introduced a new concept that allows nonlinear frequency conversion devices to be more efficient. We have shown that a secondary nonlinear wave mixing process can mimic loss, allowing the elimination of unwanted oscillations via damping while preserving optical power. Though there is no loss, we show that the physics of the photon exchange corresponds to that of a lossy material.</a:t>
            </a:r>
          </a:p>
          <a:p>
            <a:pPr defTabSz="914400">
              <a:defRPr sz="1400">
                <a:latin typeface="Helvetica Neue"/>
                <a:ea typeface="Helvetica Neue"/>
                <a:cs typeface="Helvetica Neue"/>
                <a:sym typeface="Helvetica Neue"/>
              </a:defRPr>
            </a:pPr>
            <a:r>
              <a:rPr lang="en-US" sz="1200" b="1" dirty="0">
                <a:solidFill>
                  <a:schemeClr val="tx1"/>
                </a:solidFill>
                <a:latin typeface="+mn-lt"/>
              </a:rPr>
              <a:t>Importance of the Achievement: </a:t>
            </a:r>
            <a:r>
              <a:rPr lang="en-US" sz="1200" dirty="0">
                <a:solidFill>
                  <a:schemeClr val="tx1"/>
                </a:solidFill>
                <a:latin typeface="+mn-lt"/>
              </a:rPr>
              <a:t>Our work shows that a material useful for nonlinear frequency conversion can possess the beneficial behaviors resulting from the presence of loss, without there actually being any loss. Generally speaking, this can greatly aid the engineering of useful frequency conversion devices.</a:t>
            </a:r>
          </a:p>
          <a:p>
            <a:pPr marL="0" marR="0" lvl="0" indent="0" algn="l" defTabSz="914400" rtl="0" eaLnBrk="1" fontAlgn="auto" latinLnBrk="0" hangingPunct="1">
              <a:lnSpc>
                <a:spcPct val="100000"/>
              </a:lnSpc>
              <a:spcBef>
                <a:spcPts val="0"/>
              </a:spcBef>
              <a:spcAft>
                <a:spcPts val="0"/>
              </a:spcAft>
              <a:buClrTx/>
              <a:buSzTx/>
              <a:buFontTx/>
              <a:buNone/>
              <a:tabLst/>
              <a:defRPr sz="1400">
                <a:latin typeface="Helvetica Neue"/>
                <a:ea typeface="Helvetica Neue"/>
                <a:cs typeface="Helvetica Neue"/>
                <a:sym typeface="Helvetica Neue"/>
              </a:defRPr>
            </a:pPr>
            <a:r>
              <a:rPr lang="en-US" sz="1200" b="1" dirty="0">
                <a:solidFill>
                  <a:schemeClr val="tx1"/>
                </a:solidFill>
                <a:latin typeface="+mn-lt"/>
              </a:rPr>
              <a:t>How is the achievement related to the IRG, and how does it help it achieve its goals? </a:t>
            </a:r>
            <a:r>
              <a:rPr lang="en-US" sz="1200" dirty="0">
                <a:solidFill>
                  <a:schemeClr val="tx1"/>
                </a:solidFill>
                <a:latin typeface="+mn-lt"/>
              </a:rPr>
              <a:t>One of the main aims of our IRG is to produce highly efficient frequency conversion devices based on new photonic material structures that can aid future quantum information networks. Optical loss is often a primary obstacle to achieving such devices. By demonstrating a new concept in which loss can be eliminated from a device while keeping its benefits, we have increased the space for successful device design.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mn-lt"/>
              </a:rPr>
              <a:t>Where the findings are published: </a:t>
            </a:r>
            <a:r>
              <a:rPr lang="en-US" b="0" i="0" u="none" strike="noStrike" dirty="0">
                <a:solidFill>
                  <a:srgbClr val="141412"/>
                </a:solidFill>
                <a:effectLst/>
                <a:latin typeface="Source Sans Pro" panose="020B0503030403020204" pitchFamily="34" charset="0"/>
              </a:rPr>
              <a:t>N. </a:t>
            </a:r>
            <a:r>
              <a:rPr lang="en-US" b="0" i="0" u="none" strike="noStrike" dirty="0" err="1">
                <a:solidFill>
                  <a:srgbClr val="141412"/>
                </a:solidFill>
                <a:effectLst/>
                <a:latin typeface="Source Sans Pro" panose="020B0503030403020204" pitchFamily="34" charset="0"/>
              </a:rPr>
              <a:t>Flemens</a:t>
            </a:r>
            <a:r>
              <a:rPr lang="en-US" b="0" i="0" u="none" strike="noStrike" dirty="0">
                <a:solidFill>
                  <a:srgbClr val="141412"/>
                </a:solidFill>
                <a:effectLst/>
                <a:latin typeface="Source Sans Pro" panose="020B0503030403020204" pitchFamily="34" charset="0"/>
              </a:rPr>
              <a:t> and J. Moses, “</a:t>
            </a:r>
            <a:r>
              <a:rPr lang="en-US" b="0" i="0" u="none" strike="noStrike" dirty="0">
                <a:solidFill>
                  <a:srgbClr val="0563C1"/>
                </a:solidFill>
                <a:effectLst/>
                <a:latin typeface="Source Sans Pro" panose="020B0503030403020204" pitchFamily="34" charset="0"/>
                <a:hlinkClick r:id="rId3">
                  <a:extLst>
                    <a:ext uri="{A12FA001-AC4F-418D-AE19-62706E023703}">
                      <ahyp:hlinkClr xmlns:ahyp="http://schemas.microsoft.com/office/drawing/2018/hyperlinkcolor" val="tx"/>
                    </a:ext>
                  </a:extLst>
                </a:hlinkClick>
              </a:rPr>
              <a:t>Hermitian Nonlinear Wave Mixing Controlled by a </a:t>
            </a:r>
            <a:r>
              <a:rPr lang="en-US" b="0" i="1" u="none" strike="noStrike" dirty="0">
                <a:solidFill>
                  <a:srgbClr val="0563C1"/>
                </a:solidFill>
                <a:effectLst/>
                <a:latin typeface="Source Sans Pro" panose="020B0503030403020204" pitchFamily="34" charset="0"/>
                <a:hlinkClick r:id="rId3">
                  <a:extLst>
                    <a:ext uri="{A12FA001-AC4F-418D-AE19-62706E023703}">
                      <ahyp:hlinkClr xmlns:ahyp="http://schemas.microsoft.com/office/drawing/2018/hyperlinkcolor" val="tx"/>
                    </a:ext>
                  </a:extLst>
                </a:hlinkClick>
              </a:rPr>
              <a:t>PT</a:t>
            </a:r>
            <a:r>
              <a:rPr lang="en-US" b="0" i="0" u="none" strike="noStrike" dirty="0">
                <a:solidFill>
                  <a:schemeClr val="tx1"/>
                </a:solidFill>
                <a:effectLst/>
                <a:latin typeface="Source Sans Pro" panose="020B0503030403020204" pitchFamily="34" charset="0"/>
                <a:hlinkClick r:id="rId3">
                  <a:extLst>
                    <a:ext uri="{A12FA001-AC4F-418D-AE19-62706E023703}">
                      <ahyp:hlinkClr xmlns:ahyp="http://schemas.microsoft.com/office/drawing/2018/hyperlinkcolor" val="tx"/>
                    </a:ext>
                  </a:extLst>
                </a:hlinkClick>
              </a:rPr>
              <a:t>-Symmetric Phase Transition</a:t>
            </a:r>
            <a:r>
              <a:rPr lang="en-US" b="0" i="0" u="none" strike="noStrike" dirty="0">
                <a:solidFill>
                  <a:srgbClr val="141412"/>
                </a:solidFill>
                <a:effectLst/>
                <a:latin typeface="Source Sans Pro" panose="020B0503030403020204" pitchFamily="34" charset="0"/>
              </a:rPr>
              <a:t>,” Phys. Rev. Lett. </a:t>
            </a:r>
            <a:r>
              <a:rPr lang="en-US" b="1" i="0" u="none" strike="noStrike" dirty="0">
                <a:solidFill>
                  <a:srgbClr val="141412"/>
                </a:solidFill>
                <a:effectLst/>
                <a:latin typeface="Source Sans Pro" panose="020B0503030403020204" pitchFamily="34" charset="0"/>
              </a:rPr>
              <a:t>129</a:t>
            </a:r>
            <a:r>
              <a:rPr lang="en-US" b="0" i="0" u="none" strike="noStrike" dirty="0">
                <a:solidFill>
                  <a:srgbClr val="141412"/>
                </a:solidFill>
                <a:effectLst/>
                <a:latin typeface="Source Sans Pro" panose="020B0503030403020204" pitchFamily="34" charset="0"/>
              </a:rPr>
              <a:t>, 153901 (2022). https://</a:t>
            </a:r>
            <a:r>
              <a:rPr lang="en-US" b="0" i="0" u="none" strike="noStrike" dirty="0" err="1">
                <a:solidFill>
                  <a:srgbClr val="141412"/>
                </a:solidFill>
                <a:effectLst/>
                <a:latin typeface="Source Sans Pro" panose="020B0503030403020204" pitchFamily="34" charset="0"/>
              </a:rPr>
              <a:t>doi.org</a:t>
            </a:r>
            <a:r>
              <a:rPr lang="en-US" b="0" i="0" u="none" strike="noStrike" dirty="0">
                <a:solidFill>
                  <a:srgbClr val="141412"/>
                </a:solidFill>
                <a:effectLst/>
                <a:latin typeface="Source Sans Pro" panose="020B0503030403020204" pitchFamily="34" charset="0"/>
              </a:rPr>
              <a:t>/10.1103/PhysRevLett.129.153901</a:t>
            </a:r>
            <a:endParaRPr lang="en-US" dirty="0"/>
          </a:p>
        </p:txBody>
      </p:sp>
      <p:sp>
        <p:nvSpPr>
          <p:cNvPr id="4" name="Slide Number Placeholder 3"/>
          <p:cNvSpPr>
            <a:spLocks noGrp="1"/>
          </p:cNvSpPr>
          <p:nvPr>
            <p:ph type="sldNum" sz="quarter" idx="5"/>
          </p:nvPr>
        </p:nvSpPr>
        <p:spPr/>
        <p:txBody>
          <a:bodyPr/>
          <a:lstStyle/>
          <a:p>
            <a:fld id="{B17D0DCA-A90A-4D9A-9651-03AC7085FB63}" type="slidenum">
              <a:rPr lang="en-US" smtClean="0"/>
              <a:t>1</a:t>
            </a:fld>
            <a:endParaRPr lang="en-US"/>
          </a:p>
        </p:txBody>
      </p:sp>
    </p:spTree>
    <p:extLst>
      <p:ext uri="{BB962C8B-B14F-4D97-AF65-F5344CB8AC3E}">
        <p14:creationId xmlns:p14="http://schemas.microsoft.com/office/powerpoint/2010/main" val="2487004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B1FBA00-CEC0-FF45-A57B-8470651015F1}" type="datetimeFigureOut">
              <a:rPr lang="en-US" smtClean="0"/>
              <a:t>5/2/23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sz="2000"/>
            </a:lvl1pPr>
          </a:lstStyle>
          <a:p>
            <a:fld id="{A3C91C77-9858-7D47-A426-16DA4062646D}" type="slidenum">
              <a:rPr lang="en-US" smtClean="0"/>
              <a:pPr/>
              <a:t>‹#›</a:t>
            </a:fld>
            <a:endParaRPr lang="en-US" dirty="0"/>
          </a:p>
        </p:txBody>
      </p:sp>
      <p:sp>
        <p:nvSpPr>
          <p:cNvPr id="7" name="hcSlideMaster.Title SlideHeader">
            <a:extLst>
              <a:ext uri="{FF2B5EF4-FFF2-40B4-BE49-F238E27FC236}">
                <a16:creationId xmlns:a16="http://schemas.microsoft.com/office/drawing/2014/main" id="{D55EAFC1-6677-C402-F523-AA055515E857}"/>
              </a:ext>
            </a:extLst>
          </p:cNvPr>
          <p:cNvSpPr txBox="1"/>
          <p:nvPr userDrawn="1"/>
        </p:nvSpPr>
        <p:spPr>
          <a:xfrm>
            <a:off x="0" y="0"/>
            <a:ext cx="12192000" cy="369332"/>
          </a:xfrm>
          <a:prstGeom prst="rect">
            <a:avLst/>
          </a:prstGeom>
          <a:noFill/>
        </p:spPr>
        <p:txBody>
          <a:bodyPr vert="horz" rtlCol="0">
            <a:spAutoFit/>
          </a:bodyPr>
          <a:lstStyle/>
          <a:p>
            <a:endParaRPr lang="en-US"/>
          </a:p>
        </p:txBody>
      </p:sp>
      <p:sp>
        <p:nvSpPr>
          <p:cNvPr id="8" name="hcTitle SlideHeader">
            <a:extLst>
              <a:ext uri="{FF2B5EF4-FFF2-40B4-BE49-F238E27FC236}">
                <a16:creationId xmlns:a16="http://schemas.microsoft.com/office/drawing/2014/main" id="{9B41BAF7-2C55-9AAA-EA0B-CFCEEDA335E1}"/>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4044680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367172BC-940E-4A2E-8CD8-C0B883DE9C6B}"/>
              </a:ext>
            </a:extLst>
          </p:cNvPr>
          <p:cNvSpPr txBox="1"/>
          <p:nvPr userDrawn="1"/>
        </p:nvSpPr>
        <p:spPr>
          <a:xfrm>
            <a:off x="1" y="3483"/>
            <a:ext cx="12217051" cy="805955"/>
          </a:xfrm>
          <a:prstGeom prst="rect">
            <a:avLst/>
          </a:prstGeom>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400" b="1" dirty="0">
              <a:solidFill>
                <a:srgbClr val="0BC564"/>
              </a:solidFill>
              <a:latin typeface="Sitka Subheading" panose="02000505000000020004" pitchFamily="2" charset="0"/>
            </a:endParaRPr>
          </a:p>
        </p:txBody>
      </p:sp>
      <p:sp>
        <p:nvSpPr>
          <p:cNvPr id="3" name="Content Placeholder 2"/>
          <p:cNvSpPr>
            <a:spLocks noGrp="1"/>
          </p:cNvSpPr>
          <p:nvPr>
            <p:ph idx="1"/>
          </p:nvPr>
        </p:nvSpPr>
        <p:spPr>
          <a:xfrm>
            <a:off x="505332" y="1334133"/>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5/2/23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243697"/>
            <a:ext cx="12192000" cy="653979"/>
            <a:chOff x="0" y="6243697"/>
            <a:chExt cx="12192000" cy="653979"/>
          </a:xfrm>
        </p:grpSpPr>
        <p:sp>
          <p:nvSpPr>
            <p:cNvPr id="9" name="Rectangle 8">
              <a:extLst>
                <a:ext uri="{FF2B5EF4-FFF2-40B4-BE49-F238E27FC236}">
                  <a16:creationId xmlns:a16="http://schemas.microsoft.com/office/drawing/2014/main" id="{CB81B90C-32BC-4424-9FC3-8820F4F831FD}"/>
                </a:ext>
              </a:extLst>
            </p:cNvPr>
            <p:cNvSpPr/>
            <p:nvPr/>
          </p:nvSpPr>
          <p:spPr>
            <a:xfrm>
              <a:off x="0" y="6243697"/>
              <a:ext cx="12192000" cy="653979"/>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8326" y="6272178"/>
              <a:ext cx="2200675" cy="547540"/>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640136" y="6470393"/>
              <a:ext cx="4693357" cy="230832"/>
            </a:xfrm>
            <a:prstGeom prst="rect">
              <a:avLst/>
            </a:prstGeom>
            <a:noFill/>
          </p:spPr>
          <p:txBody>
            <a:bodyPr wrap="square" lIns="91440" tIns="45720" rIns="91440" bIns="45720">
              <a:spAutoFit/>
            </a:bodyPr>
            <a:lstStyle/>
            <a:p>
              <a:pPr algn="ctr"/>
              <a:r>
                <a:rPr lang="en-US" sz="900" b="0" i="1" dirty="0">
                  <a:ln w="0"/>
                  <a:solidFill>
                    <a:schemeClr val="accent1"/>
                  </a:solidFill>
                  <a:effectLst/>
                  <a:latin typeface="Arial" panose="020B0604020202020204" pitchFamily="34" charset="0"/>
                  <a:cs typeface="Arial" panose="020B0604020202020204" pitchFamily="34" charset="0"/>
                </a:rPr>
                <a:t>Where Materials Begin and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80999" y="6257889"/>
              <a:ext cx="616493" cy="61993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000" dirty="0">
              <a:solidFill>
                <a:schemeClr val="tx1"/>
              </a:solidFill>
            </a:endParaRPr>
          </a:p>
        </p:txBody>
      </p:sp>
      <p:sp>
        <p:nvSpPr>
          <p:cNvPr id="18" name="Rectangle 17">
            <a:extLst>
              <a:ext uri="{FF2B5EF4-FFF2-40B4-BE49-F238E27FC236}">
                <a16:creationId xmlns:a16="http://schemas.microsoft.com/office/drawing/2014/main" id="{6DB8D7F3-969C-475E-B572-7EC9EB537821}"/>
              </a:ext>
            </a:extLst>
          </p:cNvPr>
          <p:cNvSpPr/>
          <p:nvPr userDrawn="1"/>
        </p:nvSpPr>
        <p:spPr>
          <a:xfrm>
            <a:off x="0" y="262753"/>
            <a:ext cx="2765425" cy="41641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Triangle 18">
            <a:extLst>
              <a:ext uri="{FF2B5EF4-FFF2-40B4-BE49-F238E27FC236}">
                <a16:creationId xmlns:a16="http://schemas.microsoft.com/office/drawing/2014/main" id="{5DB0C155-8A7C-43CC-9880-AC3AE5A1C484}"/>
              </a:ext>
            </a:extLst>
          </p:cNvPr>
          <p:cNvSpPr/>
          <p:nvPr userDrawn="1"/>
        </p:nvSpPr>
        <p:spPr>
          <a:xfrm>
            <a:off x="2762250" y="261462"/>
            <a:ext cx="457269" cy="417701"/>
          </a:xfrm>
          <a:prstGeom prst="rtTriangl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D4ECD3F-7969-485E-B278-53AC0106BB8A}"/>
              </a:ext>
            </a:extLst>
          </p:cNvPr>
          <p:cNvGrpSpPr/>
          <p:nvPr userDrawn="1"/>
        </p:nvGrpSpPr>
        <p:grpSpPr>
          <a:xfrm>
            <a:off x="4707584" y="807282"/>
            <a:ext cx="7484416" cy="444970"/>
            <a:chOff x="4707584" y="910048"/>
            <a:chExt cx="7484416" cy="444970"/>
          </a:xfrm>
          <a:solidFill>
            <a:schemeClr val="accent4">
              <a:lumMod val="40000"/>
              <a:lumOff val="60000"/>
            </a:schemeClr>
          </a:solidFill>
        </p:grpSpPr>
        <p:sp>
          <p:nvSpPr>
            <p:cNvPr id="21" name="Rectangle 20">
              <a:extLst>
                <a:ext uri="{FF2B5EF4-FFF2-40B4-BE49-F238E27FC236}">
                  <a16:creationId xmlns:a16="http://schemas.microsoft.com/office/drawing/2014/main" id="{025E91AE-8319-479A-ADB1-63FB2919E1FE}"/>
                </a:ext>
              </a:extLst>
            </p:cNvPr>
            <p:cNvSpPr/>
            <p:nvPr/>
          </p:nvSpPr>
          <p:spPr>
            <a:xfrm>
              <a:off x="5164853" y="910048"/>
              <a:ext cx="7027147" cy="444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Triangle 21">
              <a:extLst>
                <a:ext uri="{FF2B5EF4-FFF2-40B4-BE49-F238E27FC236}">
                  <a16:creationId xmlns:a16="http://schemas.microsoft.com/office/drawing/2014/main" id="{F552B3A4-7B10-43CC-A171-543453CE49FF}"/>
                </a:ext>
              </a:extLst>
            </p:cNvPr>
            <p:cNvSpPr/>
            <p:nvPr/>
          </p:nvSpPr>
          <p:spPr>
            <a:xfrm rot="10800000">
              <a:off x="4707584" y="910048"/>
              <a:ext cx="457269" cy="44497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hcSlideMaster.Title and ContentHeader">
            <a:extLst>
              <a:ext uri="{FF2B5EF4-FFF2-40B4-BE49-F238E27FC236}">
                <a16:creationId xmlns:a16="http://schemas.microsoft.com/office/drawing/2014/main" id="{935B9966-9F10-34D3-B98C-E010585E9047}"/>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607707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TITUS">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367172BC-940E-4A2E-8CD8-C0B883DE9C6B}"/>
              </a:ext>
            </a:extLst>
          </p:cNvPr>
          <p:cNvSpPr txBox="1"/>
          <p:nvPr userDrawn="1"/>
        </p:nvSpPr>
        <p:spPr>
          <a:xfrm>
            <a:off x="1" y="3483"/>
            <a:ext cx="12217051" cy="805955"/>
          </a:xfrm>
          <a:prstGeom prst="rect">
            <a:avLst/>
          </a:prstGeom>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400" b="1" dirty="0">
              <a:solidFill>
                <a:srgbClr val="0BC564"/>
              </a:solidFill>
              <a:latin typeface="Sitka Subheading" panose="02000505000000020004" pitchFamily="2" charset="0"/>
            </a:endParaRPr>
          </a:p>
        </p:txBody>
      </p:sp>
      <p:sp>
        <p:nvSpPr>
          <p:cNvPr id="3" name="Content Placeholder 2"/>
          <p:cNvSpPr>
            <a:spLocks noGrp="1"/>
          </p:cNvSpPr>
          <p:nvPr>
            <p:ph idx="1"/>
          </p:nvPr>
        </p:nvSpPr>
        <p:spPr>
          <a:xfrm>
            <a:off x="505332" y="1334133"/>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5/2/23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243697"/>
            <a:ext cx="12192000" cy="653979"/>
            <a:chOff x="0" y="6243697"/>
            <a:chExt cx="12192000" cy="653979"/>
          </a:xfrm>
        </p:grpSpPr>
        <p:sp>
          <p:nvSpPr>
            <p:cNvPr id="9" name="Rectangle 8">
              <a:extLst>
                <a:ext uri="{FF2B5EF4-FFF2-40B4-BE49-F238E27FC236}">
                  <a16:creationId xmlns:a16="http://schemas.microsoft.com/office/drawing/2014/main" id="{CB81B90C-32BC-4424-9FC3-8820F4F831FD}"/>
                </a:ext>
              </a:extLst>
            </p:cNvPr>
            <p:cNvSpPr/>
            <p:nvPr/>
          </p:nvSpPr>
          <p:spPr>
            <a:xfrm>
              <a:off x="0" y="6243697"/>
              <a:ext cx="12192000" cy="653979"/>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8326" y="6272178"/>
              <a:ext cx="2200675" cy="547540"/>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640136" y="6470393"/>
              <a:ext cx="4693357" cy="230832"/>
            </a:xfrm>
            <a:prstGeom prst="rect">
              <a:avLst/>
            </a:prstGeom>
            <a:noFill/>
          </p:spPr>
          <p:txBody>
            <a:bodyPr wrap="square" lIns="91440" tIns="45720" rIns="91440" bIns="45720">
              <a:spAutoFit/>
            </a:bodyPr>
            <a:lstStyle/>
            <a:p>
              <a:pPr algn="ctr"/>
              <a:r>
                <a:rPr lang="en-US" sz="900" b="0" i="1" dirty="0">
                  <a:ln w="0"/>
                  <a:solidFill>
                    <a:schemeClr val="accent1"/>
                  </a:solidFill>
                  <a:effectLst/>
                  <a:latin typeface="Arial" panose="020B0604020202020204" pitchFamily="34" charset="0"/>
                  <a:cs typeface="Arial" panose="020B0604020202020204" pitchFamily="34" charset="0"/>
                </a:rPr>
                <a:t>Where Materials Begin and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80999" y="6257889"/>
              <a:ext cx="616493" cy="61993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000" dirty="0">
              <a:solidFill>
                <a:schemeClr val="tx1"/>
              </a:solidFill>
            </a:endParaRPr>
          </a:p>
        </p:txBody>
      </p:sp>
      <p:sp>
        <p:nvSpPr>
          <p:cNvPr id="18" name="Rectangle 17">
            <a:extLst>
              <a:ext uri="{FF2B5EF4-FFF2-40B4-BE49-F238E27FC236}">
                <a16:creationId xmlns:a16="http://schemas.microsoft.com/office/drawing/2014/main" id="{6DB8D7F3-969C-475E-B572-7EC9EB537821}"/>
              </a:ext>
            </a:extLst>
          </p:cNvPr>
          <p:cNvSpPr/>
          <p:nvPr userDrawn="1"/>
        </p:nvSpPr>
        <p:spPr>
          <a:xfrm>
            <a:off x="0" y="262753"/>
            <a:ext cx="2765425" cy="41641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Triangle 18">
            <a:extLst>
              <a:ext uri="{FF2B5EF4-FFF2-40B4-BE49-F238E27FC236}">
                <a16:creationId xmlns:a16="http://schemas.microsoft.com/office/drawing/2014/main" id="{5DB0C155-8A7C-43CC-9880-AC3AE5A1C484}"/>
              </a:ext>
            </a:extLst>
          </p:cNvPr>
          <p:cNvSpPr/>
          <p:nvPr userDrawn="1"/>
        </p:nvSpPr>
        <p:spPr>
          <a:xfrm>
            <a:off x="2762250" y="261462"/>
            <a:ext cx="457269" cy="417701"/>
          </a:xfrm>
          <a:prstGeom prst="rtTriangl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D4ECD3F-7969-485E-B278-53AC0106BB8A}"/>
              </a:ext>
            </a:extLst>
          </p:cNvPr>
          <p:cNvGrpSpPr/>
          <p:nvPr userDrawn="1"/>
        </p:nvGrpSpPr>
        <p:grpSpPr>
          <a:xfrm>
            <a:off x="4707584" y="807282"/>
            <a:ext cx="7484416" cy="444970"/>
            <a:chOff x="4707584" y="910048"/>
            <a:chExt cx="7484416" cy="444970"/>
          </a:xfrm>
          <a:solidFill>
            <a:schemeClr val="accent4">
              <a:lumMod val="40000"/>
              <a:lumOff val="60000"/>
            </a:schemeClr>
          </a:solidFill>
        </p:grpSpPr>
        <p:sp>
          <p:nvSpPr>
            <p:cNvPr id="21" name="Rectangle 20">
              <a:extLst>
                <a:ext uri="{FF2B5EF4-FFF2-40B4-BE49-F238E27FC236}">
                  <a16:creationId xmlns:a16="http://schemas.microsoft.com/office/drawing/2014/main" id="{025E91AE-8319-479A-ADB1-63FB2919E1FE}"/>
                </a:ext>
              </a:extLst>
            </p:cNvPr>
            <p:cNvSpPr/>
            <p:nvPr/>
          </p:nvSpPr>
          <p:spPr>
            <a:xfrm>
              <a:off x="5164853" y="910048"/>
              <a:ext cx="7027147" cy="444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Triangle 21">
              <a:extLst>
                <a:ext uri="{FF2B5EF4-FFF2-40B4-BE49-F238E27FC236}">
                  <a16:creationId xmlns:a16="http://schemas.microsoft.com/office/drawing/2014/main" id="{F552B3A4-7B10-43CC-A171-543453CE49FF}"/>
                </a:ext>
              </a:extLst>
            </p:cNvPr>
            <p:cNvSpPr/>
            <p:nvPr/>
          </p:nvSpPr>
          <p:spPr>
            <a:xfrm rot="10800000">
              <a:off x="4707584" y="910048"/>
              <a:ext cx="457269" cy="44497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83907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4515" y="152008"/>
            <a:ext cx="10962967" cy="566719"/>
          </a:xfrm>
        </p:spPr>
        <p:txBody>
          <a:bodyPr>
            <a:normAutofit/>
          </a:bodyPr>
          <a:lstStyle>
            <a:lvl1pPr algn="ctr">
              <a:defRPr sz="2800" b="0">
                <a:solidFill>
                  <a:srgbClr val="C0000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614514" y="1211301"/>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5/2/23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163799"/>
            <a:ext cx="12192000" cy="733878"/>
            <a:chOff x="0" y="6163799"/>
            <a:chExt cx="12192000" cy="733878"/>
          </a:xfrm>
        </p:grpSpPr>
        <p:sp>
          <p:nvSpPr>
            <p:cNvPr id="9" name="Rectangle 8">
              <a:extLst>
                <a:ext uri="{FF2B5EF4-FFF2-40B4-BE49-F238E27FC236}">
                  <a16:creationId xmlns:a16="http://schemas.microsoft.com/office/drawing/2014/main" id="{CB81B90C-32BC-4424-9FC3-8820F4F831FD}"/>
                </a:ext>
              </a:extLst>
            </p:cNvPr>
            <p:cNvSpPr/>
            <p:nvPr/>
          </p:nvSpPr>
          <p:spPr>
            <a:xfrm>
              <a:off x="0" y="6163799"/>
              <a:ext cx="12192000" cy="733878"/>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4694" y="6201502"/>
              <a:ext cx="2445810" cy="608531"/>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921219" y="6374350"/>
              <a:ext cx="4693357" cy="369332"/>
            </a:xfrm>
            <a:prstGeom prst="rect">
              <a:avLst/>
            </a:prstGeom>
            <a:noFill/>
          </p:spPr>
          <p:txBody>
            <a:bodyPr wrap="square" lIns="91440" tIns="45720" rIns="91440" bIns="45720">
              <a:spAutoFit/>
            </a:bodyPr>
            <a:lstStyle/>
            <a:p>
              <a:pPr algn="ctr"/>
              <a:r>
                <a:rPr lang="en-US" b="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Where Materials Begin &amp;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50381" y="6201502"/>
              <a:ext cx="647112" cy="65072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B52E7C3-15CD-4B7F-B5C0-8618139B0E1C}" type="slidenum">
              <a:rPr lang="en-US" sz="2000" smtClean="0">
                <a:solidFill>
                  <a:schemeClr val="tx1"/>
                </a:solidFill>
              </a:rPr>
              <a:t>‹#›</a:t>
            </a:fld>
            <a:endParaRPr lang="en-US" sz="2000" dirty="0">
              <a:solidFill>
                <a:schemeClr val="tx1"/>
              </a:solidFill>
            </a:endParaRPr>
          </a:p>
        </p:txBody>
      </p:sp>
      <p:sp>
        <p:nvSpPr>
          <p:cNvPr id="15" name="TextBox 14">
            <a:extLst>
              <a:ext uri="{FF2B5EF4-FFF2-40B4-BE49-F238E27FC236}">
                <a16:creationId xmlns:a16="http://schemas.microsoft.com/office/drawing/2014/main" id="{DC6F2311-A370-47F6-8671-AADFADC6F053}"/>
              </a:ext>
            </a:extLst>
          </p:cNvPr>
          <p:cNvSpPr txBox="1"/>
          <p:nvPr userDrawn="1"/>
        </p:nvSpPr>
        <p:spPr>
          <a:xfrm>
            <a:off x="25052" y="-3562"/>
            <a:ext cx="12192000" cy="131031"/>
          </a:xfrm>
          <a:prstGeom prst="rect">
            <a:avLst/>
          </a:prstGeom>
          <a:gradFill>
            <a:gsLst>
              <a:gs pos="0">
                <a:schemeClr val="accent6"/>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00" dirty="0"/>
          </a:p>
        </p:txBody>
      </p:sp>
      <p:sp>
        <p:nvSpPr>
          <p:cNvPr id="7" name="hcSlideMaster.1_Title and ContentHeader">
            <a:extLst>
              <a:ext uri="{FF2B5EF4-FFF2-40B4-BE49-F238E27FC236}">
                <a16:creationId xmlns:a16="http://schemas.microsoft.com/office/drawing/2014/main" id="{0F10F7D9-9545-70EC-36A7-C1567C3AB29E}"/>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594305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1FBA00-CEC0-FF45-A57B-8470651015F1}" type="datetimeFigureOut">
              <a:rPr lang="en-US" smtClean="0"/>
              <a:t>5/2/23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C91C77-9858-7D47-A426-16DA4062646D}" type="slidenum">
              <a:rPr lang="en-US" smtClean="0"/>
              <a:t>‹#›</a:t>
            </a:fld>
            <a:endParaRPr lang="en-US"/>
          </a:p>
        </p:txBody>
      </p:sp>
      <p:sp>
        <p:nvSpPr>
          <p:cNvPr id="5" name="hcSlideMaster.BlankHeader">
            <a:extLst>
              <a:ext uri="{FF2B5EF4-FFF2-40B4-BE49-F238E27FC236}">
                <a16:creationId xmlns:a16="http://schemas.microsoft.com/office/drawing/2014/main" id="{F41EB265-4203-FF1B-9937-8E54D3A8607C}"/>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5931807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1FBA00-CEC0-FF45-A57B-8470651015F1}" type="datetimeFigureOut">
              <a:rPr lang="en-US" smtClean="0"/>
              <a:t>5/2/23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C91C77-9858-7D47-A426-16DA4062646D}" type="slidenum">
              <a:rPr lang="en-US" smtClean="0"/>
              <a:t>‹#›</a:t>
            </a:fld>
            <a:endParaRPr lang="en-US"/>
          </a:p>
        </p:txBody>
      </p:sp>
    </p:spTree>
    <p:extLst>
      <p:ext uri="{BB962C8B-B14F-4D97-AF65-F5344CB8AC3E}">
        <p14:creationId xmlns:p14="http://schemas.microsoft.com/office/powerpoint/2010/main" val="15846327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5" r:id="rId3"/>
    <p:sldLayoutId id="2147483684" r:id="rId4"/>
    <p:sldLayoutId id="2147483679"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2E4D646D-E84B-5802-5B62-0339C1CF2721}"/>
              </a:ext>
            </a:extLst>
          </p:cNvPr>
          <p:cNvGrpSpPr/>
          <p:nvPr/>
        </p:nvGrpSpPr>
        <p:grpSpPr>
          <a:xfrm>
            <a:off x="9529760" y="2328587"/>
            <a:ext cx="1987877" cy="1160019"/>
            <a:chOff x="5226295" y="3080115"/>
            <a:chExt cx="1236856" cy="774102"/>
          </a:xfrm>
        </p:grpSpPr>
        <p:pic>
          <p:nvPicPr>
            <p:cNvPr id="5" name="Picture 4">
              <a:extLst>
                <a:ext uri="{FF2B5EF4-FFF2-40B4-BE49-F238E27FC236}">
                  <a16:creationId xmlns:a16="http://schemas.microsoft.com/office/drawing/2014/main" id="{72AD8AF7-5170-FD8A-FF7D-5D1920591C49}"/>
                </a:ext>
              </a:extLst>
            </p:cNvPr>
            <p:cNvPicPr>
              <a:picLocks noChangeAspect="1"/>
            </p:cNvPicPr>
            <p:nvPr/>
          </p:nvPicPr>
          <p:blipFill rotWithShape="1">
            <a:blip r:embed="rId3"/>
            <a:srcRect l="-83" t="69537" r="83" b="681"/>
            <a:stretch/>
          </p:blipFill>
          <p:spPr>
            <a:xfrm>
              <a:off x="5226295" y="3217829"/>
              <a:ext cx="1236856" cy="636388"/>
            </a:xfrm>
            <a:prstGeom prst="rect">
              <a:avLst/>
            </a:prstGeom>
          </p:spPr>
        </p:pic>
        <p:sp>
          <p:nvSpPr>
            <p:cNvPr id="11" name="Right Triangle 10">
              <a:extLst>
                <a:ext uri="{FF2B5EF4-FFF2-40B4-BE49-F238E27FC236}">
                  <a16:creationId xmlns:a16="http://schemas.microsoft.com/office/drawing/2014/main" id="{35A9C027-3EC7-1C61-E629-94BD7E294DB2}"/>
                </a:ext>
              </a:extLst>
            </p:cNvPr>
            <p:cNvSpPr/>
            <p:nvPr/>
          </p:nvSpPr>
          <p:spPr>
            <a:xfrm>
              <a:off x="5257800" y="3080115"/>
              <a:ext cx="324761" cy="57748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FC121AC-9091-C18D-D5FB-D82BCF6302C8}"/>
              </a:ext>
            </a:extLst>
          </p:cNvPr>
          <p:cNvGrpSpPr/>
          <p:nvPr/>
        </p:nvGrpSpPr>
        <p:grpSpPr>
          <a:xfrm>
            <a:off x="7729062" y="2305826"/>
            <a:ext cx="1987877" cy="1160019"/>
            <a:chOff x="5226295" y="3080115"/>
            <a:chExt cx="1236856" cy="774102"/>
          </a:xfrm>
        </p:grpSpPr>
        <p:pic>
          <p:nvPicPr>
            <p:cNvPr id="13" name="Picture 12">
              <a:extLst>
                <a:ext uri="{FF2B5EF4-FFF2-40B4-BE49-F238E27FC236}">
                  <a16:creationId xmlns:a16="http://schemas.microsoft.com/office/drawing/2014/main" id="{A548028E-45A2-1E87-3C5D-45EF459ED311}"/>
                </a:ext>
              </a:extLst>
            </p:cNvPr>
            <p:cNvPicPr>
              <a:picLocks noChangeAspect="1"/>
            </p:cNvPicPr>
            <p:nvPr/>
          </p:nvPicPr>
          <p:blipFill rotWithShape="1">
            <a:blip r:embed="rId3"/>
            <a:srcRect l="-1101" t="34316" r="1101" b="35902"/>
            <a:stretch/>
          </p:blipFill>
          <p:spPr>
            <a:xfrm>
              <a:off x="5226295" y="3217829"/>
              <a:ext cx="1236856" cy="636388"/>
            </a:xfrm>
            <a:prstGeom prst="rect">
              <a:avLst/>
            </a:prstGeom>
          </p:spPr>
        </p:pic>
        <p:sp>
          <p:nvSpPr>
            <p:cNvPr id="27" name="Right Triangle 26">
              <a:extLst>
                <a:ext uri="{FF2B5EF4-FFF2-40B4-BE49-F238E27FC236}">
                  <a16:creationId xmlns:a16="http://schemas.microsoft.com/office/drawing/2014/main" id="{26914962-B1B5-2757-CD4C-8E84C711D3C8}"/>
                </a:ext>
              </a:extLst>
            </p:cNvPr>
            <p:cNvSpPr/>
            <p:nvPr/>
          </p:nvSpPr>
          <p:spPr>
            <a:xfrm>
              <a:off x="5265002" y="3080115"/>
              <a:ext cx="324761" cy="57748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81638D3A-E1E7-6A6D-CF73-826F5392E4BE}"/>
              </a:ext>
            </a:extLst>
          </p:cNvPr>
          <p:cNvGrpSpPr/>
          <p:nvPr/>
        </p:nvGrpSpPr>
        <p:grpSpPr>
          <a:xfrm>
            <a:off x="6000429" y="2362128"/>
            <a:ext cx="1987877" cy="1160019"/>
            <a:chOff x="5226295" y="3080115"/>
            <a:chExt cx="1236856" cy="774102"/>
          </a:xfrm>
        </p:grpSpPr>
        <p:pic>
          <p:nvPicPr>
            <p:cNvPr id="29" name="Picture 28">
              <a:extLst>
                <a:ext uri="{FF2B5EF4-FFF2-40B4-BE49-F238E27FC236}">
                  <a16:creationId xmlns:a16="http://schemas.microsoft.com/office/drawing/2014/main" id="{0833BDFB-2ACA-EC2C-DE54-34D5A996344E}"/>
                </a:ext>
              </a:extLst>
            </p:cNvPr>
            <p:cNvPicPr>
              <a:picLocks noChangeAspect="1"/>
            </p:cNvPicPr>
            <p:nvPr/>
          </p:nvPicPr>
          <p:blipFill rotWithShape="1">
            <a:blip r:embed="rId3"/>
            <a:srcRect b="70218"/>
            <a:stretch/>
          </p:blipFill>
          <p:spPr>
            <a:xfrm>
              <a:off x="5226295" y="3217829"/>
              <a:ext cx="1236856" cy="636388"/>
            </a:xfrm>
            <a:prstGeom prst="rect">
              <a:avLst/>
            </a:prstGeom>
          </p:spPr>
        </p:pic>
        <p:sp>
          <p:nvSpPr>
            <p:cNvPr id="30" name="Right Triangle 29">
              <a:extLst>
                <a:ext uri="{FF2B5EF4-FFF2-40B4-BE49-F238E27FC236}">
                  <a16:creationId xmlns:a16="http://schemas.microsoft.com/office/drawing/2014/main" id="{4ADFA61D-E485-7956-0210-EF110F959621}"/>
                </a:ext>
              </a:extLst>
            </p:cNvPr>
            <p:cNvSpPr/>
            <p:nvPr/>
          </p:nvSpPr>
          <p:spPr>
            <a:xfrm>
              <a:off x="5257800" y="3080115"/>
              <a:ext cx="324761" cy="57748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itle 1">
            <a:extLst>
              <a:ext uri="{FF2B5EF4-FFF2-40B4-BE49-F238E27FC236}">
                <a16:creationId xmlns:a16="http://schemas.microsoft.com/office/drawing/2014/main" id="{6F59F56C-CEF7-F252-EC1B-9B65C3815178}"/>
              </a:ext>
            </a:extLst>
          </p:cNvPr>
          <p:cNvSpPr txBox="1">
            <a:spLocks/>
          </p:cNvSpPr>
          <p:nvPr/>
        </p:nvSpPr>
        <p:spPr>
          <a:xfrm>
            <a:off x="3818375" y="151087"/>
            <a:ext cx="7759108" cy="5667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000" b="1" dirty="0">
                <a:solidFill>
                  <a:srgbClr val="C00000"/>
                </a:solidFill>
                <a:latin typeface="News Gothic MT"/>
              </a:rPr>
              <a:t>Lossless Removal of Unwanted Waves from Photonic Devices</a:t>
            </a:r>
          </a:p>
        </p:txBody>
      </p:sp>
      <p:sp>
        <p:nvSpPr>
          <p:cNvPr id="9" name="TextBox 8">
            <a:extLst>
              <a:ext uri="{FF2B5EF4-FFF2-40B4-BE49-F238E27FC236}">
                <a16:creationId xmlns:a16="http://schemas.microsoft.com/office/drawing/2014/main" id="{7AC7D99B-1EFC-61F2-9703-F085A3591D9E}"/>
              </a:ext>
            </a:extLst>
          </p:cNvPr>
          <p:cNvSpPr txBox="1"/>
          <p:nvPr/>
        </p:nvSpPr>
        <p:spPr>
          <a:xfrm>
            <a:off x="147781" y="200554"/>
            <a:ext cx="2666780" cy="553998"/>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Cornell University MRSEC </a:t>
            </a:r>
          </a:p>
          <a:p>
            <a:r>
              <a:rPr lang="en-US" sz="1400" b="1" dirty="0">
                <a:latin typeface="Arial" panose="020B0604020202020204" pitchFamily="34" charset="0"/>
                <a:cs typeface="Arial" panose="020B0604020202020204" pitchFamily="34" charset="0"/>
              </a:rPr>
              <a:t>DMR-1719875</a:t>
            </a:r>
            <a:r>
              <a:rPr lang="en-US" sz="1600" b="1" dirty="0">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A3FA201F-7E38-222E-3666-0F5295187A8C}"/>
              </a:ext>
            </a:extLst>
          </p:cNvPr>
          <p:cNvSpPr txBox="1"/>
          <p:nvPr/>
        </p:nvSpPr>
        <p:spPr>
          <a:xfrm>
            <a:off x="9522670" y="856396"/>
            <a:ext cx="2498569" cy="338554"/>
          </a:xfrm>
          <a:prstGeom prst="rect">
            <a:avLst/>
          </a:prstGeom>
          <a:noFill/>
        </p:spPr>
        <p:txBody>
          <a:bodyPr wrap="none" rtlCol="0">
            <a:spAutoFit/>
          </a:bodyPr>
          <a:lstStyle/>
          <a:p>
            <a:r>
              <a:rPr lang="en-US" sz="1600" b="1" dirty="0">
                <a:latin typeface="Arial" panose="020B0604020202020204" pitchFamily="34" charset="0"/>
                <a:cs typeface="Arial" panose="020B0604020202020204" pitchFamily="34" charset="0"/>
              </a:rPr>
              <a:t>J. Moses (Cornell Univ.)</a:t>
            </a:r>
          </a:p>
        </p:txBody>
      </p:sp>
      <p:pic>
        <p:nvPicPr>
          <p:cNvPr id="19" name="Picture 18">
            <a:extLst>
              <a:ext uri="{FF2B5EF4-FFF2-40B4-BE49-F238E27FC236}">
                <a16:creationId xmlns:a16="http://schemas.microsoft.com/office/drawing/2014/main" id="{3807BB26-4F6B-EEA1-E89E-33CFB931E873}"/>
              </a:ext>
            </a:extLst>
          </p:cNvPr>
          <p:cNvPicPr>
            <a:picLocks noChangeAspect="1"/>
          </p:cNvPicPr>
          <p:nvPr/>
        </p:nvPicPr>
        <p:blipFill>
          <a:blip r:embed="rId4"/>
          <a:stretch>
            <a:fillRect/>
          </a:stretch>
        </p:blipFill>
        <p:spPr>
          <a:xfrm rot="5400000">
            <a:off x="10076981" y="5449001"/>
            <a:ext cx="811215" cy="2088783"/>
          </a:xfrm>
          <a:prstGeom prst="rect">
            <a:avLst/>
          </a:prstGeom>
        </p:spPr>
      </p:pic>
      <p:sp>
        <p:nvSpPr>
          <p:cNvPr id="24" name="flSlide132Footer" descr="  ">
            <a:extLst>
              <a:ext uri="{FF2B5EF4-FFF2-40B4-BE49-F238E27FC236}">
                <a16:creationId xmlns:a16="http://schemas.microsoft.com/office/drawing/2014/main" id="{B923A301-1B35-76BE-D5D0-B71DB711A487}"/>
              </a:ext>
            </a:extLst>
          </p:cNvPr>
          <p:cNvSpPr txBox="1"/>
          <p:nvPr/>
        </p:nvSpPr>
        <p:spPr>
          <a:xfrm>
            <a:off x="0" y="6537960"/>
            <a:ext cx="242374" cy="223138"/>
          </a:xfrm>
          <a:prstGeom prst="rect">
            <a:avLst/>
          </a:prstGeom>
          <a:noFill/>
        </p:spPr>
        <p:txBody>
          <a:bodyPr vert="horz" wrap="none" rtlCol="0">
            <a:spAutoFit/>
          </a:bodyPr>
          <a:lstStyle/>
          <a:p>
            <a:r>
              <a:rPr lang="en-US" sz="850">
                <a:solidFill>
                  <a:srgbClr val="000000"/>
                </a:solidFill>
                <a:latin typeface="Microsoft Sans Serif" panose="020B0604020202020204" pitchFamily="34" charset="0"/>
              </a:rPr>
              <a:t>  </a:t>
            </a:r>
          </a:p>
        </p:txBody>
      </p:sp>
      <p:sp>
        <p:nvSpPr>
          <p:cNvPr id="25" name="hcSlide132Header">
            <a:extLst>
              <a:ext uri="{FF2B5EF4-FFF2-40B4-BE49-F238E27FC236}">
                <a16:creationId xmlns:a16="http://schemas.microsoft.com/office/drawing/2014/main" id="{D1B9DD72-0991-8E27-8B97-CE240360EC1C}"/>
              </a:ext>
            </a:extLst>
          </p:cNvPr>
          <p:cNvSpPr txBox="1"/>
          <p:nvPr/>
        </p:nvSpPr>
        <p:spPr>
          <a:xfrm>
            <a:off x="5994400" y="0"/>
            <a:ext cx="184731" cy="369332"/>
          </a:xfrm>
          <a:prstGeom prst="rect">
            <a:avLst/>
          </a:prstGeom>
          <a:noFill/>
        </p:spPr>
        <p:txBody>
          <a:bodyPr vert="horz" wrap="none" rtlCol="0">
            <a:spAutoFit/>
          </a:bodyPr>
          <a:lstStyle/>
          <a:p>
            <a:endParaRPr lang="en-US"/>
          </a:p>
        </p:txBody>
      </p:sp>
      <p:sp>
        <p:nvSpPr>
          <p:cNvPr id="2" name="TextBox 1">
            <a:extLst>
              <a:ext uri="{FF2B5EF4-FFF2-40B4-BE49-F238E27FC236}">
                <a16:creationId xmlns:a16="http://schemas.microsoft.com/office/drawing/2014/main" id="{6DE9BE2B-DE22-59E7-1D3B-FBA39F41A0E2}"/>
              </a:ext>
            </a:extLst>
          </p:cNvPr>
          <p:cNvSpPr txBox="1"/>
          <p:nvPr/>
        </p:nvSpPr>
        <p:spPr>
          <a:xfrm>
            <a:off x="762320" y="1551627"/>
            <a:ext cx="4653889" cy="4185761"/>
          </a:xfrm>
          <a:prstGeom prst="rect">
            <a:avLst/>
          </a:prstGeom>
          <a:noFill/>
        </p:spPr>
        <p:txBody>
          <a:bodyPr wrap="square" rtlCol="0">
            <a:spAutoFit/>
          </a:bodyPr>
          <a:lstStyle/>
          <a:p>
            <a:pPr algn="just"/>
            <a:r>
              <a:rPr lang="en-US" sz="1400" dirty="0">
                <a:latin typeface="Arial" panose="020B0604020202020204" pitchFamily="34" charset="0"/>
                <a:cs typeface="Arial" panose="020B0604020202020204" pitchFamily="34" charset="0"/>
              </a:rPr>
              <a:t>Normally, unwanted oscillations are removed from a dynamical system through the introduction of energy loss. In materials used for moving photons between light waves of different frequencies – a key process, </a:t>
            </a:r>
            <a:r>
              <a:rPr lang="en-US" sz="1400" i="1" dirty="0">
                <a:latin typeface="Arial" panose="020B0604020202020204" pitchFamily="34" charset="0"/>
                <a:cs typeface="Arial" panose="020B0604020202020204" pitchFamily="34" charset="0"/>
              </a:rPr>
              <a:t>e.g.</a:t>
            </a:r>
            <a:r>
              <a:rPr lang="en-US" sz="1400" dirty="0">
                <a:latin typeface="Arial" panose="020B0604020202020204" pitchFamily="34" charset="0"/>
                <a:cs typeface="Arial" panose="020B0604020202020204" pitchFamily="34" charset="0"/>
              </a:rPr>
              <a:t>, for transfer of information between nodes of a quantum network – unwanted oscillations between photon populations can limit device efficiency and cause instability and noise. </a:t>
            </a:r>
          </a:p>
          <a:p>
            <a:pPr algn="just"/>
            <a:endParaRPr lang="en-US" sz="1400" dirty="0">
              <a:latin typeface="Arial" panose="020B0604020202020204" pitchFamily="34" charset="0"/>
              <a:cs typeface="Arial" panose="020B0604020202020204" pitchFamily="34" charset="0"/>
            </a:endParaRPr>
          </a:p>
          <a:p>
            <a:pPr algn="just"/>
            <a:r>
              <a:rPr lang="en-US" sz="1400" dirty="0">
                <a:latin typeface="Arial" panose="020B0604020202020204" pitchFamily="34" charset="0"/>
                <a:cs typeface="Arial" panose="020B0604020202020204" pitchFamily="34" charset="0"/>
              </a:rPr>
              <a:t>In this work, we demonstrate that these oscillations can be removed without the need for energy loss. Instead, a second, simultaneous photon exchange process between light fields of different frequencies is introduced. The approach </a:t>
            </a:r>
            <a:r>
              <a:rPr lang="en-US" sz="1400" dirty="0" err="1">
                <a:latin typeface="Arial" panose="020B0604020202020204" pitchFamily="34" charset="0"/>
                <a:cs typeface="Arial" panose="020B0604020202020204" pitchFamily="34" charset="0"/>
              </a:rPr>
              <a:t>mimicks</a:t>
            </a:r>
            <a:r>
              <a:rPr lang="en-US" sz="1400" dirty="0">
                <a:latin typeface="Arial" panose="020B0604020202020204" pitchFamily="34" charset="0"/>
                <a:cs typeface="Arial" panose="020B0604020202020204" pitchFamily="34" charset="0"/>
              </a:rPr>
              <a:t> loss while preserving the optical power in the device. These findings suggest a new approach for the engineering of dynamics where energy recovery is of importance that could be significant for photonic materials, quantum information, and laser science.</a:t>
            </a:r>
          </a:p>
        </p:txBody>
      </p:sp>
      <p:sp>
        <p:nvSpPr>
          <p:cNvPr id="4" name="TextBox 7">
            <a:extLst>
              <a:ext uri="{FF2B5EF4-FFF2-40B4-BE49-F238E27FC236}">
                <a16:creationId xmlns:a16="http://schemas.microsoft.com/office/drawing/2014/main" id="{AE96E190-6773-6057-D790-B7FE2CE2EE73}"/>
              </a:ext>
            </a:extLst>
          </p:cNvPr>
          <p:cNvSpPr txBox="1">
            <a:spLocks noChangeArrowheads="1"/>
          </p:cNvSpPr>
          <p:nvPr/>
        </p:nvSpPr>
        <p:spPr bwMode="auto">
          <a:xfrm>
            <a:off x="6179131" y="5743654"/>
            <a:ext cx="533850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rgbClr val="003399"/>
                </a:solidFill>
                <a:latin typeface="Trebuchet MS" charset="0"/>
                <a:ea typeface="MS PGothic" charset="0"/>
                <a:cs typeface="MS PGothic" charset="0"/>
              </a:defRPr>
            </a:lvl1pPr>
            <a:lvl2pPr marL="742950" indent="-285750" eaLnBrk="0" hangingPunct="0">
              <a:defRPr sz="2000">
                <a:solidFill>
                  <a:srgbClr val="003399"/>
                </a:solidFill>
                <a:latin typeface="Trebuchet MS" charset="0"/>
                <a:ea typeface="MS PGothic" charset="0"/>
                <a:cs typeface="MS PGothic" charset="0"/>
              </a:defRPr>
            </a:lvl2pPr>
            <a:lvl3pPr marL="1143000" indent="-228600" eaLnBrk="0" hangingPunct="0">
              <a:defRPr sz="2000">
                <a:solidFill>
                  <a:srgbClr val="003399"/>
                </a:solidFill>
                <a:latin typeface="Trebuchet MS" charset="0"/>
                <a:ea typeface="MS PGothic" charset="0"/>
                <a:cs typeface="MS PGothic" charset="0"/>
              </a:defRPr>
            </a:lvl3pPr>
            <a:lvl4pPr marL="1600200" indent="-228600" eaLnBrk="0" hangingPunct="0">
              <a:defRPr sz="2000">
                <a:solidFill>
                  <a:srgbClr val="003399"/>
                </a:solidFill>
                <a:latin typeface="Trebuchet MS" charset="0"/>
                <a:ea typeface="MS PGothic" charset="0"/>
                <a:cs typeface="MS PGothic" charset="0"/>
              </a:defRPr>
            </a:lvl4pPr>
            <a:lvl5pPr marL="2057400" indent="-228600" eaLnBrk="0" hangingPunct="0">
              <a:defRPr sz="2000">
                <a:solidFill>
                  <a:srgbClr val="003399"/>
                </a:solidFill>
                <a:latin typeface="Trebuchet MS" charset="0"/>
                <a:ea typeface="MS PGothic" charset="0"/>
                <a:cs typeface="MS PGothic" charset="0"/>
              </a:defRPr>
            </a:lvl5pPr>
            <a:lvl6pPr marL="2514600" indent="-228600" algn="ctr" eaLnBrk="0" fontAlgn="base" hangingPunct="0">
              <a:spcBef>
                <a:spcPct val="0"/>
              </a:spcBef>
              <a:spcAft>
                <a:spcPct val="0"/>
              </a:spcAft>
              <a:defRPr sz="2000">
                <a:solidFill>
                  <a:srgbClr val="003399"/>
                </a:solidFill>
                <a:latin typeface="Trebuchet MS" charset="0"/>
                <a:ea typeface="MS PGothic" charset="0"/>
                <a:cs typeface="MS PGothic" charset="0"/>
              </a:defRPr>
            </a:lvl6pPr>
            <a:lvl7pPr marL="2971800" indent="-228600" algn="ctr" eaLnBrk="0" fontAlgn="base" hangingPunct="0">
              <a:spcBef>
                <a:spcPct val="0"/>
              </a:spcBef>
              <a:spcAft>
                <a:spcPct val="0"/>
              </a:spcAft>
              <a:defRPr sz="2000">
                <a:solidFill>
                  <a:srgbClr val="003399"/>
                </a:solidFill>
                <a:latin typeface="Trebuchet MS" charset="0"/>
                <a:ea typeface="MS PGothic" charset="0"/>
                <a:cs typeface="MS PGothic" charset="0"/>
              </a:defRPr>
            </a:lvl7pPr>
            <a:lvl8pPr marL="3429000" indent="-228600" algn="ctr" eaLnBrk="0" fontAlgn="base" hangingPunct="0">
              <a:spcBef>
                <a:spcPct val="0"/>
              </a:spcBef>
              <a:spcAft>
                <a:spcPct val="0"/>
              </a:spcAft>
              <a:defRPr sz="2000">
                <a:solidFill>
                  <a:srgbClr val="003399"/>
                </a:solidFill>
                <a:latin typeface="Trebuchet MS" charset="0"/>
                <a:ea typeface="MS PGothic" charset="0"/>
                <a:cs typeface="MS PGothic" charset="0"/>
              </a:defRPr>
            </a:lvl8pPr>
            <a:lvl9pPr marL="3886200" indent="-228600" algn="ctr" eaLnBrk="0" fontAlgn="base" hangingPunct="0">
              <a:spcBef>
                <a:spcPct val="0"/>
              </a:spcBef>
              <a:spcAft>
                <a:spcPct val="0"/>
              </a:spcAft>
              <a:defRPr sz="2000">
                <a:solidFill>
                  <a:srgbClr val="003399"/>
                </a:solidFill>
                <a:latin typeface="Trebuchet MS" charset="0"/>
                <a:ea typeface="MS PGothic" charset="0"/>
                <a:cs typeface="MS PGothic" charset="0"/>
              </a:defRPr>
            </a:lvl9pPr>
          </a:lstStyle>
          <a:p>
            <a:pPr algn="r" eaLnBrk="1" hangingPunct="1"/>
            <a:r>
              <a:rPr lang="en-US" sz="1400" dirty="0">
                <a:solidFill>
                  <a:srgbClr val="000000"/>
                </a:solidFill>
                <a:latin typeface="+mn-lt"/>
                <a:cs typeface="Times New Roman" charset="0"/>
              </a:rPr>
              <a:t>N. </a:t>
            </a:r>
            <a:r>
              <a:rPr lang="en-US" sz="1400" dirty="0" err="1">
                <a:solidFill>
                  <a:srgbClr val="000000"/>
                </a:solidFill>
                <a:latin typeface="+mn-lt"/>
                <a:cs typeface="Times New Roman" charset="0"/>
              </a:rPr>
              <a:t>Flemens</a:t>
            </a:r>
            <a:r>
              <a:rPr lang="en-US" sz="1400" dirty="0">
                <a:solidFill>
                  <a:srgbClr val="000000"/>
                </a:solidFill>
                <a:latin typeface="+mn-lt"/>
                <a:cs typeface="Times New Roman" charset="0"/>
              </a:rPr>
              <a:t> and J. Moses, </a:t>
            </a:r>
            <a:r>
              <a:rPr lang="en-US" sz="1400" i="1" dirty="0">
                <a:solidFill>
                  <a:srgbClr val="000000"/>
                </a:solidFill>
                <a:latin typeface="+mn-lt"/>
                <a:cs typeface="Times New Roman" charset="0"/>
              </a:rPr>
              <a:t>Physical Review Letters</a:t>
            </a:r>
            <a:r>
              <a:rPr lang="en-US" sz="1400" dirty="0">
                <a:solidFill>
                  <a:srgbClr val="000000"/>
                </a:solidFill>
                <a:latin typeface="+mn-lt"/>
                <a:cs typeface="Times New Roman" charset="0"/>
              </a:rPr>
              <a:t> </a:t>
            </a:r>
            <a:r>
              <a:rPr lang="en-US" sz="1400" b="1" dirty="0">
                <a:solidFill>
                  <a:srgbClr val="000000"/>
                </a:solidFill>
                <a:latin typeface="+mn-lt"/>
                <a:cs typeface="Times New Roman" charset="0"/>
              </a:rPr>
              <a:t>129</a:t>
            </a:r>
            <a:r>
              <a:rPr lang="en-US" sz="1400" dirty="0">
                <a:solidFill>
                  <a:srgbClr val="000000"/>
                </a:solidFill>
                <a:latin typeface="+mn-lt"/>
                <a:cs typeface="Times New Roman" charset="0"/>
              </a:rPr>
              <a:t>, 153901 (2022)</a:t>
            </a:r>
          </a:p>
        </p:txBody>
      </p:sp>
      <p:grpSp>
        <p:nvGrpSpPr>
          <p:cNvPr id="7" name="Group 6">
            <a:extLst>
              <a:ext uri="{FF2B5EF4-FFF2-40B4-BE49-F238E27FC236}">
                <a16:creationId xmlns:a16="http://schemas.microsoft.com/office/drawing/2014/main" id="{AA5E4023-553C-53A8-7C1F-A7ED4F507216}"/>
              </a:ext>
            </a:extLst>
          </p:cNvPr>
          <p:cNvGrpSpPr/>
          <p:nvPr/>
        </p:nvGrpSpPr>
        <p:grpSpPr>
          <a:xfrm>
            <a:off x="6096000" y="1551627"/>
            <a:ext cx="5458816" cy="4099491"/>
            <a:chOff x="3520154" y="2112354"/>
            <a:chExt cx="5066558" cy="3450247"/>
          </a:xfrm>
        </p:grpSpPr>
        <p:sp>
          <p:nvSpPr>
            <p:cNvPr id="23" name="Rectangle 22">
              <a:extLst>
                <a:ext uri="{FF2B5EF4-FFF2-40B4-BE49-F238E27FC236}">
                  <a16:creationId xmlns:a16="http://schemas.microsoft.com/office/drawing/2014/main" id="{A47FFBE7-4350-384B-7A8A-ADDA77AD4D42}"/>
                </a:ext>
              </a:extLst>
            </p:cNvPr>
            <p:cNvSpPr/>
            <p:nvPr/>
          </p:nvSpPr>
          <p:spPr>
            <a:xfrm>
              <a:off x="5055550" y="4270758"/>
              <a:ext cx="3470142" cy="240944"/>
            </a:xfrm>
            <a:prstGeom prst="rect">
              <a:avLst/>
            </a:prstGeom>
          </p:spPr>
          <p:txBody>
            <a:bodyPr wrap="square">
              <a:spAutoFit/>
            </a:bodyPr>
            <a:lstStyle/>
            <a:p>
              <a:pPr algn="just" fontAlgn="base">
                <a:spcBef>
                  <a:spcPct val="0"/>
                </a:spcBef>
                <a:spcAft>
                  <a:spcPct val="0"/>
                </a:spcAft>
              </a:pPr>
              <a:endParaRPr lang="en-US" altLang="en-US" sz="1100" dirty="0">
                <a:solidFill>
                  <a:prstClr val="black"/>
                </a:solidFill>
                <a:latin typeface="News Gothic MT"/>
                <a:cs typeface="Times New Roman"/>
              </a:endParaRPr>
            </a:p>
          </p:txBody>
        </p:sp>
        <p:sp>
          <p:nvSpPr>
            <p:cNvPr id="26" name="Rectangle 37">
              <a:extLst>
                <a:ext uri="{FF2B5EF4-FFF2-40B4-BE49-F238E27FC236}">
                  <a16:creationId xmlns:a16="http://schemas.microsoft.com/office/drawing/2014/main" id="{29D5E033-8F26-EFDB-07A0-83B60F4D75A5}"/>
                </a:ext>
              </a:extLst>
            </p:cNvPr>
            <p:cNvSpPr>
              <a:spLocks noChangeArrowheads="1"/>
            </p:cNvSpPr>
            <p:nvPr/>
          </p:nvSpPr>
          <p:spPr bwMode="auto">
            <a:xfrm>
              <a:off x="3520154" y="2112354"/>
              <a:ext cx="5066558" cy="345024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16" name="TextBox 15">
            <a:extLst>
              <a:ext uri="{FF2B5EF4-FFF2-40B4-BE49-F238E27FC236}">
                <a16:creationId xmlns:a16="http://schemas.microsoft.com/office/drawing/2014/main" id="{496AEC9F-1677-9CAB-25CB-04E9E16AA792}"/>
              </a:ext>
            </a:extLst>
          </p:cNvPr>
          <p:cNvSpPr txBox="1"/>
          <p:nvPr/>
        </p:nvSpPr>
        <p:spPr>
          <a:xfrm>
            <a:off x="6179132" y="3840290"/>
            <a:ext cx="5328562" cy="1815882"/>
          </a:xfrm>
          <a:prstGeom prst="rect">
            <a:avLst/>
          </a:prstGeom>
          <a:noFill/>
        </p:spPr>
        <p:txBody>
          <a:bodyPr wrap="square">
            <a:spAutoFit/>
          </a:bodyPr>
          <a:lstStyle/>
          <a:p>
            <a:pPr marL="0" marR="0">
              <a:spcBef>
                <a:spcPts val="0"/>
              </a:spcBef>
              <a:spcAft>
                <a:spcPts val="0"/>
              </a:spcAft>
            </a:pPr>
            <a:r>
              <a:rPr lang="en-US" sz="1400" dirty="0">
                <a:effectLst/>
                <a:latin typeface="Calibri" panose="020F0502020204030204" pitchFamily="34" charset="0"/>
                <a:ea typeface="Calibri" panose="020F0502020204030204" pitchFamily="34" charset="0"/>
                <a:cs typeface="Calibri" panose="020F0502020204030204" pitchFamily="34" charset="0"/>
              </a:rPr>
              <a:t>(</a:t>
            </a:r>
            <a:r>
              <a:rPr lang="en-US" sz="1400" dirty="0" err="1">
                <a:effectLst/>
                <a:latin typeface="Calibri" panose="020F0502020204030204" pitchFamily="34" charset="0"/>
                <a:ea typeface="Calibri" panose="020F0502020204030204" pitchFamily="34" charset="0"/>
                <a:cs typeface="Calibri" panose="020F0502020204030204" pitchFamily="34" charset="0"/>
              </a:rPr>
              <a:t>i</a:t>
            </a:r>
            <a:r>
              <a:rPr lang="en-US" sz="1400" dirty="0">
                <a:effectLst/>
                <a:latin typeface="Calibri" panose="020F0502020204030204" pitchFamily="34" charset="0"/>
                <a:ea typeface="Calibri" panose="020F0502020204030204" pitchFamily="34" charset="0"/>
                <a:cs typeface="Calibri" panose="020F0502020204030204" pitchFamily="34" charset="0"/>
              </a:rPr>
              <a:t>) Oscillations of power between light waves in nearby waveguides can be removed by loss. (ii) The same principle can be used to eliminate oscillations of photon population in a three-wave mixing (TWM) process (a </a:t>
            </a:r>
            <a:r>
              <a:rPr lang="en-US" sz="1400" dirty="0">
                <a:effectLst/>
                <a:latin typeface="Calibri" panose="020F0502020204030204" pitchFamily="34" charset="0"/>
                <a:ea typeface="Calibri" panose="020F0502020204030204" pitchFamily="34" charset="0"/>
                <a:cs typeface="Calibri" panose="020F0502020204030204" pitchFamily="34" charset="0"/>
                <a:sym typeface="Wingdings" pitchFamily="2" charset="2"/>
              </a:rPr>
              <a:t></a:t>
            </a:r>
            <a:r>
              <a:rPr lang="en-US" sz="1400" dirty="0">
                <a:effectLst/>
                <a:latin typeface="Calibri" panose="020F0502020204030204" pitchFamily="34" charset="0"/>
                <a:ea typeface="Calibri" panose="020F0502020204030204" pitchFamily="34" charset="0"/>
                <a:cs typeface="Calibri" panose="020F0502020204030204" pitchFamily="34" charset="0"/>
              </a:rPr>
              <a:t> </a:t>
            </a:r>
            <a:r>
              <a:rPr lang="en-US" sz="1400" dirty="0" err="1">
                <a:effectLst/>
                <a:latin typeface="Calibri" panose="020F0502020204030204" pitchFamily="34" charset="0"/>
                <a:ea typeface="Calibri" panose="020F0502020204030204" pitchFamily="34" charset="0"/>
                <a:cs typeface="Calibri" panose="020F0502020204030204" pitchFamily="34" charset="0"/>
              </a:rPr>
              <a:t>b,c</a:t>
            </a:r>
            <a:r>
              <a:rPr lang="en-US" sz="1400" dirty="0">
                <a:effectLst/>
                <a:latin typeface="Calibri" panose="020F0502020204030204" pitchFamily="34" charset="0"/>
                <a:ea typeface="Calibri" panose="020F0502020204030204" pitchFamily="34" charset="0"/>
                <a:cs typeface="Calibri" panose="020F0502020204030204" pitchFamily="34" charset="0"/>
              </a:rPr>
              <a:t>). However, rather than using loss, a second-harmonic generation (SHG) process can coherently move photons to a fourth wave (c </a:t>
            </a:r>
            <a:r>
              <a:rPr lang="en-US" sz="1400" dirty="0">
                <a:effectLst/>
                <a:latin typeface="Calibri" panose="020F0502020204030204" pitchFamily="34" charset="0"/>
                <a:ea typeface="Calibri" panose="020F0502020204030204" pitchFamily="34" charset="0"/>
                <a:cs typeface="Calibri" panose="020F0502020204030204" pitchFamily="34" charset="0"/>
                <a:sym typeface="Wingdings" pitchFamily="2" charset="2"/>
              </a:rPr>
              <a:t></a:t>
            </a:r>
            <a:r>
              <a:rPr lang="en-US" sz="1400" dirty="0">
                <a:effectLst/>
                <a:latin typeface="Calibri" panose="020F0502020204030204" pitchFamily="34" charset="0"/>
                <a:ea typeface="Calibri" panose="020F0502020204030204" pitchFamily="34" charset="0"/>
                <a:cs typeface="Calibri" panose="020F0502020204030204" pitchFamily="34" charset="0"/>
              </a:rPr>
              <a:t> d). (iii) This process can be used to achieve under- or over-damped behavior, corresponding to unbroken or broken parity-time-symmetric phase.</a:t>
            </a:r>
          </a:p>
        </p:txBody>
      </p:sp>
      <p:cxnSp>
        <p:nvCxnSpPr>
          <p:cNvPr id="31" name="Straight Connector 30">
            <a:extLst>
              <a:ext uri="{FF2B5EF4-FFF2-40B4-BE49-F238E27FC236}">
                <a16:creationId xmlns:a16="http://schemas.microsoft.com/office/drawing/2014/main" id="{27C4936F-34FD-324E-9BCE-143EF5D5AF42}"/>
              </a:ext>
            </a:extLst>
          </p:cNvPr>
          <p:cNvCxnSpPr>
            <a:cxnSpLocks/>
          </p:cNvCxnSpPr>
          <p:nvPr/>
        </p:nvCxnSpPr>
        <p:spPr>
          <a:xfrm>
            <a:off x="6096000" y="3808198"/>
            <a:ext cx="54588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32" name="Picture 31">
            <a:extLst>
              <a:ext uri="{FF2B5EF4-FFF2-40B4-BE49-F238E27FC236}">
                <a16:creationId xmlns:a16="http://schemas.microsoft.com/office/drawing/2014/main" id="{069EB202-8C44-BF26-6F8F-C06209AE19F7}"/>
              </a:ext>
            </a:extLst>
          </p:cNvPr>
          <p:cNvPicPr>
            <a:picLocks noChangeAspect="1"/>
          </p:cNvPicPr>
          <p:nvPr/>
        </p:nvPicPr>
        <p:blipFill>
          <a:blip r:embed="rId5"/>
          <a:stretch>
            <a:fillRect/>
          </a:stretch>
        </p:blipFill>
        <p:spPr>
          <a:xfrm>
            <a:off x="8757290" y="1657432"/>
            <a:ext cx="1868272" cy="852982"/>
          </a:xfrm>
          <a:prstGeom prst="rect">
            <a:avLst/>
          </a:prstGeom>
        </p:spPr>
      </p:pic>
      <p:pic>
        <p:nvPicPr>
          <p:cNvPr id="33" name="Picture 32">
            <a:extLst>
              <a:ext uri="{FF2B5EF4-FFF2-40B4-BE49-F238E27FC236}">
                <a16:creationId xmlns:a16="http://schemas.microsoft.com/office/drawing/2014/main" id="{7E8E1CF9-9256-CBC2-A7F5-AC9D5B9D8534}"/>
              </a:ext>
            </a:extLst>
          </p:cNvPr>
          <p:cNvPicPr>
            <a:picLocks noChangeAspect="1"/>
          </p:cNvPicPr>
          <p:nvPr/>
        </p:nvPicPr>
        <p:blipFill>
          <a:blip r:embed="rId6"/>
          <a:stretch>
            <a:fillRect/>
          </a:stretch>
        </p:blipFill>
        <p:spPr>
          <a:xfrm>
            <a:off x="7148796" y="1601294"/>
            <a:ext cx="1369408" cy="908096"/>
          </a:xfrm>
          <a:prstGeom prst="rect">
            <a:avLst/>
          </a:prstGeom>
        </p:spPr>
      </p:pic>
      <p:sp>
        <p:nvSpPr>
          <p:cNvPr id="34" name="TextBox 33">
            <a:extLst>
              <a:ext uri="{FF2B5EF4-FFF2-40B4-BE49-F238E27FC236}">
                <a16:creationId xmlns:a16="http://schemas.microsoft.com/office/drawing/2014/main" id="{A02A6849-390D-1D5E-17E5-45C06503464F}"/>
              </a:ext>
            </a:extLst>
          </p:cNvPr>
          <p:cNvSpPr txBox="1"/>
          <p:nvPr/>
        </p:nvSpPr>
        <p:spPr>
          <a:xfrm>
            <a:off x="6906048" y="1603615"/>
            <a:ext cx="335348" cy="307777"/>
          </a:xfrm>
          <a:prstGeom prst="rect">
            <a:avLst/>
          </a:prstGeom>
          <a:solidFill>
            <a:schemeClr val="bg1"/>
          </a:solidFill>
        </p:spPr>
        <p:txBody>
          <a:bodyPr wrap="none" rtlCol="0">
            <a:spAutoFit/>
          </a:bodyPr>
          <a:lstStyle/>
          <a:p>
            <a:r>
              <a:rPr lang="en-US" sz="1400" dirty="0"/>
              <a:t>(</a:t>
            </a:r>
            <a:r>
              <a:rPr lang="en-US" sz="1400" dirty="0" err="1"/>
              <a:t>i</a:t>
            </a:r>
            <a:r>
              <a:rPr lang="en-US" sz="1400" dirty="0"/>
              <a:t>)</a:t>
            </a:r>
          </a:p>
        </p:txBody>
      </p:sp>
      <p:sp>
        <p:nvSpPr>
          <p:cNvPr id="35" name="TextBox 34">
            <a:extLst>
              <a:ext uri="{FF2B5EF4-FFF2-40B4-BE49-F238E27FC236}">
                <a16:creationId xmlns:a16="http://schemas.microsoft.com/office/drawing/2014/main" id="{0055D252-F221-9DEA-4980-FFDA2A795CE5}"/>
              </a:ext>
            </a:extLst>
          </p:cNvPr>
          <p:cNvSpPr txBox="1"/>
          <p:nvPr/>
        </p:nvSpPr>
        <p:spPr>
          <a:xfrm>
            <a:off x="8636895" y="1601130"/>
            <a:ext cx="377026" cy="307777"/>
          </a:xfrm>
          <a:prstGeom prst="rect">
            <a:avLst/>
          </a:prstGeom>
          <a:solidFill>
            <a:schemeClr val="bg1"/>
          </a:solidFill>
        </p:spPr>
        <p:txBody>
          <a:bodyPr wrap="none" rtlCol="0">
            <a:spAutoFit/>
          </a:bodyPr>
          <a:lstStyle/>
          <a:p>
            <a:r>
              <a:rPr lang="en-US" sz="1400" dirty="0"/>
              <a:t>(ii)</a:t>
            </a:r>
          </a:p>
        </p:txBody>
      </p:sp>
      <p:sp>
        <p:nvSpPr>
          <p:cNvPr id="36" name="TextBox 35">
            <a:extLst>
              <a:ext uri="{FF2B5EF4-FFF2-40B4-BE49-F238E27FC236}">
                <a16:creationId xmlns:a16="http://schemas.microsoft.com/office/drawing/2014/main" id="{6F65E2E1-970B-F6E7-057D-DE2656B85DDC}"/>
              </a:ext>
            </a:extLst>
          </p:cNvPr>
          <p:cNvSpPr txBox="1"/>
          <p:nvPr/>
        </p:nvSpPr>
        <p:spPr>
          <a:xfrm>
            <a:off x="6131201" y="2430847"/>
            <a:ext cx="418704" cy="307777"/>
          </a:xfrm>
          <a:prstGeom prst="rect">
            <a:avLst/>
          </a:prstGeom>
          <a:noFill/>
        </p:spPr>
        <p:txBody>
          <a:bodyPr wrap="none" rtlCol="0">
            <a:spAutoFit/>
          </a:bodyPr>
          <a:lstStyle/>
          <a:p>
            <a:r>
              <a:rPr lang="en-US" sz="1400" dirty="0"/>
              <a:t>(iii)</a:t>
            </a:r>
          </a:p>
        </p:txBody>
      </p:sp>
      <p:sp>
        <p:nvSpPr>
          <p:cNvPr id="37" name="TextBox 36">
            <a:extLst>
              <a:ext uri="{FF2B5EF4-FFF2-40B4-BE49-F238E27FC236}">
                <a16:creationId xmlns:a16="http://schemas.microsoft.com/office/drawing/2014/main" id="{5B3C0D74-3E9F-D9D2-1972-90A4D5957DB2}"/>
              </a:ext>
            </a:extLst>
          </p:cNvPr>
          <p:cNvSpPr txBox="1"/>
          <p:nvPr/>
        </p:nvSpPr>
        <p:spPr>
          <a:xfrm>
            <a:off x="6977759" y="3493870"/>
            <a:ext cx="748923" cy="246221"/>
          </a:xfrm>
          <a:prstGeom prst="rect">
            <a:avLst/>
          </a:prstGeom>
          <a:noFill/>
        </p:spPr>
        <p:txBody>
          <a:bodyPr wrap="none" rtlCol="0">
            <a:spAutoFit/>
          </a:bodyPr>
          <a:lstStyle/>
          <a:p>
            <a:r>
              <a:rPr lang="en-US" sz="1000" dirty="0"/>
              <a:t>undamped</a:t>
            </a:r>
          </a:p>
        </p:txBody>
      </p:sp>
      <p:sp>
        <p:nvSpPr>
          <p:cNvPr id="38" name="TextBox 37">
            <a:extLst>
              <a:ext uri="{FF2B5EF4-FFF2-40B4-BE49-F238E27FC236}">
                <a16:creationId xmlns:a16="http://schemas.microsoft.com/office/drawing/2014/main" id="{E0C659D2-A465-BB93-AA86-A4A266F68DC2}"/>
              </a:ext>
            </a:extLst>
          </p:cNvPr>
          <p:cNvSpPr txBox="1"/>
          <p:nvPr/>
        </p:nvSpPr>
        <p:spPr>
          <a:xfrm>
            <a:off x="8371535" y="3435126"/>
            <a:ext cx="1396536" cy="400110"/>
          </a:xfrm>
          <a:prstGeom prst="rect">
            <a:avLst/>
          </a:prstGeom>
          <a:noFill/>
        </p:spPr>
        <p:txBody>
          <a:bodyPr wrap="none" rtlCol="0">
            <a:spAutoFit/>
          </a:bodyPr>
          <a:lstStyle/>
          <a:p>
            <a:pPr algn="ctr"/>
            <a:r>
              <a:rPr lang="en-US" sz="1000" dirty="0"/>
              <a:t>underdamped</a:t>
            </a:r>
          </a:p>
          <a:p>
            <a:pPr algn="ctr"/>
            <a:r>
              <a:rPr lang="en-US" sz="1000" dirty="0"/>
              <a:t>unbroken </a:t>
            </a:r>
            <a:r>
              <a:rPr lang="en-US" sz="1000" i="1" dirty="0"/>
              <a:t>PT</a:t>
            </a:r>
            <a:r>
              <a:rPr lang="en-US" sz="1000" dirty="0"/>
              <a:t> symmetry</a:t>
            </a:r>
            <a:endParaRPr lang="en-US" sz="1000" i="1" dirty="0"/>
          </a:p>
        </p:txBody>
      </p:sp>
      <p:sp>
        <p:nvSpPr>
          <p:cNvPr id="39" name="TextBox 38">
            <a:extLst>
              <a:ext uri="{FF2B5EF4-FFF2-40B4-BE49-F238E27FC236}">
                <a16:creationId xmlns:a16="http://schemas.microsoft.com/office/drawing/2014/main" id="{2DF23A00-1739-B447-D8D9-A922F4F9303D}"/>
              </a:ext>
            </a:extLst>
          </p:cNvPr>
          <p:cNvSpPr txBox="1"/>
          <p:nvPr/>
        </p:nvSpPr>
        <p:spPr>
          <a:xfrm>
            <a:off x="10245974" y="3435126"/>
            <a:ext cx="1261884" cy="400110"/>
          </a:xfrm>
          <a:prstGeom prst="rect">
            <a:avLst/>
          </a:prstGeom>
          <a:noFill/>
        </p:spPr>
        <p:txBody>
          <a:bodyPr wrap="none" rtlCol="0">
            <a:spAutoFit/>
          </a:bodyPr>
          <a:lstStyle/>
          <a:p>
            <a:pPr algn="ctr"/>
            <a:r>
              <a:rPr lang="en-US" sz="1000" dirty="0"/>
              <a:t>overdamped</a:t>
            </a:r>
          </a:p>
          <a:p>
            <a:pPr algn="ctr"/>
            <a:r>
              <a:rPr lang="en-US" sz="1000" dirty="0"/>
              <a:t>broken </a:t>
            </a:r>
            <a:r>
              <a:rPr lang="en-US" sz="1000" i="1" dirty="0"/>
              <a:t>PT</a:t>
            </a:r>
            <a:r>
              <a:rPr lang="en-US" sz="1000" dirty="0"/>
              <a:t> symmetry</a:t>
            </a:r>
            <a:endParaRPr lang="en-US" sz="1000" i="1" dirty="0"/>
          </a:p>
        </p:txBody>
      </p:sp>
    </p:spTree>
    <p:extLst>
      <p:ext uri="{BB962C8B-B14F-4D97-AF65-F5344CB8AC3E}">
        <p14:creationId xmlns:p14="http://schemas.microsoft.com/office/powerpoint/2010/main" val="386602603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4218</TotalTime>
  <Words>562</Words>
  <Application>Microsoft Macintosh PowerPoint</Application>
  <PresentationFormat>Widescreen</PresentationFormat>
  <Paragraphs>23</Paragraphs>
  <Slides>1</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vt:i4>
      </vt:variant>
    </vt:vector>
  </HeadingPairs>
  <TitlesOfParts>
    <vt:vector size="11" baseType="lpstr">
      <vt:lpstr>Arial</vt:lpstr>
      <vt:lpstr>Calibri</vt:lpstr>
      <vt:lpstr>Calibri Light</vt:lpstr>
      <vt:lpstr>Microsoft Sans Serif</vt:lpstr>
      <vt:lpstr>News Gothic MT</vt:lpstr>
      <vt:lpstr>Sitka Subheading</vt:lpstr>
      <vt:lpstr>Source Sans Pro</vt:lpstr>
      <vt:lpstr>Times New Roman</vt:lpstr>
      <vt:lpstr>Wingdings</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TD</dc:creator>
  <cp:lastModifiedBy>Frank Wise</cp:lastModifiedBy>
  <cp:revision>281</cp:revision>
  <cp:lastPrinted>2018-03-20T12:31:18Z</cp:lastPrinted>
  <dcterms:created xsi:type="dcterms:W3CDTF">2017-10-05T17:34:54Z</dcterms:created>
  <dcterms:modified xsi:type="dcterms:W3CDTF">2023-05-02T20:53:33Z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9b3d174c-23b2-471b-a915-ef0585a807c5</vt:lpwstr>
  </property>
  <property fmtid="{D5CDD505-2E9C-101B-9397-08002B2CF9AE}" pid="3" name="ContainsCUI">
    <vt:lpwstr>No</vt:lpwstr>
  </property>
</Properties>
</file>