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F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6" autoAdjust="0"/>
    <p:restoredTop sz="85752" autoAdjust="0"/>
  </p:normalViewPr>
  <p:slideViewPr>
    <p:cSldViewPr snapToGrid="0" snapToObjects="1">
      <p:cViewPr varScale="1">
        <p:scale>
          <a:sx n="107" d="100"/>
          <a:sy n="107" d="100"/>
        </p:scale>
        <p:origin x="1376" y="168"/>
      </p:cViewPr>
      <p:guideLst/>
    </p:cSldViewPr>
  </p:slideViewPr>
  <p:notesTextViewPr>
    <p:cViewPr>
      <p:scale>
        <a:sx n="3" d="2"/>
        <a:sy n="3" d="2"/>
      </p:scale>
      <p:origin x="0" y="-392"/>
    </p:cViewPr>
  </p:notesTextViewPr>
  <p:sorterViewPr>
    <p:cViewPr>
      <p:scale>
        <a:sx n="70" d="100"/>
        <a:sy n="70" d="100"/>
      </p:scale>
      <p:origin x="0" y="-4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0CAD82-A0C8-4D0A-ABD4-C7506DA867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B8966-CA86-4F8B-A1DC-E4B27EA0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72AFE-C766-4234-802D-4743A0E558C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46503-97A3-4D9E-9B73-906CF497EA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24FD7-5E8B-4800-B492-5643BF03B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B36C-FB73-4403-8335-B2E006F35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27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FB3966-F140-43F2-BB90-69495BF7B5C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D0DCA-A90A-4D9A-9651-03AC7085F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2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What Has Been Achieved: 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Electronically-controlled artificial cilia have been demonstrated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defTabSz="914400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Importance of the Achievement: 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The cilia can produce arbitrary flow patterns in liquids near a surface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.  Such cilia will allow manipulation of fluids on the microscale, with applications ranging from fluid pumping to microrobot locomotion.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How is the achievement related to the IRG, and how does it help it achieve its goals? 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This work is direct progress toward the main goal of the IRG, which is to develop microscale actuators for applications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/>
                </a:solidFill>
                <a:latin typeface="+mn-lt"/>
              </a:rPr>
              <a:t>Where the findings are published: 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W. Wang, Q. Liu, I. </a:t>
            </a:r>
            <a:r>
              <a:rPr lang="en-US" sz="1200" b="0" dirty="0" err="1">
                <a:solidFill>
                  <a:schemeClr val="tx1"/>
                </a:solidFill>
                <a:latin typeface="+mn-lt"/>
              </a:rPr>
              <a:t>Tanasijevic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, M. F. Reynolds, A. J. Cortese, M.Z. </a:t>
            </a:r>
            <a:r>
              <a:rPr lang="en-US" sz="1200" b="0" dirty="0" err="1">
                <a:solidFill>
                  <a:schemeClr val="tx1"/>
                </a:solidFill>
                <a:latin typeface="+mn-lt"/>
              </a:rPr>
              <a:t>Miskin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, M. C. Cao, D. A. Muller, A. C. Molnar, E. </a:t>
            </a:r>
            <a:r>
              <a:rPr lang="en-US" sz="1200" b="0" dirty="0" err="1">
                <a:solidFill>
                  <a:schemeClr val="tx1"/>
                </a:solidFill>
                <a:latin typeface="+mn-lt"/>
              </a:rPr>
              <a:t>Lauga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, P. L. </a:t>
            </a:r>
            <a:r>
              <a:rPr lang="en-US" sz="1200" b="0" dirty="0" err="1">
                <a:solidFill>
                  <a:schemeClr val="tx1"/>
                </a:solidFill>
                <a:latin typeface="+mn-lt"/>
              </a:rPr>
              <a:t>McEuen</a:t>
            </a:r>
            <a:r>
              <a:rPr lang="en-US" sz="1200" b="0" dirty="0">
                <a:solidFill>
                  <a:schemeClr val="tx1"/>
                </a:solidFill>
                <a:latin typeface="+mn-lt"/>
              </a:rPr>
              <a:t>, and I. Cohen, Nature  2022 (DOI: 10.1038/s41586-022-04645-w)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D0DCA-A90A-4D9A-9651-03AC7085FB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0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A3C91C77-9858-7D47-A426-16DA40626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cSlideMaster.Title SlideHeader">
            <a:extLst>
              <a:ext uri="{FF2B5EF4-FFF2-40B4-BE49-F238E27FC236}">
                <a16:creationId xmlns:a16="http://schemas.microsoft.com/office/drawing/2014/main" id="{D55EAFC1-6677-C402-F523-AA055515E85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8" name="hcTitle SlideHeader">
            <a:extLst>
              <a:ext uri="{FF2B5EF4-FFF2-40B4-BE49-F238E27FC236}">
                <a16:creationId xmlns:a16="http://schemas.microsoft.com/office/drawing/2014/main" id="{9B41BAF7-2C55-9AAA-EA0B-CFCEEDA335E1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hcSlideMaster.Title and ContentHeader">
            <a:extLst>
              <a:ext uri="{FF2B5EF4-FFF2-40B4-BE49-F238E27FC236}">
                <a16:creationId xmlns:a16="http://schemas.microsoft.com/office/drawing/2014/main" id="{935B9966-9F10-34D3-B98C-E010585E904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@@T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67172BC-940E-4A2E-8CD8-C0B883DE9C6B}"/>
              </a:ext>
            </a:extLst>
          </p:cNvPr>
          <p:cNvSpPr txBox="1"/>
          <p:nvPr userDrawn="1"/>
        </p:nvSpPr>
        <p:spPr>
          <a:xfrm>
            <a:off x="1" y="3483"/>
            <a:ext cx="12217051" cy="8059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rgbClr val="0BC564"/>
              </a:solidFill>
              <a:latin typeface="Sitka Subheading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32" y="1334133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243697"/>
            <a:ext cx="12192000" cy="653979"/>
            <a:chOff x="0" y="6243697"/>
            <a:chExt cx="12192000" cy="6539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243697"/>
              <a:ext cx="12192000" cy="653979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326" y="6272178"/>
              <a:ext cx="2200675" cy="54754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640136" y="6470393"/>
              <a:ext cx="4693357" cy="2308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00" b="0" i="1" dirty="0">
                  <a:ln w="0"/>
                  <a:solidFill>
                    <a:schemeClr val="accent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Where Materials Begin and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6257889"/>
              <a:ext cx="616493" cy="619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8D7F3-969C-475E-B572-7EC9EB537821}"/>
              </a:ext>
            </a:extLst>
          </p:cNvPr>
          <p:cNvSpPr/>
          <p:nvPr userDrawn="1"/>
        </p:nvSpPr>
        <p:spPr>
          <a:xfrm>
            <a:off x="0" y="262753"/>
            <a:ext cx="2765425" cy="4164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DB0C155-8A7C-43CC-9880-AC3AE5A1C484}"/>
              </a:ext>
            </a:extLst>
          </p:cNvPr>
          <p:cNvSpPr/>
          <p:nvPr userDrawn="1"/>
        </p:nvSpPr>
        <p:spPr>
          <a:xfrm>
            <a:off x="2762250" y="261462"/>
            <a:ext cx="457269" cy="417701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D4ECD3F-7969-485E-B278-53AC0106BB8A}"/>
              </a:ext>
            </a:extLst>
          </p:cNvPr>
          <p:cNvGrpSpPr/>
          <p:nvPr userDrawn="1"/>
        </p:nvGrpSpPr>
        <p:grpSpPr>
          <a:xfrm>
            <a:off x="4707584" y="807282"/>
            <a:ext cx="7484416" cy="444970"/>
            <a:chOff x="4707584" y="910048"/>
            <a:chExt cx="7484416" cy="44497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5E91AE-8319-479A-ADB1-63FB2919E1FE}"/>
                </a:ext>
              </a:extLst>
            </p:cNvPr>
            <p:cNvSpPr/>
            <p:nvPr/>
          </p:nvSpPr>
          <p:spPr>
            <a:xfrm>
              <a:off x="5164853" y="910048"/>
              <a:ext cx="7027147" cy="4449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F552B3A4-7B10-43CC-A171-543453CE49FF}"/>
                </a:ext>
              </a:extLst>
            </p:cNvPr>
            <p:cNvSpPr/>
            <p:nvPr/>
          </p:nvSpPr>
          <p:spPr>
            <a:xfrm rot="10800000">
              <a:off x="4707584" y="910048"/>
              <a:ext cx="457269" cy="44497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90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15" y="152008"/>
            <a:ext cx="10962967" cy="566719"/>
          </a:xfrm>
        </p:spPr>
        <p:txBody>
          <a:bodyPr>
            <a:normAutofit/>
          </a:bodyPr>
          <a:lstStyle>
            <a:lvl1pPr algn="ctr">
              <a:defRPr sz="2800" b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14" y="1211301"/>
            <a:ext cx="10962967" cy="4351338"/>
          </a:xfrm>
        </p:spPr>
        <p:txBody>
          <a:bodyPr/>
          <a:lstStyle>
            <a:lvl1pPr marL="341313" indent="-341313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Ø"/>
              <a:defRPr sz="2400"/>
            </a:lvl1pPr>
            <a:lvl2pPr marL="742950" indent="-285750">
              <a:buClr>
                <a:srgbClr val="00B050"/>
              </a:buClr>
              <a:buSzPct val="88000"/>
              <a:buFont typeface="Wingdings" panose="05000000000000000000" pitchFamily="2" charset="2"/>
              <a:buChar char="v"/>
              <a:defRPr sz="2000">
                <a:solidFill>
                  <a:srgbClr val="0070C0"/>
                </a:solidFill>
              </a:defRPr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FE884D-58A3-4184-AB17-66534DCC4DB6}"/>
              </a:ext>
            </a:extLst>
          </p:cNvPr>
          <p:cNvGrpSpPr/>
          <p:nvPr userDrawn="1"/>
        </p:nvGrpSpPr>
        <p:grpSpPr>
          <a:xfrm>
            <a:off x="0" y="6163799"/>
            <a:ext cx="12192000" cy="733878"/>
            <a:chOff x="0" y="6163799"/>
            <a:chExt cx="12192000" cy="7338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B81B90C-32BC-4424-9FC3-8820F4F831FD}"/>
                </a:ext>
              </a:extLst>
            </p:cNvPr>
            <p:cNvSpPr/>
            <p:nvPr/>
          </p:nvSpPr>
          <p:spPr>
            <a:xfrm>
              <a:off x="0" y="6163799"/>
              <a:ext cx="12192000" cy="73387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CFAECF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D30BB6-D616-40CE-B2FB-BBE33F3A2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4694" y="6201502"/>
              <a:ext cx="2445810" cy="60853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D12693-52E7-4A60-B43B-D0DFA28FF4B8}"/>
                </a:ext>
              </a:extLst>
            </p:cNvPr>
            <p:cNvSpPr/>
            <p:nvPr/>
          </p:nvSpPr>
          <p:spPr>
            <a:xfrm>
              <a:off x="3921219" y="6374350"/>
              <a:ext cx="4693357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Where Materials Begin &amp; Society Benefits</a:t>
              </a:r>
            </a:p>
          </p:txBody>
        </p:sp>
        <p:pic>
          <p:nvPicPr>
            <p:cNvPr id="12" name="Picture 6" descr="G:\Apodaca Work Current\NSF logo\NEW NSF Logo Design\Final\BitmapLogo_NOLayers_F.png">
              <a:extLst>
                <a:ext uri="{FF2B5EF4-FFF2-40B4-BE49-F238E27FC236}">
                  <a16:creationId xmlns:a16="http://schemas.microsoft.com/office/drawing/2014/main" id="{F15D63B7-D6AC-4D16-A3FF-67A9EA8A3F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81" y="6201502"/>
              <a:ext cx="647112" cy="65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1879F59-781A-49BB-BF9A-CCA5B51EF70B}"/>
              </a:ext>
            </a:extLst>
          </p:cNvPr>
          <p:cNvSpPr txBox="1">
            <a:spLocks/>
          </p:cNvSpPr>
          <p:nvPr userDrawn="1"/>
        </p:nvSpPr>
        <p:spPr>
          <a:xfrm>
            <a:off x="8763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B52E7C3-15CD-4B7F-B5C0-8618139B0E1C}" type="slidenum">
              <a:rPr lang="en-US" sz="2000" smtClean="0">
                <a:solidFill>
                  <a:schemeClr val="tx1"/>
                </a:solidFill>
              </a:rPr>
              <a:t>‹#›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6F2311-A370-47F6-8671-AADFADC6F053}"/>
              </a:ext>
            </a:extLst>
          </p:cNvPr>
          <p:cNvSpPr txBox="1"/>
          <p:nvPr userDrawn="1"/>
        </p:nvSpPr>
        <p:spPr>
          <a:xfrm>
            <a:off x="25052" y="-3562"/>
            <a:ext cx="12192000" cy="131031"/>
          </a:xfrm>
          <a:prstGeom prst="rect">
            <a:avLst/>
          </a:prstGeom>
          <a:gradFill>
            <a:gsLst>
              <a:gs pos="0">
                <a:schemeClr val="accent6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 wrap="square" rtlCol="0">
            <a:spAutoFit/>
          </a:bodyPr>
          <a:lstStyle/>
          <a:p>
            <a:endParaRPr lang="en-US" sz="400" dirty="0"/>
          </a:p>
        </p:txBody>
      </p:sp>
      <p:sp>
        <p:nvSpPr>
          <p:cNvPr id="7" name="hcSlideMaster.1_Title and ContentHeader">
            <a:extLst>
              <a:ext uri="{FF2B5EF4-FFF2-40B4-BE49-F238E27FC236}">
                <a16:creationId xmlns:a16="http://schemas.microsoft.com/office/drawing/2014/main" id="{0F10F7D9-9545-70EC-36A7-C1567C3AB29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FBA00-CEC0-FF45-A57B-8470651015F1}" type="datetimeFigureOut">
              <a:rPr lang="en-US" smtClean="0"/>
              <a:t>5/10/23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hcSlideMaster.BlankHeader">
            <a:extLst>
              <a:ext uri="{FF2B5EF4-FFF2-40B4-BE49-F238E27FC236}">
                <a16:creationId xmlns:a16="http://schemas.microsoft.com/office/drawing/2014/main" id="{F41EB265-4203-FF1B-9937-8E54D3A8607C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FBA00-CEC0-FF45-A57B-8470651015F1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91C77-9858-7D47-A426-16DA4062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84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F59F56C-CEF7-F252-EC1B-9B65C3815178}"/>
              </a:ext>
            </a:extLst>
          </p:cNvPr>
          <p:cNvSpPr txBox="1">
            <a:spLocks/>
          </p:cNvSpPr>
          <p:nvPr/>
        </p:nvSpPr>
        <p:spPr>
          <a:xfrm>
            <a:off x="3818375" y="151087"/>
            <a:ext cx="7759108" cy="56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Breakthrough in Artificial Cilia Materials Opens the Door to Programmable Microfluidic Manipulation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C7D99B-1EFC-61F2-9703-F085A3591D9E}"/>
              </a:ext>
            </a:extLst>
          </p:cNvPr>
          <p:cNvSpPr txBox="1"/>
          <p:nvPr/>
        </p:nvSpPr>
        <p:spPr>
          <a:xfrm>
            <a:off x="147781" y="200554"/>
            <a:ext cx="266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Cornell University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MRSEC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DMR-1719875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A201F-7E38-222E-3666-0F5295187A8C}"/>
              </a:ext>
            </a:extLst>
          </p:cNvPr>
          <p:cNvSpPr txBox="1"/>
          <p:nvPr/>
        </p:nvSpPr>
        <p:spPr>
          <a:xfrm>
            <a:off x="5362931" y="845156"/>
            <a:ext cx="6666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Paul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McEuen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(Cornell), Itai Cohen (Cornell), David Muller (Cornell)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497B452A-7E74-750D-1BF9-14450F9B5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07" y="1323216"/>
            <a:ext cx="475843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/>
              <a:t>Many organisms use cilia to control fluids at the microscale. Engineering a cilia platform with comparable capabilities, however, has remained elusive. Now, Cornell researchers have taken a step towards such systems by creating electronically-actuated artificial cilia that can create arbitrary flow patterns in liquids near a surface. The team first created voltage-actuated cilia that can drive surface flows at tens of microns per second with only 1 volt applied. In a second demonstration, they fabricated robotic cilia that can be controlled locally to generate and switch between desired surface flow patterns. Finally, they integrated the cilia with a light-powered clock circuit on a chip and demonstrated wireless operation. With this circuit the team was able to drive the cilia in the wave-like pattern that is characteristic of natural cilia and underlies their efficiency.  These results, demonstrated experimentally and confirmed using theoretical computations, illustrate a new pathway to microfluidic manipulations, with applications that include microfluidic pumping and </a:t>
            </a:r>
            <a:r>
              <a:rPr lang="en-US" sz="1400" dirty="0" err="1"/>
              <a:t>microrobotic</a:t>
            </a:r>
            <a:r>
              <a:rPr lang="en-US" sz="1400" dirty="0"/>
              <a:t> locomotion.</a:t>
            </a:r>
          </a:p>
        </p:txBody>
      </p:sp>
      <p:sp>
        <p:nvSpPr>
          <p:cNvPr id="13" name="Rectangle 37">
            <a:extLst>
              <a:ext uri="{FF2B5EF4-FFF2-40B4-BE49-F238E27FC236}">
                <a16:creationId xmlns:a16="http://schemas.microsoft.com/office/drawing/2014/main" id="{42533880-C9A3-31C5-2550-1719D9FB8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297" y="1317336"/>
            <a:ext cx="5133703" cy="46955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807BB26-4F6B-EEA1-E89E-33CFB931E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76981" y="5449001"/>
            <a:ext cx="811215" cy="2088783"/>
          </a:xfrm>
          <a:prstGeom prst="rect">
            <a:avLst/>
          </a:prstGeom>
        </p:spPr>
      </p:pic>
      <p:sp>
        <p:nvSpPr>
          <p:cNvPr id="24" name="flSlide132Footer" descr="  ">
            <a:extLst>
              <a:ext uri="{FF2B5EF4-FFF2-40B4-BE49-F238E27FC236}">
                <a16:creationId xmlns:a16="http://schemas.microsoft.com/office/drawing/2014/main" id="{B923A301-1B35-76BE-D5D0-B71DB711A487}"/>
              </a:ext>
            </a:extLst>
          </p:cNvPr>
          <p:cNvSpPr txBox="1"/>
          <p:nvPr/>
        </p:nvSpPr>
        <p:spPr>
          <a:xfrm>
            <a:off x="0" y="6537960"/>
            <a:ext cx="242374" cy="22313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850">
                <a:solidFill>
                  <a:srgbClr val="000000"/>
                </a:solidFill>
                <a:latin typeface="Microsoft Sans Serif" panose="020B0604020202020204" pitchFamily="34" charset="0"/>
              </a:rPr>
              <a:t>  </a:t>
            </a:r>
          </a:p>
        </p:txBody>
      </p:sp>
      <p:sp>
        <p:nvSpPr>
          <p:cNvPr id="25" name="hcSlide132Header">
            <a:extLst>
              <a:ext uri="{FF2B5EF4-FFF2-40B4-BE49-F238E27FC236}">
                <a16:creationId xmlns:a16="http://schemas.microsoft.com/office/drawing/2014/main" id="{D1B9DD72-0991-8E27-8B97-CE240360EC1C}"/>
              </a:ext>
            </a:extLst>
          </p:cNvPr>
          <p:cNvSpPr txBox="1"/>
          <p:nvPr/>
        </p:nvSpPr>
        <p:spPr>
          <a:xfrm>
            <a:off x="5994400" y="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en-US"/>
          </a:p>
        </p:txBody>
      </p:sp>
      <p:pic>
        <p:nvPicPr>
          <p:cNvPr id="15" name="Picture 14" descr="The figure shows an array of pillars, each about 50 microns long.  The small pillars are made of strips of titanium and platinum.">
            <a:extLst>
              <a:ext uri="{FF2B5EF4-FFF2-40B4-BE49-F238E27FC236}">
                <a16:creationId xmlns:a16="http://schemas.microsoft.com/office/drawing/2014/main" id="{E6103933-6ACC-4A00-B75C-673B92F831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7081"/>
          <a:stretch/>
        </p:blipFill>
        <p:spPr>
          <a:xfrm>
            <a:off x="7435353" y="1400982"/>
            <a:ext cx="2926080" cy="1420244"/>
          </a:xfrm>
          <a:prstGeom prst="rect">
            <a:avLst/>
          </a:prstGeom>
        </p:spPr>
      </p:pic>
      <p:pic>
        <p:nvPicPr>
          <p:cNvPr id="16" name="Picture 15" descr="The figure shows an integrated-circuit chip, expanded to show the arrays of small pillars attached to crossed bars.  ">
            <a:extLst>
              <a:ext uri="{FF2B5EF4-FFF2-40B4-BE49-F238E27FC236}">
                <a16:creationId xmlns:a16="http://schemas.microsoft.com/office/drawing/2014/main" id="{A05C31A4-7D65-4A0C-8E65-F45CE5AAA5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5353" y="2954852"/>
            <a:ext cx="2926080" cy="16059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34CF0B-C75C-76E9-0AA7-2CB7A9C6BF4F}"/>
              </a:ext>
            </a:extLst>
          </p:cNvPr>
          <p:cNvSpPr txBox="1"/>
          <p:nvPr/>
        </p:nvSpPr>
        <p:spPr>
          <a:xfrm>
            <a:off x="974836" y="5748686"/>
            <a:ext cx="360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Wang et. al., Nature 605, 681 (2022)</a:t>
            </a:r>
          </a:p>
        </p:txBody>
      </p:sp>
      <p:sp>
        <p:nvSpPr>
          <p:cNvPr id="3" name="Text Box 34">
            <a:extLst>
              <a:ext uri="{FF2B5EF4-FFF2-40B4-BE49-F238E27FC236}">
                <a16:creationId xmlns:a16="http://schemas.microsoft.com/office/drawing/2014/main" id="{C647F663-5EDC-ED30-2B9E-E1E2814E0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297" y="4484337"/>
            <a:ext cx="513370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1400" i="1" dirty="0"/>
              <a:t>Top: Electron microscope image of released artificial cilia arrays. The image of a cilium cross-section showing the platinum (white) and titanium (black) is in the bottom-right inset.</a:t>
            </a:r>
          </a:p>
          <a:p>
            <a:pPr algn="just" eaLnBrk="1" hangingPunct="1"/>
            <a:r>
              <a:rPr lang="en-US" sz="1400" i="1" dirty="0"/>
              <a:t>Bottom: The cilia </a:t>
            </a:r>
            <a:r>
              <a:rPr lang="en-US" sz="1400" i="1" dirty="0" err="1"/>
              <a:t>metasurface</a:t>
            </a:r>
            <a:r>
              <a:rPr lang="en-US" sz="1400" i="1" dirty="0"/>
              <a:t> consists of a chip with 4 x 4 arrays of cilia units. </a:t>
            </a:r>
          </a:p>
        </p:txBody>
      </p:sp>
    </p:spTree>
    <p:extLst>
      <p:ext uri="{BB962C8B-B14F-4D97-AF65-F5344CB8AC3E}">
        <p14:creationId xmlns:p14="http://schemas.microsoft.com/office/powerpoint/2010/main" val="386602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3086</TotalTime>
  <Words>441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Microsoft Sans Serif</vt:lpstr>
      <vt:lpstr>Sitka Subheading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TD</dc:creator>
  <cp:lastModifiedBy>Frank Wise</cp:lastModifiedBy>
  <cp:revision>289</cp:revision>
  <cp:lastPrinted>2018-03-20T12:31:18Z</cp:lastPrinted>
  <dcterms:created xsi:type="dcterms:W3CDTF">2017-10-05T17:34:54Z</dcterms:created>
  <dcterms:modified xsi:type="dcterms:W3CDTF">2023-05-10T19:04:07Z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9b3d174c-23b2-471b-a915-ef0585a807c5</vt:lpwstr>
  </property>
  <property fmtid="{D5CDD505-2E9C-101B-9397-08002B2CF9AE}" pid="3" name="ContainsCUI">
    <vt:lpwstr>No</vt:lpwstr>
  </property>
</Properties>
</file>