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0" autoAdjust="0"/>
    <p:restoredTop sz="94745"/>
  </p:normalViewPr>
  <p:slideViewPr>
    <p:cSldViewPr snapToGrid="0" snapToObjects="1">
      <p:cViewPr varScale="1">
        <p:scale>
          <a:sx n="102" d="100"/>
          <a:sy n="102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546504" cy="803867"/>
          </a:xfrm>
        </p:spPr>
        <p:txBody>
          <a:bodyPr anchor="ctr"/>
          <a:lstStyle/>
          <a:p>
            <a:pPr algn="r"/>
            <a:r>
              <a:rPr lang="en-US" sz="1800" b="1" dirty="0">
                <a:solidFill>
                  <a:schemeClr val="tx1"/>
                </a:solidFill>
              </a:rPr>
              <a:t>Three-atom-thick fabrics made by seamless stitching of </a:t>
            </a:r>
            <a:r>
              <a:rPr lang="en-US" sz="1800" b="1" dirty="0" smtClean="0">
                <a:solidFill>
                  <a:schemeClr val="tx1"/>
                </a:solidFill>
              </a:rPr>
              <a:t>single-layer </a:t>
            </a:r>
            <a:r>
              <a:rPr lang="en-US" sz="1800" b="1" dirty="0">
                <a:solidFill>
                  <a:schemeClr val="tx1"/>
                </a:solidFill>
              </a:rPr>
              <a:t>crystals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Chicago Materials Research Center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&amp; Cornell Center for Materials Research: 2 NSF MRSECs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10364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MRSEC DMR-1420709, 17198975 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91987" y="1879802"/>
            <a:ext cx="38925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ko-KR" sz="1400" dirty="0">
                <a:latin typeface="Trebuchet MS" panose="020B0703020202090204" pitchFamily="34" charset="0"/>
              </a:rPr>
              <a:t>Joining different materials can lead to all kinds of breakthroughs. In electronics, this produces </a:t>
            </a:r>
            <a:r>
              <a:rPr lang="en-US" altLang="ko-KR" sz="1400" dirty="0" smtClean="0">
                <a:latin typeface="Trebuchet MS" panose="020B0703020202090204" pitchFamily="34" charset="0"/>
              </a:rPr>
              <a:t>heterojunctions — the </a:t>
            </a:r>
            <a:r>
              <a:rPr lang="en-US" altLang="ko-KR" sz="1400" dirty="0">
                <a:latin typeface="Trebuchet MS" panose="020B0703020202090204" pitchFamily="34" charset="0"/>
              </a:rPr>
              <a:t>most fundamental components in solar </a:t>
            </a:r>
            <a:r>
              <a:rPr lang="en-US" altLang="ko-KR" sz="1400" dirty="0" smtClean="0">
                <a:latin typeface="Trebuchet MS" panose="020B0703020202090204" pitchFamily="34" charset="0"/>
              </a:rPr>
              <a:t>cells and </a:t>
            </a:r>
            <a:r>
              <a:rPr lang="en-US" altLang="ko-KR" sz="1400" dirty="0">
                <a:latin typeface="Trebuchet MS" panose="020B0703020202090204" pitchFamily="34" charset="0"/>
              </a:rPr>
              <a:t>computer chips. The smoother the seam between two materials, the better the electronic devices will function. </a:t>
            </a:r>
          </a:p>
          <a:p>
            <a:pPr indent="123825" algn="just"/>
            <a:r>
              <a:rPr lang="en-US" altLang="ko-KR" sz="1400" dirty="0">
                <a:latin typeface="Trebuchet MS" panose="020B0703020202090204" pitchFamily="34" charset="0"/>
              </a:rPr>
              <a:t>The U. Chicago and Cornell </a:t>
            </a:r>
            <a:r>
              <a:rPr lang="en-US" altLang="ko-KR" sz="1400" dirty="0" smtClean="0">
                <a:latin typeface="Trebuchet MS" panose="020B0703020202090204" pitchFamily="34" charset="0"/>
              </a:rPr>
              <a:t>teams revealed </a:t>
            </a:r>
            <a:r>
              <a:rPr lang="en-US" altLang="ko-KR" sz="1400" dirty="0">
                <a:latin typeface="Trebuchet MS" panose="020B0703020202090204" pitchFamily="34" charset="0"/>
              </a:rPr>
              <a:t>a technique to ‘sew’ different patches of crystals, or lattices, </a:t>
            </a:r>
            <a:r>
              <a:rPr lang="en-US" altLang="ko-KR" sz="1400" i="1" dirty="0">
                <a:latin typeface="Trebuchet MS" panose="020B0703020202090204" pitchFamily="34" charset="0"/>
              </a:rPr>
              <a:t>seamlessly</a:t>
            </a:r>
            <a:r>
              <a:rPr lang="en-US" altLang="ko-KR" sz="1400" dirty="0">
                <a:latin typeface="Trebuchet MS" panose="020B0703020202090204" pitchFamily="34" charset="0"/>
              </a:rPr>
              <a:t> together at the atomic level to create atomically-thin fabrics. Such </a:t>
            </a:r>
            <a:r>
              <a:rPr lang="en-US" altLang="ko-KR" sz="1400" dirty="0" smtClean="0">
                <a:latin typeface="Trebuchet MS" panose="020B0703020202090204" pitchFamily="34" charset="0"/>
              </a:rPr>
              <a:t>perfectly-meshed </a:t>
            </a:r>
            <a:r>
              <a:rPr lang="en-US" altLang="ko-KR" sz="1400" dirty="0">
                <a:latin typeface="Trebuchet MS" panose="020B0703020202090204" pitchFamily="34" charset="0"/>
              </a:rPr>
              <a:t>lattices allow for broadly tunable optical properties as well as ultra-efficient </a:t>
            </a:r>
            <a:r>
              <a:rPr lang="en-US" altLang="ko-KR" sz="1400" dirty="0" smtClean="0">
                <a:latin typeface="Trebuchet MS" panose="020B0703020202090204" pitchFamily="34" charset="0"/>
              </a:rPr>
              <a:t>light emitters </a:t>
            </a:r>
            <a:r>
              <a:rPr lang="en-US" altLang="ko-KR" sz="1400" dirty="0">
                <a:latin typeface="Trebuchet MS" panose="020B0703020202090204" pitchFamily="34" charset="0"/>
              </a:rPr>
              <a:t>based on these materials. The </a:t>
            </a:r>
            <a:r>
              <a:rPr lang="en-US" altLang="ko-KR" sz="1400" dirty="0" smtClean="0">
                <a:latin typeface="Trebuchet MS" panose="020B0703020202090204" pitchFamily="34" charset="0"/>
              </a:rPr>
              <a:t>demonstration </a:t>
            </a:r>
            <a:r>
              <a:rPr lang="en-US" altLang="ko-KR" sz="1400" dirty="0">
                <a:latin typeface="Trebuchet MS" panose="020B0703020202090204" pitchFamily="34" charset="0"/>
              </a:rPr>
              <a:t>of “seamless atomic fabrics</a:t>
            </a:r>
            <a:r>
              <a:rPr lang="ko-KR" altLang="en-US" sz="1400" dirty="0">
                <a:latin typeface="Trebuchet MS" panose="020B0703020202090204" pitchFamily="34" charset="0"/>
              </a:rPr>
              <a:t>”</a:t>
            </a:r>
            <a:r>
              <a:rPr lang="en-US" altLang="ko-KR" sz="1400" dirty="0">
                <a:latin typeface="Trebuchet MS" panose="020B0703020202090204" pitchFamily="34" charset="0"/>
              </a:rPr>
              <a:t> could boost new interdisciplinary research and the realization of application such as flexible electronics.</a:t>
            </a:r>
            <a:endParaRPr lang="ko-KR" altLang="ko-KR" sz="1400" dirty="0">
              <a:latin typeface="Trebuchet MS" panose="020B0703020202090204" pitchFamily="34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583430" y="1584503"/>
            <a:ext cx="4160520" cy="4553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87874"/>
            <a:ext cx="8121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398F72C7-46EA-5046-A302-524E99C8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643" y="5889844"/>
            <a:ext cx="3505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100" dirty="0">
                <a:solidFill>
                  <a:srgbClr val="000000"/>
                </a:solidFill>
                <a:cs typeface="Times New Roman" charset="0"/>
              </a:rPr>
              <a:t>S. </a:t>
            </a:r>
            <a:r>
              <a:rPr lang="en-US" sz="1100" dirty="0" err="1">
                <a:solidFill>
                  <a:srgbClr val="000000"/>
                </a:solidFill>
                <a:cs typeface="Times New Roman" charset="0"/>
              </a:rPr>
              <a:t>Xie</a:t>
            </a:r>
            <a:r>
              <a:rPr lang="en-US" sz="11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cs typeface="Times New Roman" charset="0"/>
              </a:rPr>
              <a:t>et al.</a:t>
            </a:r>
            <a:r>
              <a:rPr lang="en-US" sz="11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cs typeface="Times New Roman" charset="0"/>
              </a:rPr>
              <a:t>Science</a:t>
            </a:r>
            <a:r>
              <a:rPr lang="en-US" sz="11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cs typeface="Times New Roman" charset="0"/>
              </a:rPr>
              <a:t>359</a:t>
            </a:r>
            <a:r>
              <a:rPr lang="en-US" sz="1100" dirty="0">
                <a:solidFill>
                  <a:srgbClr val="000000"/>
                </a:solidFill>
                <a:cs typeface="Times New Roman" charset="0"/>
              </a:rPr>
              <a:t>, p. 1131-1136 (2018)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142852-BB89-0640-AFD5-CD100DE25D0E}"/>
              </a:ext>
            </a:extLst>
          </p:cNvPr>
          <p:cNvSpPr/>
          <p:nvPr/>
        </p:nvSpPr>
        <p:spPr>
          <a:xfrm>
            <a:off x="238898" y="1299008"/>
            <a:ext cx="4132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cs typeface="Times New Roman" charset="0"/>
              </a:rPr>
              <a:t>A</a:t>
            </a:r>
            <a:r>
              <a:rPr lang="en-US" sz="1400" b="1" dirty="0" smtClean="0">
                <a:cs typeface="Times New Roman" charset="0"/>
              </a:rPr>
              <a:t>tomically-thin </a:t>
            </a:r>
            <a:r>
              <a:rPr lang="en-US" sz="1400" b="1" dirty="0" err="1">
                <a:cs typeface="Times New Roman" charset="0"/>
              </a:rPr>
              <a:t>superlattices</a:t>
            </a:r>
            <a:r>
              <a:rPr lang="en-US" sz="1400" b="1" dirty="0">
                <a:cs typeface="Times New Roman" charset="0"/>
              </a:rPr>
              <a:t> </a:t>
            </a:r>
            <a:r>
              <a:rPr lang="en-US" sz="1400" b="1" dirty="0" smtClean="0">
                <a:cs typeface="Times New Roman" charset="0"/>
              </a:rPr>
              <a:t>will</a:t>
            </a:r>
            <a:endParaRPr lang="en-US" sz="1400" b="1" dirty="0">
              <a:cs typeface="Times New Roman" charset="0"/>
            </a:endParaRPr>
          </a:p>
          <a:p>
            <a:r>
              <a:rPr lang="en-US" sz="1400" b="1" dirty="0">
                <a:cs typeface="Times New Roman" charset="0"/>
              </a:rPr>
              <a:t>enable </a:t>
            </a:r>
            <a:r>
              <a:rPr lang="en-US" sz="1400" b="1">
                <a:cs typeface="Times New Roman" charset="0"/>
              </a:rPr>
              <a:t>advanced </a:t>
            </a:r>
            <a:r>
              <a:rPr lang="en-US" sz="1400" b="1" smtClean="0">
                <a:cs typeface="Times New Roman" charset="0"/>
              </a:rPr>
              <a:t>optoelectronic devices</a:t>
            </a:r>
            <a:endParaRPr lang="en-US" sz="1400" b="1" i="1" dirty="0">
              <a:solidFill>
                <a:srgbClr val="CC0000"/>
              </a:solidFill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AA25D8-A264-5947-92D0-EB80F5B2274B}"/>
              </a:ext>
            </a:extLst>
          </p:cNvPr>
          <p:cNvSpPr/>
          <p:nvPr/>
        </p:nvSpPr>
        <p:spPr>
          <a:xfrm>
            <a:off x="4657924" y="5058847"/>
            <a:ext cx="402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rebuchet MS" panose="020B0703020202090204" pitchFamily="34" charset="0"/>
                <a:cs typeface="Times New Roman"/>
              </a:rPr>
              <a:t>Schematic of </a:t>
            </a:r>
            <a:r>
              <a:rPr lang="en-US" altLang="zh-CN" sz="1200" dirty="0" smtClean="0">
                <a:latin typeface="Trebuchet MS" panose="020B0703020202090204" pitchFamily="34" charset="0"/>
                <a:cs typeface="Times New Roman"/>
              </a:rPr>
              <a:t>atomically-thin</a:t>
            </a:r>
            <a:r>
              <a:rPr lang="zh-CN" altLang="en-US" sz="1200" dirty="0" smtClean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superlattices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where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two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different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transition-metal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dichalcogenide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monolayers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are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“seamlessly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stitched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together”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without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dislocations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at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the</a:t>
            </a:r>
            <a:r>
              <a:rPr lang="zh-CN" altLang="en-US" sz="1200" dirty="0">
                <a:latin typeface="Trebuchet MS" panose="020B0703020202090204" pitchFamily="34" charset="0"/>
                <a:cs typeface="Times New Roman"/>
              </a:rPr>
              <a:t> </a:t>
            </a:r>
            <a:r>
              <a:rPr lang="en-US" altLang="zh-CN" sz="1200" dirty="0">
                <a:latin typeface="Trebuchet MS" panose="020B0703020202090204" pitchFamily="34" charset="0"/>
                <a:cs typeface="Times New Roman"/>
              </a:rPr>
              <a:t>interfaces.</a:t>
            </a:r>
            <a:endParaRPr lang="en-US" altLang="en-US" sz="1200" dirty="0">
              <a:latin typeface="Trebuchet MS" panose="020B0703020202090204" pitchFamily="34" charset="0"/>
              <a:cs typeface="Times New Roman"/>
            </a:endParaRPr>
          </a:p>
        </p:txBody>
      </p:sp>
      <p:pic>
        <p:nvPicPr>
          <p:cNvPr id="20" name="Picture 19" descr="Schematic of coherent, atomically-thin superlattices where two different transition-metal dichalcogenide monolayers are “seamlessly stitched together” without dislocations at the interfaces.&#13;&#10;">
            <a:extLst>
              <a:ext uri="{FF2B5EF4-FFF2-40B4-BE49-F238E27FC236}">
                <a16:creationId xmlns:a16="http://schemas.microsoft.com/office/drawing/2014/main" xmlns="" id="{E8CACDBC-9869-264F-AF0E-1817180AEB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4707752" y="1673184"/>
            <a:ext cx="3934735" cy="34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6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11826</TotalTime>
  <Words>193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News Gothic MT</vt:lpstr>
      <vt:lpstr>Times New Roman</vt:lpstr>
      <vt:lpstr>Trebuchet MS</vt:lpstr>
      <vt:lpstr>Wingdings 2</vt:lpstr>
      <vt:lpstr>宋体</vt:lpstr>
      <vt:lpstr>Breeze</vt:lpstr>
      <vt:lpstr>Three-atom-thick fabrics made by seamless stitching of single-layer crystals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Frank Wise</cp:lastModifiedBy>
  <cp:revision>31</cp:revision>
  <cp:lastPrinted>2016-08-01T15:14:13Z</cp:lastPrinted>
  <dcterms:created xsi:type="dcterms:W3CDTF">2016-07-19T18:16:54Z</dcterms:created>
  <dcterms:modified xsi:type="dcterms:W3CDTF">2018-05-29T12:48:52Z</dcterms:modified>
  <cp:category/>
</cp:coreProperties>
</file>