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041"/>
    <p:restoredTop sz="94663"/>
  </p:normalViewPr>
  <p:slideViewPr>
    <p:cSldViewPr snapToObjects="1" showGuides="1">
      <p:cViewPr varScale="1">
        <p:scale>
          <a:sx n="152" d="100"/>
          <a:sy n="152" d="100"/>
        </p:scale>
        <p:origin x="208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92114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9497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414950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23196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B1F0FC-395B-594F-8C7C-776B93424EEA}"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01251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B1F0FC-395B-594F-8C7C-776B93424EEA}"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195795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B1F0FC-395B-594F-8C7C-776B93424EEA}" type="datetimeFigureOut">
              <a:rPr lang="en-US" smtClean="0"/>
              <a:t>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96429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B1F0FC-395B-594F-8C7C-776B93424EEA}" type="datetimeFigureOut">
              <a:rPr lang="en-US" smtClean="0"/>
              <a:t>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63179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1F0FC-395B-594F-8C7C-776B93424EEA}" type="datetimeFigureOut">
              <a:rPr lang="en-US" smtClean="0"/>
              <a:t>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19081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B1F0FC-395B-594F-8C7C-776B93424EEA}"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06406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B1F0FC-395B-594F-8C7C-776B93424EEA}"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04651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1F0FC-395B-594F-8C7C-776B93424EEA}" type="datetimeFigureOut">
              <a:rPr lang="en-US" smtClean="0"/>
              <a:t>2/9/22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E642D-B24D-0F4A-973D-A6C503FA72F1}" type="slidenum">
              <a:rPr lang="en-US" smtClean="0"/>
              <a:t>‹#›</a:t>
            </a:fld>
            <a:endParaRPr lang="en-US"/>
          </a:p>
        </p:txBody>
      </p:sp>
      <p:pic>
        <p:nvPicPr>
          <p:cNvPr id="8" name="Picture 7">
            <a:extLst>
              <a:ext uri="{FF2B5EF4-FFF2-40B4-BE49-F238E27FC236}">
                <a16:creationId xmlns:a16="http://schemas.microsoft.com/office/drawing/2014/main" id="{83CD0558-FA37-654C-8ADF-2D1BA791968A}"/>
              </a:ext>
            </a:extLst>
          </p:cNvPr>
          <p:cNvPicPr>
            <a:picLocks noChangeAspect="1"/>
          </p:cNvPicPr>
          <p:nvPr userDrawn="1"/>
        </p:nvPicPr>
        <p:blipFill>
          <a:blip r:embed="rId13"/>
          <a:stretch>
            <a:fillRect/>
          </a:stretch>
        </p:blipFill>
        <p:spPr>
          <a:xfrm>
            <a:off x="0" y="5948136"/>
            <a:ext cx="3028950" cy="909864"/>
          </a:xfrm>
          <a:prstGeom prst="rect">
            <a:avLst/>
          </a:prstGeom>
        </p:spPr>
      </p:pic>
      <p:sp>
        <p:nvSpPr>
          <p:cNvPr id="9" name="Rectangle 8">
            <a:extLst>
              <a:ext uri="{FF2B5EF4-FFF2-40B4-BE49-F238E27FC236}">
                <a16:creationId xmlns:a16="http://schemas.microsoft.com/office/drawing/2014/main" id="{03EDECE7-8D8B-584A-BC7B-EAE39DD9361B}"/>
              </a:ext>
            </a:extLst>
          </p:cNvPr>
          <p:cNvSpPr/>
          <p:nvPr userDrawn="1"/>
        </p:nvSpPr>
        <p:spPr>
          <a:xfrm>
            <a:off x="3028950" y="6024880"/>
            <a:ext cx="6115050" cy="833120"/>
          </a:xfrm>
          <a:prstGeom prst="rect">
            <a:avLst/>
          </a:prstGeom>
          <a:gradFill>
            <a:gsLst>
              <a:gs pos="0">
                <a:srgbClr val="7030A0">
                  <a:alpha val="50000"/>
                </a:srgbClr>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F187370-FF48-7747-9D44-B57DC6262CFE}"/>
              </a:ext>
            </a:extLst>
          </p:cNvPr>
          <p:cNvSpPr/>
          <p:nvPr userDrawn="1"/>
        </p:nvSpPr>
        <p:spPr>
          <a:xfrm rot="16200000">
            <a:off x="-2666681" y="2666683"/>
            <a:ext cx="5948136" cy="6147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DMR MRSEC Program</a:t>
            </a:r>
          </a:p>
        </p:txBody>
      </p:sp>
    </p:spTree>
    <p:extLst>
      <p:ext uri="{BB962C8B-B14F-4D97-AF65-F5344CB8AC3E}">
        <p14:creationId xmlns:p14="http://schemas.microsoft.com/office/powerpoint/2010/main" val="2645286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DF90EA-EA75-BB45-B487-4257634085C7}"/>
              </a:ext>
            </a:extLst>
          </p:cNvPr>
          <p:cNvSpPr txBox="1"/>
          <p:nvPr/>
        </p:nvSpPr>
        <p:spPr>
          <a:xfrm>
            <a:off x="609601" y="0"/>
            <a:ext cx="8534399" cy="954107"/>
          </a:xfrm>
          <a:prstGeom prst="rect">
            <a:avLst/>
          </a:prstGeom>
          <a:solidFill>
            <a:srgbClr val="009051"/>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Materials Research Science and </a:t>
            </a:r>
          </a:p>
          <a:p>
            <a:pPr algn="ctr"/>
            <a:r>
              <a:rPr lang="en-US" sz="2800" b="1" dirty="0">
                <a:solidFill>
                  <a:schemeClr val="bg1"/>
                </a:solidFill>
                <a:latin typeface="Arial" panose="020B0604020202020204" pitchFamily="34" charset="0"/>
                <a:cs typeface="Arial" panose="020B0604020202020204" pitchFamily="34" charset="0"/>
              </a:rPr>
              <a:t>Engineering Centers</a:t>
            </a:r>
          </a:p>
        </p:txBody>
      </p:sp>
      <p:sp>
        <p:nvSpPr>
          <p:cNvPr id="6" name="Title 1">
            <a:extLst>
              <a:ext uri="{FF2B5EF4-FFF2-40B4-BE49-F238E27FC236}">
                <a16:creationId xmlns:a16="http://schemas.microsoft.com/office/drawing/2014/main" id="{B06F7121-FC4B-6A44-B96C-B9C10886E6C6}"/>
              </a:ext>
            </a:extLst>
          </p:cNvPr>
          <p:cNvSpPr txBox="1">
            <a:spLocks/>
          </p:cNvSpPr>
          <p:nvPr/>
        </p:nvSpPr>
        <p:spPr>
          <a:xfrm>
            <a:off x="4412634" y="804863"/>
            <a:ext cx="4876800" cy="803867"/>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rgbClr val="FFFFFF"/>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1" dirty="0">
                <a:solidFill>
                  <a:schemeClr val="tx1"/>
                </a:solidFill>
                <a:latin typeface="+mn-lt"/>
                <a:cs typeface="Arial" panose="020B0604020202020204" pitchFamily="34" charset="0"/>
              </a:rPr>
              <a:t>Robotic Pixel Assembly of Atomically-Thin Materials</a:t>
            </a:r>
            <a:endParaRPr kumimoji="0" lang="en-US" sz="1400" b="1" i="0" u="none" strike="noStrike" kern="1200" cap="none" spc="0" normalizeH="0" baseline="0" noProof="0" dirty="0">
              <a:ln>
                <a:noFill/>
              </a:ln>
              <a:solidFill>
                <a:sysClr val="windowText" lastClr="000000"/>
              </a:solidFill>
              <a:effectLst/>
              <a:uLnTx/>
              <a:uFillTx/>
              <a:latin typeface="+mn-lt"/>
              <a:cs typeface="Arial" panose="020B0604020202020204" pitchFamily="34" charset="0"/>
            </a:endParaRPr>
          </a:p>
        </p:txBody>
      </p:sp>
      <p:sp>
        <p:nvSpPr>
          <p:cNvPr id="7" name="Rectangle 6">
            <a:extLst>
              <a:ext uri="{FF2B5EF4-FFF2-40B4-BE49-F238E27FC236}">
                <a16:creationId xmlns:a16="http://schemas.microsoft.com/office/drawing/2014/main" id="{7D26B370-DE92-A94F-A0B1-28F90D632589}"/>
              </a:ext>
            </a:extLst>
          </p:cNvPr>
          <p:cNvSpPr/>
          <p:nvPr/>
        </p:nvSpPr>
        <p:spPr>
          <a:xfrm>
            <a:off x="752173" y="1014678"/>
            <a:ext cx="2759824" cy="461665"/>
          </a:xfrm>
          <a:prstGeom prst="rect">
            <a:avLst/>
          </a:prstGeom>
        </p:spPr>
        <p:txBody>
          <a:bodyPr wrap="square" anchor="ctr">
            <a:spAutoFit/>
          </a:bodyPr>
          <a:lstStyle/>
          <a:p>
            <a:r>
              <a:rPr lang="en-US" sz="1200" b="1" dirty="0">
                <a:latin typeface="News Gothic MT" panose="020B0503020103020203" pitchFamily="34" charset="0"/>
              </a:rPr>
              <a:t>MRSEC DMR-1719875</a:t>
            </a:r>
          </a:p>
          <a:p>
            <a:r>
              <a:rPr lang="en-US" sz="1200" b="1" dirty="0">
                <a:latin typeface="News Gothic MT" panose="020B0503020103020203" pitchFamily="34" charset="0"/>
              </a:rPr>
              <a:t>2022 </a:t>
            </a:r>
          </a:p>
        </p:txBody>
      </p:sp>
      <p:sp>
        <p:nvSpPr>
          <p:cNvPr id="9" name="Rectangle 8">
            <a:extLst>
              <a:ext uri="{FF2B5EF4-FFF2-40B4-BE49-F238E27FC236}">
                <a16:creationId xmlns:a16="http://schemas.microsoft.com/office/drawing/2014/main" id="{901D375A-7A29-1848-A157-E13865EF50B9}"/>
              </a:ext>
            </a:extLst>
          </p:cNvPr>
          <p:cNvSpPr/>
          <p:nvPr/>
        </p:nvSpPr>
        <p:spPr>
          <a:xfrm>
            <a:off x="4670763" y="1331787"/>
            <a:ext cx="4191000" cy="261610"/>
          </a:xfrm>
          <a:prstGeom prst="rect">
            <a:avLst/>
          </a:prstGeom>
        </p:spPr>
        <p:txBody>
          <a:bodyPr wrap="square" anchor="ctr">
            <a:spAutoFit/>
          </a:bodyPr>
          <a:lstStyle/>
          <a:p>
            <a:pPr algn="ctr"/>
            <a:r>
              <a:rPr lang="en-US" sz="1100" dirty="0">
                <a:latin typeface="Arial" panose="020B0604020202020204" pitchFamily="34" charset="0"/>
                <a:cs typeface="Arial" panose="020B0604020202020204" pitchFamily="34" charset="0"/>
              </a:rPr>
              <a:t>Cornell Center for Materials Research: an NSF MRSEC</a:t>
            </a:r>
          </a:p>
        </p:txBody>
      </p:sp>
      <p:sp>
        <p:nvSpPr>
          <p:cNvPr id="13" name="Text Box 4">
            <a:extLst>
              <a:ext uri="{FF2B5EF4-FFF2-40B4-BE49-F238E27FC236}">
                <a16:creationId xmlns:a16="http://schemas.microsoft.com/office/drawing/2014/main" id="{DAEA463C-4239-8542-85DF-6A3196D9F04E}"/>
              </a:ext>
            </a:extLst>
          </p:cNvPr>
          <p:cNvSpPr txBox="1">
            <a:spLocks noChangeArrowheads="1"/>
          </p:cNvSpPr>
          <p:nvPr/>
        </p:nvSpPr>
        <p:spPr bwMode="auto">
          <a:xfrm>
            <a:off x="732809" y="1600200"/>
            <a:ext cx="3776133"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dirty="0"/>
              <a:t>As new methods are established to synthesize atomically-thin quantum materials, it becomes necessary to develop a technique to take those materials and assemble them into complex structures. Chicago and Cornell researchers have demonstrated an automated robotic technique that takes (</a:t>
            </a:r>
            <a:r>
              <a:rPr lang="en-US" sz="1200" dirty="0" err="1"/>
              <a:t>i</a:t>
            </a:r>
            <a:r>
              <a:rPr lang="en-US" sz="1200" dirty="0"/>
              <a:t>, right) wafer-scale grown materials that are (ii) precisely patterned into “pixel”-like building blocks and (iii) assembles them into deliberate geometries. Structures with at least 80 layers can be assembled at a rate of 30 layers per hour. </a:t>
            </a:r>
          </a:p>
          <a:p>
            <a:pPr algn="just" eaLnBrk="1" hangingPunct="1"/>
            <a:r>
              <a:rPr lang="en-US" sz="1200" dirty="0"/>
              <a:t>This technique could accelerate discovery of new functional materials as it allows for rapid study of permutations of stacked materials. One example is using these structures to examine the absorption or emission of light as a function of different thicknesses and material ordering, all within a single structure (bottom right). Another example is to study the effects of twisted stacking of the layers on electrical properties. </a:t>
            </a:r>
          </a:p>
          <a:p>
            <a:pPr algn="just" eaLnBrk="1" hangingPunct="1"/>
            <a:r>
              <a:rPr lang="en-US" sz="1200" dirty="0"/>
              <a:t>In the future, the technique may be used to assemble electronic or optical devices.</a:t>
            </a:r>
          </a:p>
        </p:txBody>
      </p:sp>
      <p:sp>
        <p:nvSpPr>
          <p:cNvPr id="14" name="Text Box 28">
            <a:extLst>
              <a:ext uri="{FF2B5EF4-FFF2-40B4-BE49-F238E27FC236}">
                <a16:creationId xmlns:a16="http://schemas.microsoft.com/office/drawing/2014/main" id="{85476C95-658B-4AB8-8997-D586DE78A3A4}"/>
              </a:ext>
            </a:extLst>
          </p:cNvPr>
          <p:cNvSpPr txBox="1">
            <a:spLocks noChangeArrowheads="1"/>
          </p:cNvSpPr>
          <p:nvPr/>
        </p:nvSpPr>
        <p:spPr bwMode="auto">
          <a:xfrm>
            <a:off x="4572000" y="6212423"/>
            <a:ext cx="47174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A.J. Mannix </a:t>
            </a:r>
            <a:r>
              <a:rPr lang="en-US" sz="1000" i="1" dirty="0"/>
              <a:t>et al</a:t>
            </a:r>
            <a:r>
              <a:rPr lang="en-US" sz="1000" dirty="0"/>
              <a:t>., </a:t>
            </a:r>
            <a:r>
              <a:rPr lang="en-US" sz="1000" i="1" dirty="0"/>
              <a:t>Nature Nanotechnology</a:t>
            </a:r>
            <a:r>
              <a:rPr lang="en-US" sz="1000" dirty="0"/>
              <a:t> </a:t>
            </a:r>
            <a:r>
              <a:rPr lang="en-US" sz="1000" dirty="0" err="1"/>
              <a:t>doi</a:t>
            </a:r>
            <a:r>
              <a:rPr lang="en-US" sz="1000" dirty="0"/>
              <a:t>: 10.1038/s41565-021-01061-5  Published online (1/24/2022)</a:t>
            </a:r>
          </a:p>
        </p:txBody>
      </p:sp>
      <p:sp>
        <p:nvSpPr>
          <p:cNvPr id="10" name="Rectangle 9">
            <a:extLst>
              <a:ext uri="{FF2B5EF4-FFF2-40B4-BE49-F238E27FC236}">
                <a16:creationId xmlns:a16="http://schemas.microsoft.com/office/drawing/2014/main" id="{8D812C0A-F3DA-7948-9B8C-6DC9B5F3E136}"/>
              </a:ext>
            </a:extLst>
          </p:cNvPr>
          <p:cNvSpPr/>
          <p:nvPr/>
        </p:nvSpPr>
        <p:spPr>
          <a:xfrm>
            <a:off x="4635060" y="5170601"/>
            <a:ext cx="4328274" cy="707886"/>
          </a:xfrm>
          <a:prstGeom prst="rect">
            <a:avLst/>
          </a:prstGeom>
        </p:spPr>
        <p:txBody>
          <a:bodyPr wrap="square">
            <a:spAutoFit/>
          </a:bodyPr>
          <a:lstStyle/>
          <a:p>
            <a:pPr algn="just" fontAlgn="base">
              <a:spcBef>
                <a:spcPct val="0"/>
              </a:spcBef>
              <a:spcAft>
                <a:spcPct val="0"/>
              </a:spcAft>
            </a:pPr>
            <a:r>
              <a:rPr lang="en-US" altLang="en-US" sz="1000" dirty="0">
                <a:solidFill>
                  <a:prstClr val="black"/>
                </a:solidFill>
                <a:latin typeface="News Gothic MT"/>
                <a:cs typeface="Times New Roman"/>
              </a:rPr>
              <a:t>Materials indicated at the top right are grown as wafers (top left). They are then patterned into pixels and assembled into arbitrary combinations.  The absorption of light by the different combinations is shown at the bottom.</a:t>
            </a:r>
          </a:p>
        </p:txBody>
      </p:sp>
      <p:pic>
        <p:nvPicPr>
          <p:cNvPr id="3" name="Picture 2" descr="A wafer of material is grown in a cylindrical chemical reactor.  Wafers of different materials grown in the reactor are patterned into small pieces called pixels. Robotic hands assemble those pieces into the desired structure.">
            <a:extLst>
              <a:ext uri="{FF2B5EF4-FFF2-40B4-BE49-F238E27FC236}">
                <a16:creationId xmlns:a16="http://schemas.microsoft.com/office/drawing/2014/main" id="{16F94C0E-4893-9F4F-8C09-F4208BECD27E}"/>
              </a:ext>
            </a:extLst>
          </p:cNvPr>
          <p:cNvPicPr>
            <a:picLocks noChangeAspect="1"/>
          </p:cNvPicPr>
          <p:nvPr/>
        </p:nvPicPr>
        <p:blipFill>
          <a:blip r:embed="rId2"/>
          <a:stretch>
            <a:fillRect/>
          </a:stretch>
        </p:blipFill>
        <p:spPr>
          <a:xfrm>
            <a:off x="4572000" y="1600200"/>
            <a:ext cx="4437648" cy="1943621"/>
          </a:xfrm>
          <a:prstGeom prst="rect">
            <a:avLst/>
          </a:prstGeom>
        </p:spPr>
      </p:pic>
      <p:pic>
        <p:nvPicPr>
          <p:cNvPr id="8" name="Picture 7" descr="Structures that look like a checkerboard pattern can be made. Each square in the board has a different sequence of material layers.  The absorption of light can be measured in each of the squares to learn about the material in that square. ">
            <a:extLst>
              <a:ext uri="{FF2B5EF4-FFF2-40B4-BE49-F238E27FC236}">
                <a16:creationId xmlns:a16="http://schemas.microsoft.com/office/drawing/2014/main" id="{06FD3E29-A88B-5444-B9B5-905117F9E169}"/>
              </a:ext>
            </a:extLst>
          </p:cNvPr>
          <p:cNvPicPr>
            <a:picLocks noChangeAspect="1"/>
          </p:cNvPicPr>
          <p:nvPr/>
        </p:nvPicPr>
        <p:blipFill>
          <a:blip r:embed="rId3"/>
          <a:stretch>
            <a:fillRect/>
          </a:stretch>
        </p:blipFill>
        <p:spPr>
          <a:xfrm>
            <a:off x="5510719" y="3677692"/>
            <a:ext cx="2560209" cy="1359038"/>
          </a:xfrm>
          <a:prstGeom prst="rect">
            <a:avLst/>
          </a:prstGeom>
        </p:spPr>
      </p:pic>
    </p:spTree>
    <p:extLst>
      <p:ext uri="{BB962C8B-B14F-4D97-AF65-F5344CB8AC3E}">
        <p14:creationId xmlns:p14="http://schemas.microsoft.com/office/powerpoint/2010/main" val="488138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13333</TotalTime>
  <Words>262</Words>
  <Application>Microsoft Macintosh PowerPoint</Application>
  <PresentationFormat>On-screen Show (4:3)</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News Gothic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Seshadri</dc:creator>
  <cp:lastModifiedBy>Frank Wise</cp:lastModifiedBy>
  <cp:revision>152</cp:revision>
  <cp:lastPrinted>2019-03-21T19:00:06Z</cp:lastPrinted>
  <dcterms:created xsi:type="dcterms:W3CDTF">2019-02-02T19:43:08Z</dcterms:created>
  <dcterms:modified xsi:type="dcterms:W3CDTF">2022-02-09T17:14:45Z</dcterms:modified>
</cp:coreProperties>
</file>