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0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041"/>
    <p:restoredTop sz="94663"/>
  </p:normalViewPr>
  <p:slideViewPr>
    <p:cSldViewPr snapToObjects="1" showGuides="1">
      <p:cViewPr varScale="1">
        <p:scale>
          <a:sx n="81" d="100"/>
          <a:sy n="81" d="100"/>
        </p:scale>
        <p:origin x="1088"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B1F0FC-395B-594F-8C7C-776B93424EEA}" type="datetimeFigureOut">
              <a:rPr lang="en-US" smtClean="0"/>
              <a:t>5/11/20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2921140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B1F0FC-395B-594F-8C7C-776B93424EEA}" type="datetimeFigureOut">
              <a:rPr lang="en-US" smtClean="0"/>
              <a:t>5/11/20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394975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B1F0FC-395B-594F-8C7C-776B93424EEA}" type="datetimeFigureOut">
              <a:rPr lang="en-US" smtClean="0"/>
              <a:t>5/11/20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4149509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B1F0FC-395B-594F-8C7C-776B93424EEA}" type="datetimeFigureOut">
              <a:rPr lang="en-US" smtClean="0"/>
              <a:t>5/11/20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2231965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B1F0FC-395B-594F-8C7C-776B93424EEA}" type="datetimeFigureOut">
              <a:rPr lang="en-US" smtClean="0"/>
              <a:t>5/11/20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3012512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B1F0FC-395B-594F-8C7C-776B93424EEA}" type="datetimeFigureOut">
              <a:rPr lang="en-US" smtClean="0"/>
              <a:t>5/11/20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1957950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B1F0FC-395B-594F-8C7C-776B93424EEA}" type="datetimeFigureOut">
              <a:rPr lang="en-US" smtClean="0"/>
              <a:t>5/11/20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3964296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B1F0FC-395B-594F-8C7C-776B93424EEA}" type="datetimeFigureOut">
              <a:rPr lang="en-US" smtClean="0"/>
              <a:t>5/11/20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2631790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B1F0FC-395B-594F-8C7C-776B93424EEA}" type="datetimeFigureOut">
              <a:rPr lang="en-US" smtClean="0"/>
              <a:t>5/11/20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2190819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B1F0FC-395B-594F-8C7C-776B93424EEA}" type="datetimeFigureOut">
              <a:rPr lang="en-US" smtClean="0"/>
              <a:t>5/11/20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3064063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B1F0FC-395B-594F-8C7C-776B93424EEA}" type="datetimeFigureOut">
              <a:rPr lang="en-US" smtClean="0"/>
              <a:t>5/11/20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3046516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B1F0FC-395B-594F-8C7C-776B93424EEA}" type="datetimeFigureOut">
              <a:rPr lang="en-US" smtClean="0"/>
              <a:t>5/11/20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7E642D-B24D-0F4A-973D-A6C503FA72F1}" type="slidenum">
              <a:rPr lang="en-US" smtClean="0"/>
              <a:t>‹#›</a:t>
            </a:fld>
            <a:endParaRPr lang="en-US"/>
          </a:p>
        </p:txBody>
      </p:sp>
      <p:pic>
        <p:nvPicPr>
          <p:cNvPr id="8" name="Picture 7">
            <a:extLst>
              <a:ext uri="{FF2B5EF4-FFF2-40B4-BE49-F238E27FC236}">
                <a16:creationId xmlns:a16="http://schemas.microsoft.com/office/drawing/2014/main" id="{83CD0558-FA37-654C-8ADF-2D1BA791968A}"/>
              </a:ext>
            </a:extLst>
          </p:cNvPr>
          <p:cNvPicPr>
            <a:picLocks noChangeAspect="1"/>
          </p:cNvPicPr>
          <p:nvPr userDrawn="1"/>
        </p:nvPicPr>
        <p:blipFill>
          <a:blip r:embed="rId13" cstate="print">
            <a:extLst>
              <a:ext uri="{28A0092B-C50C-407E-A947-70E740481C1C}">
                <a14:useLocalDpi xmlns:a14="http://schemas.microsoft.com/office/drawing/2010/main"/>
              </a:ext>
            </a:extLst>
          </a:blip>
          <a:stretch>
            <a:fillRect/>
          </a:stretch>
        </p:blipFill>
        <p:spPr>
          <a:xfrm>
            <a:off x="0" y="5948136"/>
            <a:ext cx="3028950" cy="909864"/>
          </a:xfrm>
          <a:prstGeom prst="rect">
            <a:avLst/>
          </a:prstGeom>
        </p:spPr>
      </p:pic>
      <p:sp>
        <p:nvSpPr>
          <p:cNvPr id="9" name="Rectangle 8">
            <a:extLst>
              <a:ext uri="{FF2B5EF4-FFF2-40B4-BE49-F238E27FC236}">
                <a16:creationId xmlns:a16="http://schemas.microsoft.com/office/drawing/2014/main" id="{03EDECE7-8D8B-584A-BC7B-EAE39DD9361B}"/>
              </a:ext>
            </a:extLst>
          </p:cNvPr>
          <p:cNvSpPr/>
          <p:nvPr userDrawn="1"/>
        </p:nvSpPr>
        <p:spPr>
          <a:xfrm>
            <a:off x="3028950" y="6024880"/>
            <a:ext cx="6115050" cy="833120"/>
          </a:xfrm>
          <a:prstGeom prst="rect">
            <a:avLst/>
          </a:prstGeom>
          <a:gradFill>
            <a:gsLst>
              <a:gs pos="0">
                <a:srgbClr val="7030A0">
                  <a:alpha val="50000"/>
                </a:srgbClr>
              </a:gs>
              <a:gs pos="100000">
                <a:schemeClr val="accent5">
                  <a:lumMod val="20000"/>
                  <a:lumOff val="8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F187370-FF48-7747-9D44-B57DC6262CFE}"/>
              </a:ext>
            </a:extLst>
          </p:cNvPr>
          <p:cNvSpPr/>
          <p:nvPr userDrawn="1"/>
        </p:nvSpPr>
        <p:spPr>
          <a:xfrm rot="16200000">
            <a:off x="-2666681" y="2666683"/>
            <a:ext cx="5948136" cy="61477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Arial" panose="020B0604020202020204" pitchFamily="34" charset="0"/>
                <a:cs typeface="Arial" panose="020B0604020202020204" pitchFamily="34" charset="0"/>
              </a:rPr>
              <a:t>DMR MRSEC Program</a:t>
            </a:r>
          </a:p>
        </p:txBody>
      </p:sp>
    </p:spTree>
    <p:extLst>
      <p:ext uri="{BB962C8B-B14F-4D97-AF65-F5344CB8AC3E}">
        <p14:creationId xmlns:p14="http://schemas.microsoft.com/office/powerpoint/2010/main" val="26452862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CDF90EA-EA75-BB45-B487-4257634085C7}"/>
              </a:ext>
            </a:extLst>
          </p:cNvPr>
          <p:cNvSpPr txBox="1"/>
          <p:nvPr/>
        </p:nvSpPr>
        <p:spPr>
          <a:xfrm>
            <a:off x="609601" y="0"/>
            <a:ext cx="8534399" cy="954107"/>
          </a:xfrm>
          <a:prstGeom prst="rect">
            <a:avLst/>
          </a:prstGeom>
          <a:solidFill>
            <a:srgbClr val="009051"/>
          </a:solidFill>
        </p:spPr>
        <p:txBody>
          <a:bodyPr wrap="square" rtlCol="0">
            <a:spAutoFit/>
          </a:bodyPr>
          <a:lstStyle/>
          <a:p>
            <a:pPr algn="ctr"/>
            <a:r>
              <a:rPr lang="en-US" sz="2800" b="1" dirty="0">
                <a:solidFill>
                  <a:schemeClr val="bg1"/>
                </a:solidFill>
                <a:latin typeface="Arial" panose="020B0604020202020204" pitchFamily="34" charset="0"/>
                <a:cs typeface="Arial" panose="020B0604020202020204" pitchFamily="34" charset="0"/>
              </a:rPr>
              <a:t>Materials Research Science and </a:t>
            </a:r>
          </a:p>
          <a:p>
            <a:pPr algn="ctr"/>
            <a:r>
              <a:rPr lang="en-US" sz="2800" b="1" dirty="0">
                <a:solidFill>
                  <a:schemeClr val="bg1"/>
                </a:solidFill>
                <a:latin typeface="Arial" panose="020B0604020202020204" pitchFamily="34" charset="0"/>
                <a:cs typeface="Arial" panose="020B0604020202020204" pitchFamily="34" charset="0"/>
              </a:rPr>
              <a:t>Engineering Centers</a:t>
            </a:r>
          </a:p>
        </p:txBody>
      </p:sp>
      <p:sp>
        <p:nvSpPr>
          <p:cNvPr id="6" name="Title 1">
            <a:extLst>
              <a:ext uri="{FF2B5EF4-FFF2-40B4-BE49-F238E27FC236}">
                <a16:creationId xmlns:a16="http://schemas.microsoft.com/office/drawing/2014/main" id="{B06F7121-FC4B-6A44-B96C-B9C10886E6C6}"/>
              </a:ext>
            </a:extLst>
          </p:cNvPr>
          <p:cNvSpPr txBox="1">
            <a:spLocks/>
          </p:cNvSpPr>
          <p:nvPr/>
        </p:nvSpPr>
        <p:spPr>
          <a:xfrm>
            <a:off x="2514600" y="974357"/>
            <a:ext cx="6487284" cy="803867"/>
          </a:xfrm>
          <a:prstGeom prst="rect">
            <a:avLst/>
          </a:prstGeom>
        </p:spPr>
        <p:txBody>
          <a:bodyPr vert="horz" lIns="91440" tIns="45720" rIns="91440" bIns="45720" rtlCol="0" anchor="ctr" anchorCtr="0">
            <a:noAutofit/>
          </a:bodyPr>
          <a:lstStyle>
            <a:lvl1pPr algn="l" defTabSz="914400" rtl="0" eaLnBrk="1" latinLnBrk="0" hangingPunct="1">
              <a:spcBef>
                <a:spcPct val="0"/>
              </a:spcBef>
              <a:buNone/>
              <a:defRPr sz="2400" kern="1200">
                <a:solidFill>
                  <a:srgbClr val="FFFFFF"/>
                </a:solidFill>
                <a:latin typeface="+mj-lt"/>
                <a:ea typeface="+mj-ea"/>
                <a:cs typeface="+mj-cs"/>
              </a:defRPr>
            </a:lvl1pPr>
          </a:lstStyle>
          <a:p>
            <a:pPr lvl="0" algn="ctr">
              <a:defRPr/>
            </a:pPr>
            <a:r>
              <a:rPr lang="en-US" sz="1800" b="1" dirty="0">
                <a:solidFill>
                  <a:sysClr val="windowText" lastClr="000000"/>
                </a:solidFill>
                <a:latin typeface="News Gothic MT"/>
              </a:rPr>
              <a:t>Breakthrough in materials for actuators paves way to electronically integrated microscopic robots</a:t>
            </a:r>
            <a:br>
              <a:rPr lang="en-US" sz="1800" b="1" dirty="0">
                <a:solidFill>
                  <a:sysClr val="windowText" lastClr="000000"/>
                </a:solidFill>
                <a:latin typeface="News Gothic MT"/>
              </a:rPr>
            </a:br>
            <a:endParaRPr lang="en-US" sz="1800" b="1" dirty="0">
              <a:solidFill>
                <a:sysClr val="windowText" lastClr="000000"/>
              </a:solidFill>
              <a:latin typeface="News Gothic MT"/>
            </a:endParaRPr>
          </a:p>
        </p:txBody>
      </p:sp>
      <p:sp>
        <p:nvSpPr>
          <p:cNvPr id="7" name="Rectangle 6">
            <a:extLst>
              <a:ext uri="{FF2B5EF4-FFF2-40B4-BE49-F238E27FC236}">
                <a16:creationId xmlns:a16="http://schemas.microsoft.com/office/drawing/2014/main" id="{7D26B370-DE92-A94F-A0B1-28F90D632589}"/>
              </a:ext>
            </a:extLst>
          </p:cNvPr>
          <p:cNvSpPr/>
          <p:nvPr/>
        </p:nvSpPr>
        <p:spPr>
          <a:xfrm>
            <a:off x="752173" y="1014678"/>
            <a:ext cx="2759824" cy="461665"/>
          </a:xfrm>
          <a:prstGeom prst="rect">
            <a:avLst/>
          </a:prstGeom>
        </p:spPr>
        <p:txBody>
          <a:bodyPr wrap="square" anchor="ctr">
            <a:spAutoFit/>
          </a:bodyPr>
          <a:lstStyle/>
          <a:p>
            <a:r>
              <a:rPr lang="en-US" sz="1200" b="1" dirty="0">
                <a:latin typeface="News Gothic MT" panose="020B0503020103020203" pitchFamily="34" charset="0"/>
              </a:rPr>
              <a:t>MRSEC DMR-1719875</a:t>
            </a:r>
          </a:p>
          <a:p>
            <a:r>
              <a:rPr lang="en-US" sz="1200" b="1" dirty="0">
                <a:latin typeface="News Gothic MT" panose="020B0503020103020203" pitchFamily="34" charset="0"/>
              </a:rPr>
              <a:t>2020</a:t>
            </a:r>
          </a:p>
        </p:txBody>
      </p:sp>
      <p:sp>
        <p:nvSpPr>
          <p:cNvPr id="9" name="Rectangle 8">
            <a:extLst>
              <a:ext uri="{FF2B5EF4-FFF2-40B4-BE49-F238E27FC236}">
                <a16:creationId xmlns:a16="http://schemas.microsoft.com/office/drawing/2014/main" id="{901D375A-7A29-1848-A157-E13865EF50B9}"/>
              </a:ext>
            </a:extLst>
          </p:cNvPr>
          <p:cNvSpPr/>
          <p:nvPr/>
        </p:nvSpPr>
        <p:spPr>
          <a:xfrm>
            <a:off x="3657600" y="1515465"/>
            <a:ext cx="4191000" cy="276999"/>
          </a:xfrm>
          <a:prstGeom prst="rect">
            <a:avLst/>
          </a:prstGeom>
        </p:spPr>
        <p:txBody>
          <a:bodyPr wrap="square" anchor="ctr">
            <a:spAutoFit/>
          </a:bodyPr>
          <a:lstStyle/>
          <a:p>
            <a:r>
              <a:rPr lang="en-US" sz="1200" b="1" dirty="0">
                <a:latin typeface="News Gothic MT"/>
              </a:rPr>
              <a:t>Cornell Center for Materials Research: an NSF MRSEC</a:t>
            </a:r>
          </a:p>
        </p:txBody>
      </p:sp>
      <p:sp>
        <p:nvSpPr>
          <p:cNvPr id="13" name="Text Box 4">
            <a:extLst>
              <a:ext uri="{FF2B5EF4-FFF2-40B4-BE49-F238E27FC236}">
                <a16:creationId xmlns:a16="http://schemas.microsoft.com/office/drawing/2014/main" id="{DAEA463C-4239-8542-85DF-6A3196D9F04E}"/>
              </a:ext>
            </a:extLst>
          </p:cNvPr>
          <p:cNvSpPr txBox="1">
            <a:spLocks noChangeArrowheads="1"/>
          </p:cNvSpPr>
          <p:nvPr/>
        </p:nvSpPr>
        <p:spPr bwMode="auto">
          <a:xfrm>
            <a:off x="685800" y="1812714"/>
            <a:ext cx="5333999" cy="4108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r>
              <a:rPr lang="en-US" sz="1300" dirty="0"/>
              <a:t>Fifty years of Moore’s Law scaling in microelectronics have brought remarkable opportunities for the rapidly-evolving field of microscopic robotics. Electronic, magnetic, and optical systems now offer an unprecedented combination of complexity, small size, and low cost, and could readily be appropriated to form the intelligent core of microscopic robots. But one major roadblock exists: there is no micron-scale actuator system that seamlessly integrates with semiconductor processing and responds to standard electronic control signals. Researchers at Cornell have now overcome this materials challenge by developing a new class of voltage-controllable electrochemical actuators that operate at low voltages (200 mV), and are completely compatible with silicon processing. The actuators are made of a 7-nm thin film of platinum capped on one side by titanium dioxide. When voltage is applied to the titanium, ions from the surrounding solution adsorb onto its uncapped surface causing surface stresses that bend the film. To demonstrate their potential, standard silicon fabrication  was employed to make prototype sub-100-micron walking robots with these actuators. These results establish a clear pathway to mass-manufactured, complex and functional robots too small to be resolved by the naked </a:t>
            </a:r>
            <a:r>
              <a:rPr lang="en-US" sz="1400" dirty="0"/>
              <a:t>eye.</a:t>
            </a:r>
          </a:p>
        </p:txBody>
      </p:sp>
      <p:sp>
        <p:nvSpPr>
          <p:cNvPr id="17" name="TextBox 7">
            <a:extLst>
              <a:ext uri="{FF2B5EF4-FFF2-40B4-BE49-F238E27FC236}">
                <a16:creationId xmlns:a16="http://schemas.microsoft.com/office/drawing/2014/main" id="{BAB42675-3D18-DA4D-A5F2-0BA4B096702F}"/>
              </a:ext>
            </a:extLst>
          </p:cNvPr>
          <p:cNvSpPr txBox="1">
            <a:spLocks noChangeArrowheads="1"/>
          </p:cNvSpPr>
          <p:nvPr/>
        </p:nvSpPr>
        <p:spPr bwMode="auto">
          <a:xfrm>
            <a:off x="5112966" y="6219914"/>
            <a:ext cx="352071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rgbClr val="003399"/>
                </a:solidFill>
                <a:latin typeface="Trebuchet MS" charset="0"/>
                <a:ea typeface="MS PGothic" charset="0"/>
                <a:cs typeface="MS PGothic" charset="0"/>
              </a:defRPr>
            </a:lvl1pPr>
            <a:lvl2pPr marL="742950" indent="-285750" eaLnBrk="0" hangingPunct="0">
              <a:defRPr sz="2000">
                <a:solidFill>
                  <a:srgbClr val="003399"/>
                </a:solidFill>
                <a:latin typeface="Trebuchet MS" charset="0"/>
                <a:ea typeface="MS PGothic" charset="0"/>
                <a:cs typeface="MS PGothic" charset="0"/>
              </a:defRPr>
            </a:lvl2pPr>
            <a:lvl3pPr marL="1143000" indent="-228600" eaLnBrk="0" hangingPunct="0">
              <a:defRPr sz="2000">
                <a:solidFill>
                  <a:srgbClr val="003399"/>
                </a:solidFill>
                <a:latin typeface="Trebuchet MS" charset="0"/>
                <a:ea typeface="MS PGothic" charset="0"/>
                <a:cs typeface="MS PGothic" charset="0"/>
              </a:defRPr>
            </a:lvl3pPr>
            <a:lvl4pPr marL="1600200" indent="-228600" eaLnBrk="0" hangingPunct="0">
              <a:defRPr sz="2000">
                <a:solidFill>
                  <a:srgbClr val="003399"/>
                </a:solidFill>
                <a:latin typeface="Trebuchet MS" charset="0"/>
                <a:ea typeface="MS PGothic" charset="0"/>
                <a:cs typeface="MS PGothic" charset="0"/>
              </a:defRPr>
            </a:lvl4pPr>
            <a:lvl5pPr marL="2057400" indent="-228600" eaLnBrk="0" hangingPunct="0">
              <a:defRPr sz="2000">
                <a:solidFill>
                  <a:srgbClr val="003399"/>
                </a:solidFill>
                <a:latin typeface="Trebuchet MS" charset="0"/>
                <a:ea typeface="MS PGothic" charset="0"/>
                <a:cs typeface="MS PGothic" charset="0"/>
              </a:defRPr>
            </a:lvl5pPr>
            <a:lvl6pPr marL="2514600" indent="-228600" algn="ctr" eaLnBrk="0" fontAlgn="base" hangingPunct="0">
              <a:spcBef>
                <a:spcPct val="0"/>
              </a:spcBef>
              <a:spcAft>
                <a:spcPct val="0"/>
              </a:spcAft>
              <a:defRPr sz="2000">
                <a:solidFill>
                  <a:srgbClr val="003399"/>
                </a:solidFill>
                <a:latin typeface="Trebuchet MS" charset="0"/>
                <a:ea typeface="MS PGothic" charset="0"/>
                <a:cs typeface="MS PGothic" charset="0"/>
              </a:defRPr>
            </a:lvl6pPr>
            <a:lvl7pPr marL="2971800" indent="-228600" algn="ctr" eaLnBrk="0" fontAlgn="base" hangingPunct="0">
              <a:spcBef>
                <a:spcPct val="0"/>
              </a:spcBef>
              <a:spcAft>
                <a:spcPct val="0"/>
              </a:spcAft>
              <a:defRPr sz="2000">
                <a:solidFill>
                  <a:srgbClr val="003399"/>
                </a:solidFill>
                <a:latin typeface="Trebuchet MS" charset="0"/>
                <a:ea typeface="MS PGothic" charset="0"/>
                <a:cs typeface="MS PGothic" charset="0"/>
              </a:defRPr>
            </a:lvl7pPr>
            <a:lvl8pPr marL="3429000" indent="-228600" algn="ctr" eaLnBrk="0" fontAlgn="base" hangingPunct="0">
              <a:spcBef>
                <a:spcPct val="0"/>
              </a:spcBef>
              <a:spcAft>
                <a:spcPct val="0"/>
              </a:spcAft>
              <a:defRPr sz="2000">
                <a:solidFill>
                  <a:srgbClr val="003399"/>
                </a:solidFill>
                <a:latin typeface="Trebuchet MS" charset="0"/>
                <a:ea typeface="MS PGothic" charset="0"/>
                <a:cs typeface="MS PGothic" charset="0"/>
              </a:defRPr>
            </a:lvl8pPr>
            <a:lvl9pPr marL="3886200" indent="-228600" algn="ctr" eaLnBrk="0" fontAlgn="base" hangingPunct="0">
              <a:spcBef>
                <a:spcPct val="0"/>
              </a:spcBef>
              <a:spcAft>
                <a:spcPct val="0"/>
              </a:spcAft>
              <a:defRPr sz="2000">
                <a:solidFill>
                  <a:srgbClr val="003399"/>
                </a:solidFill>
                <a:latin typeface="Trebuchet MS" charset="0"/>
                <a:ea typeface="MS PGothic" charset="0"/>
                <a:cs typeface="MS PGothic" charset="0"/>
              </a:defRPr>
            </a:lvl9pPr>
          </a:lstStyle>
          <a:p>
            <a:pPr algn="ctr" eaLnBrk="1" hangingPunct="1"/>
            <a:r>
              <a:rPr lang="en-US" sz="1200" dirty="0">
                <a:solidFill>
                  <a:srgbClr val="000000"/>
                </a:solidFill>
                <a:latin typeface="+mn-lt"/>
                <a:cs typeface="Times New Roman" charset="0"/>
              </a:rPr>
              <a:t>M. Z. </a:t>
            </a:r>
            <a:r>
              <a:rPr lang="en-US" sz="1200" dirty="0" err="1">
                <a:solidFill>
                  <a:srgbClr val="000000"/>
                </a:solidFill>
                <a:latin typeface="+mn-lt"/>
                <a:cs typeface="Times New Roman" charset="0"/>
              </a:rPr>
              <a:t>Miskin</a:t>
            </a:r>
            <a:r>
              <a:rPr lang="en-US" sz="1200" dirty="0">
                <a:solidFill>
                  <a:srgbClr val="000000"/>
                </a:solidFill>
                <a:latin typeface="+mn-lt"/>
                <a:cs typeface="Times New Roman" charset="0"/>
              </a:rPr>
              <a:t> et </a:t>
            </a:r>
            <a:r>
              <a:rPr lang="en-US" sz="1200" i="1" dirty="0">
                <a:solidFill>
                  <a:srgbClr val="000000"/>
                </a:solidFill>
                <a:latin typeface="+mn-lt"/>
                <a:cs typeface="Times New Roman" charset="0"/>
              </a:rPr>
              <a:t>al., Nature (in Review)</a:t>
            </a:r>
            <a:endParaRPr lang="en-US" sz="1200" dirty="0">
              <a:solidFill>
                <a:srgbClr val="000000"/>
              </a:solidFill>
              <a:latin typeface="+mn-lt"/>
              <a:cs typeface="Times New Roman" charset="0"/>
            </a:endParaRPr>
          </a:p>
        </p:txBody>
      </p:sp>
      <p:pic>
        <p:nvPicPr>
          <p:cNvPr id="2" name="Picture 1" descr="Fifty years of Moore’s Law scaling in microelectronics have brought remarkable opportunities for the rapidly-evolving field of microscopic robotics. Electronic, magnetic, and optical systems now offer an unprecedented combination of complexity, small size, and low cost, and could readily be appropriated to form the intelligent core of microscopic robots. But one major roadblock exists: there is no micron-scale actuator system that seamlessly integrates with semiconductor processing and responds to standard electronic control signals. Researchers at Cornell have now overcome this materials challenge by developing a new class of voltage-controllable electrochemical actuators that operate at low voltages (200 millivolts), and are completely compatible with silicon processing. The actuators are made of a 7-nanometer thin film of platinum capped on one side by titanium dioxide. When voltage is applied to the titanium, ions from the surrounding solution adsorb onto its uncapped surface causing surface stresses that bend the film. To demonstrate their potential, standard silicon fabrication  was employed to make prototype sub-100-micron walking robots with these actuators. These results establish a clear pathway to mass-manufactured, complex and functional robots too small to be resolved by the naked eye.&#13;&#10;"/>
          <p:cNvPicPr>
            <a:picLocks noChangeAspect="1"/>
          </p:cNvPicPr>
          <p:nvPr/>
        </p:nvPicPr>
        <p:blipFill>
          <a:blip r:embed="rId2"/>
          <a:stretch>
            <a:fillRect/>
          </a:stretch>
        </p:blipFill>
        <p:spPr>
          <a:xfrm>
            <a:off x="5867400" y="1798474"/>
            <a:ext cx="2912623" cy="4053487"/>
          </a:xfrm>
          <a:prstGeom prst="rect">
            <a:avLst/>
          </a:prstGeom>
        </p:spPr>
      </p:pic>
    </p:spTree>
    <p:extLst>
      <p:ext uri="{BB962C8B-B14F-4D97-AF65-F5344CB8AC3E}">
        <p14:creationId xmlns:p14="http://schemas.microsoft.com/office/powerpoint/2010/main" val="488138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22036</TotalTime>
  <Words>249</Words>
  <Application>Microsoft Macintosh PowerPoint</Application>
  <PresentationFormat>On-screen Show (4:3)</PresentationFormat>
  <Paragraphs>8</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MS PGothic</vt:lpstr>
      <vt:lpstr>Arial</vt:lpstr>
      <vt:lpstr>Calibri</vt:lpstr>
      <vt:lpstr>Calibri Light</vt:lpstr>
      <vt:lpstr>News Gothic MT</vt:lpstr>
      <vt:lpstr>Times New Roman</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 Seshadri</dc:creator>
  <cp:lastModifiedBy>Jon Shu</cp:lastModifiedBy>
  <cp:revision>53</cp:revision>
  <cp:lastPrinted>2019-03-21T19:00:06Z</cp:lastPrinted>
  <dcterms:created xsi:type="dcterms:W3CDTF">2019-02-02T19:43:08Z</dcterms:created>
  <dcterms:modified xsi:type="dcterms:W3CDTF">2020-05-11T19:42:34Z</dcterms:modified>
</cp:coreProperties>
</file>